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4" r:id="rId4"/>
    <p:sldId id="275" r:id="rId5"/>
    <p:sldId id="258" r:id="rId6"/>
    <p:sldId id="281" r:id="rId7"/>
    <p:sldId id="289" r:id="rId8"/>
    <p:sldId id="259" r:id="rId9"/>
    <p:sldId id="287" r:id="rId10"/>
    <p:sldId id="261" r:id="rId11"/>
    <p:sldId id="262" r:id="rId12"/>
    <p:sldId id="265" r:id="rId13"/>
    <p:sldId id="284" r:id="rId14"/>
    <p:sldId id="285" r:id="rId15"/>
    <p:sldId id="286" r:id="rId16"/>
    <p:sldId id="264" r:id="rId17"/>
    <p:sldId id="280" r:id="rId18"/>
    <p:sldId id="273" r:id="rId19"/>
    <p:sldId id="277" r:id="rId20"/>
    <p:sldId id="288" r:id="rId21"/>
    <p:sldId id="266" r:id="rId22"/>
    <p:sldId id="263" r:id="rId23"/>
    <p:sldId id="267" r:id="rId24"/>
    <p:sldId id="271" r:id="rId25"/>
    <p:sldId id="272" r:id="rId26"/>
    <p:sldId id="276" r:id="rId27"/>
    <p:sldId id="268" r:id="rId28"/>
    <p:sldId id="269" r:id="rId29"/>
    <p:sldId id="270" r:id="rId30"/>
    <p:sldId id="278" r:id="rId31"/>
  </p:sldIdLst>
  <p:sldSz cx="9144000" cy="6858000" type="screen4x3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12" autoAdjust="0"/>
  </p:normalViewPr>
  <p:slideViewPr>
    <p:cSldViewPr>
      <p:cViewPr varScale="1">
        <p:scale>
          <a:sx n="78" d="100"/>
          <a:sy n="78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488" y="354"/>
      </p:cViewPr>
      <p:guideLst>
        <p:guide orient="horz" pos="3020"/>
        <p:guide pos="23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t" anchorCtr="0" compatLnSpc="1">
            <a:prstTxWarp prst="textNoShape">
              <a:avLst/>
            </a:prstTxWarp>
          </a:bodyPr>
          <a:lstStyle>
            <a:lvl1pPr defTabSz="96524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6182" y="0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t" anchorCtr="0" compatLnSpc="1">
            <a:prstTxWarp prst="textNoShape">
              <a:avLst/>
            </a:prstTxWarp>
          </a:bodyPr>
          <a:lstStyle>
            <a:lvl1pPr algn="r" defTabSz="96524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8125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b" anchorCtr="0" compatLnSpc="1">
            <a:prstTxWarp prst="textNoShape">
              <a:avLst/>
            </a:prstTxWarp>
          </a:bodyPr>
          <a:lstStyle>
            <a:lvl1pPr defTabSz="96524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6182" y="9108125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b" anchorCtr="0" compatLnSpc="1">
            <a:prstTxWarp prst="textNoShape">
              <a:avLst/>
            </a:prstTxWarp>
          </a:bodyPr>
          <a:lstStyle>
            <a:lvl1pPr algn="r" defTabSz="965241">
              <a:defRPr sz="1300">
                <a:cs typeface="+mn-cs"/>
              </a:defRPr>
            </a:lvl1pPr>
          </a:lstStyle>
          <a:p>
            <a:pPr>
              <a:defRPr/>
            </a:pPr>
            <a:fld id="{047CD8C2-63A7-40DC-8DB0-93A47EFF7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t" anchorCtr="0" compatLnSpc="1">
            <a:prstTxWarp prst="textNoShape">
              <a:avLst/>
            </a:prstTxWarp>
          </a:bodyPr>
          <a:lstStyle>
            <a:lvl1pPr defTabSz="96524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6182" y="0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t" anchorCtr="0" compatLnSpc="1">
            <a:prstTxWarp prst="textNoShape">
              <a:avLst/>
            </a:prstTxWarp>
          </a:bodyPr>
          <a:lstStyle>
            <a:lvl1pPr algn="r" defTabSz="96524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0568" y="4554856"/>
            <a:ext cx="5841366" cy="431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8125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b" anchorCtr="0" compatLnSpc="1">
            <a:prstTxWarp prst="textNoShape">
              <a:avLst/>
            </a:prstTxWarp>
          </a:bodyPr>
          <a:lstStyle>
            <a:lvl1pPr defTabSz="96524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6182" y="9108125"/>
            <a:ext cx="3164734" cy="478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6" tIns="48254" rIns="96506" bIns="48254" numCol="1" anchor="b" anchorCtr="0" compatLnSpc="1">
            <a:prstTxWarp prst="textNoShape">
              <a:avLst/>
            </a:prstTxWarp>
          </a:bodyPr>
          <a:lstStyle>
            <a:lvl1pPr algn="r" defTabSz="965241">
              <a:defRPr sz="1300">
                <a:cs typeface="+mn-cs"/>
              </a:defRPr>
            </a:lvl1pPr>
          </a:lstStyle>
          <a:p>
            <a:pPr>
              <a:defRPr/>
            </a:pPr>
            <a:fld id="{15729967-C3FE-46F3-8F90-23A032708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Note that the errors </a:t>
            </a:r>
            <a:r>
              <a:rPr lang="en-US" dirty="0" err="1" smtClean="0">
                <a:latin typeface="+mj-lt"/>
              </a:rPr>
              <a:t>heteroscedastic</a:t>
            </a:r>
            <a:r>
              <a:rPr lang="en-US" dirty="0" smtClean="0">
                <a:latin typeface="+mj-lt"/>
              </a:rPr>
              <a:t> so equation can’t be estimated by OLS.</a:t>
            </a:r>
          </a:p>
          <a:p>
            <a:r>
              <a:rPr lang="en-US" dirty="0" smtClean="0">
                <a:latin typeface="+mj-lt"/>
              </a:rPr>
              <a:t>Estimate parameters in </a:t>
            </a:r>
            <a:r>
              <a:rPr lang="el-GR" dirty="0" smtClean="0">
                <a:latin typeface="+mj-lt"/>
              </a:rPr>
              <a:t>Θ</a:t>
            </a:r>
            <a:r>
              <a:rPr lang="en-US" dirty="0" smtClean="0">
                <a:latin typeface="+mj-lt"/>
              </a:rPr>
              <a:t>1 and </a:t>
            </a:r>
            <a:r>
              <a:rPr lang="el-GR" dirty="0" smtClean="0">
                <a:latin typeface="+mj-lt"/>
              </a:rPr>
              <a:t>Θ</a:t>
            </a:r>
            <a:r>
              <a:rPr lang="en-US" dirty="0" smtClean="0">
                <a:latin typeface="+mj-lt"/>
              </a:rPr>
              <a:t>2, </a:t>
            </a:r>
            <a:r>
              <a:rPr lang="el-GR" dirty="0" smtClean="0">
                <a:latin typeface="+mj-lt"/>
              </a:rPr>
              <a:t>κ</a:t>
            </a:r>
            <a:r>
              <a:rPr lang="en-US" dirty="0" smtClean="0">
                <a:latin typeface="+mj-lt"/>
              </a:rPr>
              <a:t>  and </a:t>
            </a:r>
            <a:r>
              <a:rPr lang="el-GR" dirty="0" smtClean="0">
                <a:latin typeface="+mj-lt"/>
              </a:rPr>
              <a:t>λ</a:t>
            </a:r>
            <a:r>
              <a:rPr lang="en-US" dirty="0" smtClean="0">
                <a:latin typeface="+mj-lt"/>
              </a:rPr>
              <a:t>.</a:t>
            </a:r>
          </a:p>
          <a:p>
            <a:r>
              <a:rPr lang="en-US" dirty="0" smtClean="0">
                <a:latin typeface="+mj-lt"/>
              </a:rPr>
              <a:t>Note that when </a:t>
            </a:r>
            <a:r>
              <a:rPr lang="el-GR" dirty="0" smtClean="0">
                <a:latin typeface="+mj-lt"/>
              </a:rPr>
              <a:t>τ</a:t>
            </a:r>
            <a:r>
              <a:rPr lang="en-US" dirty="0" smtClean="0">
                <a:latin typeface="+mj-lt"/>
              </a:rPr>
              <a:t> = </a:t>
            </a:r>
            <a:r>
              <a:rPr lang="el-GR" dirty="0" smtClean="0">
                <a:latin typeface="+mj-lt"/>
              </a:rPr>
              <a:t>λ</a:t>
            </a:r>
            <a:r>
              <a:rPr lang="en-US" dirty="0" smtClean="0">
                <a:latin typeface="+mj-lt"/>
              </a:rPr>
              <a:t>, </a:t>
            </a:r>
            <a:r>
              <a:rPr lang="el-GR" dirty="0" smtClean="0">
                <a:latin typeface="+mj-lt"/>
              </a:rPr>
              <a:t>ω</a:t>
            </a:r>
            <a:r>
              <a:rPr lang="en-US" dirty="0" smtClean="0">
                <a:latin typeface="+mj-lt"/>
              </a:rPr>
              <a:t> = ½ -- this is the “switching point”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Rates low just after crisis – reflects the effects on </a:t>
            </a:r>
            <a:r>
              <a:rPr lang="en-US" dirty="0" err="1" smtClean="0"/>
              <a:t>on</a:t>
            </a:r>
            <a:r>
              <a:rPr lang="en-US" dirty="0" smtClean="0"/>
              <a:t> rates of the </a:t>
            </a:r>
            <a:r>
              <a:rPr lang="en-US" dirty="0" err="1" smtClean="0"/>
              <a:t>liqudity</a:t>
            </a:r>
            <a:r>
              <a:rPr lang="en-US" dirty="0" smtClean="0"/>
              <a:t> operations of the ECB.</a:t>
            </a:r>
          </a:p>
          <a:p>
            <a:r>
              <a:rPr lang="en-US" dirty="0" smtClean="0"/>
              <a:t>Rates shot up after Lehman collapsed on Sept. 15.</a:t>
            </a:r>
          </a:p>
          <a:p>
            <a:r>
              <a:rPr lang="en-US" dirty="0" smtClean="0"/>
              <a:t>Amazingly good forecasts thereafter.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Predicted rate falls sharply, reflecting macroeconomic weakness.</a:t>
            </a:r>
          </a:p>
          <a:p>
            <a:r>
              <a:rPr lang="en-US" dirty="0" smtClean="0"/>
              <a:t>Rates were cut much faster than predicted, so the reaction function changed.</a:t>
            </a:r>
          </a:p>
          <a:p>
            <a:r>
              <a:rPr lang="en-US" dirty="0" smtClean="0"/>
              <a:t>Part of the 95% confidence bound reaches zero, so concerns about ZLB were warranted.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729967-C3FE-46F3-8F90-23A0327086D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rgbClr val="333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BF7C8-D23F-48BF-BC7D-B14C97727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3881D-569B-4D99-88BD-91061DC7A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A1AB3-7FF8-4E21-A6AD-A5671519AF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>
                <a:solidFill>
                  <a:srgbClr val="3333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F04C7-76F6-44B8-9A42-BD3DB56CC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3C09E-8477-42EB-AA0D-395FFBA28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D7641-4145-4A5B-8A44-D21C6505B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824D1-D344-4CAA-AED8-DDBA3903E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49D70-0031-4B41-8BD9-D51F0836C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8CD8C-109F-45B6-B667-A51300B66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BF337-4949-4A4A-B994-D2E267801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934C6-AAD7-41A0-A8CA-AF39A1690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Stefan Gerlach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6B396532-A9BF-4068-AC3B-13CE583A9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23622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The Zero Lower Bound, ECB Interest Rate Policy and the Financial Crisis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Stefan Gerlach, IMFS, and John Lewis, DNB</a:t>
            </a:r>
          </a:p>
        </p:txBody>
      </p:sp>
      <p:pic>
        <p:nvPicPr>
          <p:cNvPr id="7172" name="Picture 4" descr="Logo_IMFS_4C_FINAL_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76200"/>
            <a:ext cx="3657600" cy="1819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empirical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Unfortunately, </a:t>
            </a:r>
            <a:r>
              <a:rPr lang="en-US" i="1" dirty="0" smtClean="0"/>
              <a:t>i*</a:t>
            </a:r>
            <a:r>
              <a:rPr lang="en-US" dirty="0" smtClean="0"/>
              <a:t> is not observed.</a:t>
            </a:r>
          </a:p>
          <a:p>
            <a:pPr marL="914400" lvl="1" indent="-457200"/>
            <a:r>
              <a:rPr lang="en-US" dirty="0" smtClean="0"/>
              <a:t>Estimate reaction function (RF) that may shift during sample.</a:t>
            </a:r>
          </a:p>
          <a:p>
            <a:pPr marL="1314450" lvl="2" indent="-457200"/>
            <a:r>
              <a:rPr lang="en-US" dirty="0" smtClean="0"/>
              <a:t>Use pre-crisis function to predict </a:t>
            </a:r>
            <a:r>
              <a:rPr lang="en-US" i="1" dirty="0" smtClean="0"/>
              <a:t>i</a:t>
            </a:r>
            <a:r>
              <a:rPr lang="en-US" dirty="0" smtClean="0"/>
              <a:t> during crisis and think of this as an estimate of </a:t>
            </a:r>
            <a:r>
              <a:rPr lang="en-US" i="1" dirty="0" smtClean="0"/>
              <a:t>i*</a:t>
            </a:r>
            <a:r>
              <a:rPr lang="en-US" dirty="0" smtClean="0"/>
              <a:t>. </a:t>
            </a:r>
          </a:p>
          <a:p>
            <a:pPr marL="1314450" lvl="2" indent="-457200"/>
            <a:r>
              <a:rPr lang="en-US" dirty="0" smtClean="0"/>
              <a:t>Involves </a:t>
            </a:r>
            <a:r>
              <a:rPr lang="en-US" dirty="0" smtClean="0"/>
              <a:t>predicting </a:t>
            </a:r>
            <a:r>
              <a:rPr lang="en-US" i="1" dirty="0" smtClean="0"/>
              <a:t>i</a:t>
            </a:r>
            <a:r>
              <a:rPr lang="en-US" dirty="0" smtClean="0"/>
              <a:t> in conditions very different from those in sample period.</a:t>
            </a:r>
          </a:p>
          <a:p>
            <a:pPr marL="1314450" lvl="2" indent="-457200"/>
            <a:r>
              <a:rPr lang="en-US" dirty="0" smtClean="0"/>
              <a:t>Gives us a </a:t>
            </a:r>
            <a:r>
              <a:rPr lang="en-US" dirty="0" smtClean="0"/>
              <a:t>sense of when, how rapidly and why </a:t>
            </a:r>
            <a:r>
              <a:rPr lang="en-US" dirty="0" smtClean="0"/>
              <a:t>the </a:t>
            </a:r>
            <a:r>
              <a:rPr lang="en-US" dirty="0" smtClean="0"/>
              <a:t>shift occurred.</a:t>
            </a:r>
          </a:p>
          <a:p>
            <a:pPr marL="914400" lvl="1" indent="-457200"/>
            <a:r>
              <a:rPr lang="en-US" dirty="0" smtClean="0"/>
              <a:t>Compare actual </a:t>
            </a:r>
            <a:r>
              <a:rPr lang="en-US" i="1" dirty="0" smtClean="0"/>
              <a:t>i</a:t>
            </a:r>
            <a:r>
              <a:rPr lang="en-US" dirty="0" smtClean="0"/>
              <a:t> with predicted </a:t>
            </a:r>
            <a:r>
              <a:rPr lang="en-US" i="1" dirty="0" smtClean="0"/>
              <a:t>i*</a:t>
            </a:r>
            <a:r>
              <a:rPr lang="en-US" dirty="0" smtClean="0"/>
              <a:t>.</a:t>
            </a:r>
          </a:p>
          <a:p>
            <a:pPr marL="1314450" lvl="2" indent="-457200"/>
            <a:r>
              <a:rPr lang="en-US" dirty="0" smtClean="0"/>
              <a:t>Did ECB cut rates faster than implied by pre-crisis RF?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Switching as a function of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199"/>
          </a:xfrm>
        </p:spPr>
        <p:txBody>
          <a:bodyPr/>
          <a:lstStyle/>
          <a:p>
            <a:r>
              <a:rPr lang="en-US" dirty="0" smtClean="0"/>
              <a:t>Many ways to model the shift:</a:t>
            </a:r>
          </a:p>
          <a:p>
            <a:pPr lvl="1"/>
            <a:r>
              <a:rPr lang="en-US" dirty="0" smtClean="0"/>
              <a:t>Piece-wise linear.</a:t>
            </a:r>
          </a:p>
          <a:p>
            <a:pPr lvl="2"/>
            <a:r>
              <a:rPr lang="en-US" dirty="0" smtClean="0"/>
              <a:t>Assumes break instantaneous.</a:t>
            </a:r>
          </a:p>
          <a:p>
            <a:pPr lvl="1"/>
            <a:r>
              <a:rPr lang="en-US" dirty="0" err="1" smtClean="0"/>
              <a:t>Markow</a:t>
            </a:r>
            <a:r>
              <a:rPr lang="en-US" dirty="0" smtClean="0"/>
              <a:t> switching.</a:t>
            </a:r>
          </a:p>
          <a:p>
            <a:pPr lvl="2"/>
            <a:r>
              <a:rPr lang="en-US" dirty="0" smtClean="0"/>
              <a:t>Assenmacher-Wesche </a:t>
            </a:r>
            <a:r>
              <a:rPr lang="en-US" dirty="0" smtClean="0"/>
              <a:t>(EER 2006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Smooth transition.</a:t>
            </a:r>
          </a:p>
          <a:p>
            <a:pPr lvl="2"/>
            <a:r>
              <a:rPr lang="en-US" dirty="0" smtClean="0"/>
              <a:t>Mankiw, Miron and Weil (AER 1987).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1809750" y="1447800"/>
          <a:ext cx="4838700" cy="588963"/>
        </p:xfrm>
        <a:graphic>
          <a:graphicData uri="http://schemas.openxmlformats.org/presentationml/2006/ole">
            <p:oleObj spid="_x0000_s41985" name="Equation" r:id="rId4" imgW="2108160" imgH="253800" progId="Equation.3">
              <p:embed/>
            </p:oleObj>
          </a:graphicData>
        </a:graphic>
      </p:graphicFrame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2141538" y="3200400"/>
          <a:ext cx="4459287" cy="533400"/>
        </p:xfrm>
        <a:graphic>
          <a:graphicData uri="http://schemas.openxmlformats.org/presentationml/2006/ole">
            <p:oleObj spid="_x0000_s41987" name="Equation" r:id="rId5" imgW="2006280" imgH="241200" progId="Equation.3">
              <p:embed/>
            </p:oleObj>
          </a:graphicData>
        </a:graphic>
      </p:graphicFrame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955675" y="4648200"/>
          <a:ext cx="7200900" cy="533400"/>
        </p:xfrm>
        <a:graphic>
          <a:graphicData uri="http://schemas.openxmlformats.org/presentationml/2006/ole">
            <p:oleObj spid="_x0000_s41989" name="Equation" r:id="rId6" imgW="3288960" imgH="2412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4400" y="685800"/>
            <a:ext cx="3884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Target level of interest rate:</a:t>
            </a:r>
            <a:endParaRPr lang="en-US" sz="24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2438400"/>
            <a:ext cx="2997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Gradual adjustment: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4038600"/>
            <a:ext cx="2662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Reaction function:</a:t>
            </a:r>
            <a:endParaRPr lang="en-US" sz="2400" dirty="0">
              <a:latin typeface="+mj-lt"/>
            </a:endParaRP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3954463" y="5443538"/>
          <a:ext cx="1616075" cy="500062"/>
        </p:xfrm>
        <a:graphic>
          <a:graphicData uri="http://schemas.openxmlformats.org/presentationml/2006/ole">
            <p:oleObj spid="_x0000_s41991" name="Equation" r:id="rId7" imgW="7491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Data choice:</a:t>
            </a:r>
          </a:p>
          <a:p>
            <a:pPr lvl="1"/>
            <a:r>
              <a:rPr lang="en-US" dirty="0" smtClean="0"/>
              <a:t>Overnight rate rather than repo </a:t>
            </a:r>
            <a:r>
              <a:rPr lang="en-US" dirty="0" smtClean="0"/>
              <a:t>rate!</a:t>
            </a:r>
            <a:endParaRPr lang="en-US" dirty="0" smtClean="0"/>
          </a:p>
          <a:p>
            <a:pPr lvl="2"/>
            <a:r>
              <a:rPr lang="en-US" dirty="0" smtClean="0"/>
              <a:t>ON rates fell much below repo rate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Reflects a policy choice, not an accident.</a:t>
            </a:r>
            <a:endParaRPr lang="en-US" dirty="0" smtClean="0"/>
          </a:p>
          <a:p>
            <a:pPr lvl="1"/>
            <a:r>
              <a:rPr lang="en-US" dirty="0" smtClean="0"/>
              <a:t>PMI rather than GAP.</a:t>
            </a:r>
          </a:p>
          <a:p>
            <a:pPr lvl="2"/>
            <a:r>
              <a:rPr lang="en-US" dirty="0" smtClean="0"/>
              <a:t>Available with minimal lag.</a:t>
            </a:r>
          </a:p>
          <a:p>
            <a:pPr lvl="2"/>
            <a:r>
              <a:rPr lang="en-US" dirty="0" smtClean="0"/>
              <a:t>Strongly correlated with y/y growth rate of real GDP.</a:t>
            </a:r>
            <a:endParaRPr lang="en-US" dirty="0" smtClean="0"/>
          </a:p>
          <a:p>
            <a:pPr lvl="1"/>
            <a:r>
              <a:rPr lang="en-US" dirty="0" smtClean="0"/>
              <a:t>HICP inflation.</a:t>
            </a:r>
          </a:p>
          <a:p>
            <a:pPr lvl="1"/>
            <a:r>
              <a:rPr lang="en-US" dirty="0" smtClean="0"/>
              <a:t>M3.</a:t>
            </a:r>
          </a:p>
          <a:p>
            <a:pPr lvl="1"/>
            <a:r>
              <a:rPr lang="en-US" dirty="0" smtClean="0"/>
              <a:t>Nominal effective exchange rate.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029" y="1143001"/>
            <a:ext cx="822089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87" y="1568791"/>
            <a:ext cx="8160513" cy="376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+mj-lt"/>
              </a:rPr>
              <a:t>© Stefan Gerlach</a:t>
            </a:r>
            <a:endParaRPr lang="en-US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>
                <a:latin typeface="+mj-lt"/>
              </a:rPr>
              <a:pPr>
                <a:defRPr/>
              </a:pPr>
              <a:t>16</a:t>
            </a:fld>
            <a:endParaRPr lang="en-US">
              <a:latin typeface="+mj-lt"/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graphicFrame>
        <p:nvGraphicFramePr>
          <p:cNvPr id="40961" name="Object 1"/>
          <p:cNvGraphicFramePr>
            <a:graphicFrameLocks noChangeAspect="1"/>
          </p:cNvGraphicFramePr>
          <p:nvPr/>
        </p:nvGraphicFramePr>
        <p:xfrm>
          <a:off x="2360613" y="2890838"/>
          <a:ext cx="4344987" cy="542925"/>
        </p:xfrm>
        <a:graphic>
          <a:graphicData uri="http://schemas.openxmlformats.org/presentationml/2006/ole">
            <p:oleObj spid="_x0000_s40961" name="Equation" r:id="rId4" imgW="1828800" imgH="228600" progId="Equation.3">
              <p:embed/>
            </p:oleObj>
          </a:graphicData>
        </a:graphic>
      </p:graphicFrame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590800" y="4107073"/>
          <a:ext cx="3544711" cy="609600"/>
        </p:xfrm>
        <a:graphic>
          <a:graphicData uri="http://schemas.openxmlformats.org/presentationml/2006/ole">
            <p:oleObj spid="_x0000_s40963" name="Equation" r:id="rId5" imgW="1498320" imgH="253800" progId="Equation.3">
              <p:embed/>
            </p:oleObj>
          </a:graphicData>
        </a:graphic>
      </p:graphicFrame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+mj-lt"/>
            </a:endParaRP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2262188" y="5105400"/>
          <a:ext cx="4465637" cy="914400"/>
        </p:xfrm>
        <a:graphic>
          <a:graphicData uri="http://schemas.openxmlformats.org/presentationml/2006/ole">
            <p:oleObj spid="_x0000_s40965" name="Equation" r:id="rId6" imgW="2120760" imgH="43164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14400" y="2362200"/>
            <a:ext cx="3010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Composite equation:</a:t>
            </a:r>
            <a:endParaRPr lang="en-US" sz="24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1639" y="3581400"/>
            <a:ext cx="269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Variance of errors: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4796135"/>
            <a:ext cx="2735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Logistic transition: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2025650" y="1066800"/>
          <a:ext cx="1889125" cy="533400"/>
        </p:xfrm>
        <a:graphic>
          <a:graphicData uri="http://schemas.openxmlformats.org/presentationml/2006/ole">
            <p:oleObj spid="_x0000_s40967" name="Equation" r:id="rId7" imgW="812520" imgH="228600" progId="Equation.3">
              <p:embed/>
            </p:oleObj>
          </a:graphicData>
        </a:graphic>
      </p:graphicFrame>
      <p:graphicFrame>
        <p:nvGraphicFramePr>
          <p:cNvPr id="40968" name="Object 8"/>
          <p:cNvGraphicFramePr>
            <a:graphicFrameLocks noChangeAspect="1"/>
          </p:cNvGraphicFramePr>
          <p:nvPr/>
        </p:nvGraphicFramePr>
        <p:xfrm>
          <a:off x="2025650" y="1676400"/>
          <a:ext cx="1933575" cy="533400"/>
        </p:xfrm>
        <a:graphic>
          <a:graphicData uri="http://schemas.openxmlformats.org/presentationml/2006/ole">
            <p:oleObj spid="_x0000_s40968" name="Equation" r:id="rId8" imgW="838080" imgH="228600" progId="Equation.3">
              <p:embed/>
            </p:oleObj>
          </a:graphicData>
        </a:graphic>
      </p:graphicFrame>
      <p:graphicFrame>
        <p:nvGraphicFramePr>
          <p:cNvPr id="40969" name="Object 9"/>
          <p:cNvGraphicFramePr>
            <a:graphicFrameLocks noChangeAspect="1"/>
          </p:cNvGraphicFramePr>
          <p:nvPr/>
        </p:nvGraphicFramePr>
        <p:xfrm>
          <a:off x="4495800" y="1066800"/>
          <a:ext cx="1812925" cy="533400"/>
        </p:xfrm>
        <a:graphic>
          <a:graphicData uri="http://schemas.openxmlformats.org/presentationml/2006/ole">
            <p:oleObj spid="_x0000_s40969" name="Equation" r:id="rId9" imgW="812520" imgH="241200" progId="Equation.3">
              <p:embed/>
            </p:oleObj>
          </a:graphicData>
        </a:graphic>
      </p:graphicFrame>
      <p:graphicFrame>
        <p:nvGraphicFramePr>
          <p:cNvPr id="40970" name="Object 10"/>
          <p:cNvGraphicFramePr>
            <a:graphicFrameLocks noChangeAspect="1"/>
          </p:cNvGraphicFramePr>
          <p:nvPr/>
        </p:nvGraphicFramePr>
        <p:xfrm>
          <a:off x="4495800" y="1676400"/>
          <a:ext cx="1855788" cy="533400"/>
        </p:xfrm>
        <a:graphic>
          <a:graphicData uri="http://schemas.openxmlformats.org/presentationml/2006/ole">
            <p:oleObj spid="_x0000_s40970" name="Equation" r:id="rId10" imgW="825480" imgH="24120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914400" y="457200"/>
            <a:ext cx="3821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Equations for each regime: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246" y="1219200"/>
            <a:ext cx="8477793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57200"/>
            <a:ext cx="5505484" cy="620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9769"/>
            <a:ext cx="5573412" cy="6412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CBs </a:t>
            </a:r>
            <a:r>
              <a:rPr lang="en-US" dirty="0" smtClean="0"/>
              <a:t>across the world responded </a:t>
            </a:r>
            <a:r>
              <a:rPr lang="en-US" dirty="0" smtClean="0"/>
              <a:t>to the financial crisis by cutting interest rates rapidly.</a:t>
            </a:r>
          </a:p>
          <a:p>
            <a:r>
              <a:rPr lang="en-US" dirty="0" smtClean="0"/>
              <a:t>Two factors may have played a role: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Sharp deterioration of macro economic conditions.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Non-zero probability that the Zero Lower Bound (ZLB) would become a constraint.</a:t>
            </a:r>
          </a:p>
          <a:p>
            <a:pPr marL="514350" indent="-457200"/>
            <a:r>
              <a:rPr lang="en-US" dirty="0" smtClean="0"/>
              <a:t>Did the ZLB influence </a:t>
            </a:r>
            <a:r>
              <a:rPr lang="en-US" dirty="0" smtClean="0"/>
              <a:t>ECB’s </a:t>
            </a:r>
            <a:r>
              <a:rPr lang="en-US" dirty="0" smtClean="0"/>
              <a:t>interest rate setting?</a:t>
            </a:r>
          </a:p>
          <a:p>
            <a:pPr marL="914400" lvl="1" indent="-457200"/>
            <a:r>
              <a:rPr lang="en-US" dirty="0" smtClean="0"/>
              <a:t>Difficult </a:t>
            </a:r>
            <a:r>
              <a:rPr lang="en-US" dirty="0" smtClean="0"/>
              <a:t>know </a:t>
            </a:r>
            <a:r>
              <a:rPr lang="en-US" dirty="0" smtClean="0"/>
              <a:t>&amp; competing explanations possible.</a:t>
            </a:r>
          </a:p>
          <a:p>
            <a:pPr marL="914400" lvl="1" indent="-457200"/>
            <a:r>
              <a:rPr lang="en-US" dirty="0" smtClean="0"/>
              <a:t>We </a:t>
            </a:r>
            <a:r>
              <a:rPr lang="en-US" dirty="0" smtClean="0"/>
              <a:t>argue that it </a:t>
            </a:r>
            <a:r>
              <a:rPr lang="en-US" dirty="0" smtClean="0"/>
              <a:t>probably did.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457200"/>
            <a:ext cx="6700838" cy="611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05" y="1066800"/>
            <a:ext cx="7851341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812" y="228600"/>
            <a:ext cx="8238188" cy="5112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371600" y="5421868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One-step-ahead (static) forecasts, conditional on estimated switch.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812" y="228600"/>
            <a:ext cx="8350204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371600" y="5421868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Dynamic  forecasts, conditional on </a:t>
            </a:r>
            <a:r>
              <a:rPr lang="en-US" dirty="0" err="1" smtClean="0">
                <a:latin typeface="+mn-lt"/>
              </a:rPr>
              <a:t>realised</a:t>
            </a:r>
            <a:r>
              <a:rPr lang="en-US" dirty="0" smtClean="0">
                <a:latin typeface="+mn-lt"/>
              </a:rPr>
              <a:t> values of regressors and assuming no switch.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1</a:t>
            </a:r>
            <a:r>
              <a:rPr lang="en-US" baseline="30000" dirty="0" smtClean="0"/>
              <a:t>st</a:t>
            </a:r>
            <a:r>
              <a:rPr lang="en-US" dirty="0" smtClean="0"/>
              <a:t> set of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Evidence that the reaction function shifted.</a:t>
            </a:r>
          </a:p>
          <a:p>
            <a:r>
              <a:rPr lang="en-US" dirty="0" smtClean="0"/>
              <a:t>Interest rates were much below those predicted by the pre-crisis reaction function.</a:t>
            </a:r>
          </a:p>
          <a:p>
            <a:r>
              <a:rPr lang="en-US" dirty="0" smtClean="0"/>
              <a:t>Compatible with the idea that ECB worried about ZLB.</a:t>
            </a:r>
          </a:p>
          <a:p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No explanation for shift; only estimates of when it and how fast it occurred.</a:t>
            </a:r>
          </a:p>
          <a:p>
            <a:pPr lvl="1"/>
            <a:r>
              <a:rPr lang="en-US" dirty="0" smtClean="0"/>
              <a:t>Return to pre-crisis reaction function not possible.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Switching and economic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799"/>
          </a:xfrm>
        </p:spPr>
        <p:txBody>
          <a:bodyPr/>
          <a:lstStyle/>
          <a:p>
            <a:r>
              <a:rPr lang="en-US" dirty="0" smtClean="0"/>
              <a:t>Allow for switch as a function of state of the economy.</a:t>
            </a:r>
          </a:p>
          <a:p>
            <a:pPr lvl="1"/>
            <a:r>
              <a:rPr lang="en-US" dirty="0" smtClean="0"/>
              <a:t>Real GDP growth over 12 months, g.</a:t>
            </a:r>
          </a:p>
          <a:p>
            <a:pPr lvl="1"/>
            <a:r>
              <a:rPr lang="en-US" dirty="0" smtClean="0"/>
              <a:t>Interpolated.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153" name="Object 1"/>
          <p:cNvGraphicFramePr>
            <a:graphicFrameLocks noChangeAspect="1"/>
          </p:cNvGraphicFramePr>
          <p:nvPr/>
        </p:nvGraphicFramePr>
        <p:xfrm>
          <a:off x="1600200" y="3886200"/>
          <a:ext cx="4551680" cy="914400"/>
        </p:xfrm>
        <a:graphic>
          <a:graphicData uri="http://schemas.openxmlformats.org/presentationml/2006/ole">
            <p:oleObj spid="_x0000_s49153" name="Equation" r:id="rId4" imgW="21590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63415"/>
            <a:ext cx="5524500" cy="6161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970" y="990600"/>
            <a:ext cx="810461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609" y="973364"/>
            <a:ext cx="7886791" cy="4894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066800"/>
            <a:ext cx="7621826" cy="472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00200"/>
            <a:ext cx="7578466" cy="312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ECB’s RF shifted during the financial crisis at around the time of </a:t>
            </a:r>
            <a:r>
              <a:rPr lang="en-US" dirty="0" smtClean="0"/>
              <a:t>the collapse </a:t>
            </a:r>
            <a:r>
              <a:rPr lang="en-US" dirty="0" smtClean="0"/>
              <a:t>of Lehmann.</a:t>
            </a:r>
          </a:p>
          <a:p>
            <a:pPr lvl="1"/>
            <a:r>
              <a:rPr lang="en-US" dirty="0" smtClean="0"/>
              <a:t>Real economic </a:t>
            </a:r>
            <a:r>
              <a:rPr lang="en-US" dirty="0" smtClean="0"/>
              <a:t>activity drove change.</a:t>
            </a:r>
            <a:endParaRPr lang="en-US" dirty="0" smtClean="0"/>
          </a:p>
          <a:p>
            <a:r>
              <a:rPr lang="en-US" smtClean="0"/>
              <a:t>Out finding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r>
              <a:rPr lang="en-US" dirty="0" smtClean="0"/>
              <a:t>compatible with ZLB literature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Dynamic forecasts point small probability of </a:t>
            </a:r>
            <a:r>
              <a:rPr lang="en-US" i="1" dirty="0" smtClean="0"/>
              <a:t>i* &lt; 0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Competing explanations possible:</a:t>
            </a:r>
          </a:p>
          <a:p>
            <a:pPr lvl="1"/>
            <a:r>
              <a:rPr lang="en-US" dirty="0" smtClean="0"/>
              <a:t>Orphanides (2010) suggests that a RF for the ECB that uses </a:t>
            </a:r>
            <a:r>
              <a:rPr lang="en-US" dirty="0" smtClean="0"/>
              <a:t>forecasts </a:t>
            </a:r>
            <a:r>
              <a:rPr lang="en-US" dirty="0" smtClean="0"/>
              <a:t>as RHS is stable </a:t>
            </a:r>
            <a:r>
              <a:rPr lang="en-US" dirty="0" smtClean="0"/>
              <a:t>and </a:t>
            </a:r>
            <a:r>
              <a:rPr lang="en-US" dirty="0" smtClean="0"/>
              <a:t>predicts interest rate setting also during the crisis.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98CD8C-109F-45B6-B667-A51300B6679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477250" cy="394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ZLB and Monetary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ZLB rediscovered by </a:t>
            </a:r>
            <a:r>
              <a:rPr lang="en-US" dirty="0" smtClean="0"/>
              <a:t>Summers (1991) but seen as a curiosity of little practical relevance to MP.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global decline in inflation in the late 1990s triggered much research on the ZLB.</a:t>
            </a:r>
          </a:p>
          <a:p>
            <a:pPr lvl="1"/>
            <a:r>
              <a:rPr lang="en-US" dirty="0" smtClean="0"/>
              <a:t>Experiences of Japan.</a:t>
            </a:r>
          </a:p>
          <a:p>
            <a:pPr lvl="5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514350" indent="-457200"/>
            <a:r>
              <a:rPr lang="en-US" dirty="0" smtClean="0"/>
              <a:t>One can imagine three approaches to monetary policy in the vicinity of the ZLB.</a:t>
            </a:r>
          </a:p>
          <a:p>
            <a:pPr marL="914400" lvl="1" indent="-457200"/>
            <a:r>
              <a:rPr lang="en-US" dirty="0" smtClean="0"/>
              <a:t>Let </a:t>
            </a:r>
            <a:r>
              <a:rPr lang="en-US" i="1" dirty="0" smtClean="0"/>
              <a:t>i</a:t>
            </a:r>
            <a:r>
              <a:rPr lang="en-US" i="1" dirty="0" smtClean="0"/>
              <a:t>*= f(</a:t>
            </a:r>
            <a:r>
              <a:rPr lang="el-GR" i="1" dirty="0" smtClean="0"/>
              <a:t>π</a:t>
            </a:r>
            <a:r>
              <a:rPr lang="en-US" i="1" dirty="0" smtClean="0"/>
              <a:t>, y, …) </a:t>
            </a:r>
            <a:r>
              <a:rPr lang="en-US" dirty="0" smtClean="0"/>
              <a:t> </a:t>
            </a:r>
            <a:r>
              <a:rPr lang="en-US" dirty="0" smtClean="0"/>
              <a:t>denote the “optimal” interest </a:t>
            </a:r>
            <a:r>
              <a:rPr lang="en-US" dirty="0" smtClean="0"/>
              <a:t>rate in the absence of the ZLB.</a:t>
            </a:r>
            <a:endParaRPr lang="en-US" dirty="0" smtClean="0"/>
          </a:p>
          <a:p>
            <a:pPr marL="914400" lvl="1" indent="-457200"/>
            <a:r>
              <a:rPr lang="en-US" dirty="0" smtClean="0"/>
              <a:t>Normally, when </a:t>
            </a:r>
            <a:r>
              <a:rPr lang="en-US" i="1" dirty="0" smtClean="0"/>
              <a:t>i*</a:t>
            </a:r>
            <a:r>
              <a:rPr lang="en-US" dirty="0" smtClean="0"/>
              <a:t> &gt;&gt; 0, the </a:t>
            </a:r>
            <a:r>
              <a:rPr lang="en-US" dirty="0" smtClean="0"/>
              <a:t>CB’s policy problem is to determine </a:t>
            </a:r>
            <a:r>
              <a:rPr lang="en-US" i="1" dirty="0" smtClean="0"/>
              <a:t>i*</a:t>
            </a:r>
            <a:r>
              <a:rPr lang="en-US" dirty="0" smtClean="0"/>
              <a:t> and then sets </a:t>
            </a:r>
            <a:r>
              <a:rPr lang="en-US" i="1" dirty="0" smtClean="0"/>
              <a:t>i </a:t>
            </a:r>
            <a:r>
              <a:rPr lang="en-US" i="1" dirty="0" smtClean="0"/>
              <a:t>= i*.</a:t>
            </a:r>
          </a:p>
          <a:p>
            <a:pPr marL="914400" lvl="1" indent="-457200"/>
            <a:r>
              <a:rPr lang="en-US" dirty="0" smtClean="0"/>
              <a:t>When </a:t>
            </a:r>
            <a:r>
              <a:rPr lang="en-US" i="1" dirty="0" smtClean="0"/>
              <a:t>i*</a:t>
            </a:r>
            <a:r>
              <a:rPr lang="en-US" dirty="0" smtClean="0"/>
              <a:t> &lt; 0, the ZLB binds.</a:t>
            </a:r>
          </a:p>
          <a:p>
            <a:pPr marL="914400" lvl="1" indent="-457200"/>
            <a:r>
              <a:rPr lang="en-US" dirty="0" smtClean="0"/>
              <a:t>Question is how </a:t>
            </a:r>
            <a:r>
              <a:rPr lang="en-US" dirty="0" smtClean="0"/>
              <a:t>does </a:t>
            </a:r>
            <a:r>
              <a:rPr lang="en-US" dirty="0" smtClean="0"/>
              <a:t>the CB </a:t>
            </a:r>
            <a:r>
              <a:rPr lang="en-US" dirty="0" smtClean="0"/>
              <a:t>set </a:t>
            </a:r>
            <a:r>
              <a:rPr lang="en-US" i="1" dirty="0" smtClean="0"/>
              <a:t>i</a:t>
            </a:r>
            <a:r>
              <a:rPr lang="en-US" dirty="0" smtClean="0"/>
              <a:t> as </a:t>
            </a:r>
            <a:r>
              <a:rPr lang="en-US" i="1" dirty="0" smtClean="0"/>
              <a:t>i*</a:t>
            </a:r>
            <a:r>
              <a:rPr lang="en-US" dirty="0" smtClean="0"/>
              <a:t> approaches 0?</a:t>
            </a:r>
          </a:p>
          <a:p>
            <a:pPr marL="1771650" lvl="3" indent="-457200"/>
            <a:endParaRPr lang="en-US" dirty="0" smtClean="0"/>
          </a:p>
          <a:p>
            <a:pPr marL="514350" indent="-457200"/>
            <a:r>
              <a:rPr lang="en-US" dirty="0" smtClean="0"/>
              <a:t>First approach:</a:t>
            </a:r>
          </a:p>
          <a:p>
            <a:pPr marL="914400" lvl="1" indent="-457200"/>
            <a:r>
              <a:rPr lang="en-US" dirty="0" smtClean="0"/>
              <a:t>Set </a:t>
            </a:r>
            <a:r>
              <a:rPr lang="en-US" i="1" dirty="0" smtClean="0"/>
              <a:t>i = i*</a:t>
            </a:r>
            <a:r>
              <a:rPr lang="en-US" dirty="0" smtClean="0"/>
              <a:t> until the ZLB is reached and then set i = 0</a:t>
            </a:r>
            <a:r>
              <a:rPr lang="en-US" dirty="0" smtClean="0"/>
              <a:t>.</a:t>
            </a:r>
          </a:p>
          <a:p>
            <a:pPr marL="914400" lvl="1" indent="-457200"/>
            <a:endParaRPr lang="en-US" dirty="0" smtClean="0"/>
          </a:p>
          <a:p>
            <a:pPr marL="2686050" lvl="5" indent="-457200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514350" indent="-457200"/>
            <a:r>
              <a:rPr lang="en-US" dirty="0" smtClean="0"/>
              <a:t>Second approach:</a:t>
            </a:r>
          </a:p>
          <a:p>
            <a:pPr marL="914400" lvl="1" indent="-457200"/>
            <a:r>
              <a:rPr lang="en-US" dirty="0" smtClean="0"/>
              <a:t>Cut interest rates aggressively if the economy deteriorates and maintain them at this level longer </a:t>
            </a:r>
            <a:r>
              <a:rPr lang="en-US" dirty="0" smtClean="0"/>
              <a:t>(“extended period of time”) than implied by </a:t>
            </a:r>
            <a:r>
              <a:rPr lang="en-US" i="1" dirty="0" smtClean="0"/>
              <a:t>i*</a:t>
            </a:r>
            <a:r>
              <a:rPr lang="en-US" dirty="0" smtClean="0"/>
              <a:t>.</a:t>
            </a:r>
            <a:endParaRPr lang="en-US" dirty="0" smtClean="0"/>
          </a:p>
          <a:p>
            <a:pPr marL="1314450" lvl="2" indent="-457200"/>
            <a:r>
              <a:rPr lang="en-US" i="1" dirty="0" smtClean="0"/>
              <a:t>i &lt; i*</a:t>
            </a:r>
            <a:r>
              <a:rPr lang="en-US" dirty="0" smtClean="0"/>
              <a:t> as the economy weakens.</a:t>
            </a:r>
          </a:p>
          <a:p>
            <a:pPr marL="4057650" lvl="8" indent="-457200"/>
            <a:endParaRPr lang="en-US" dirty="0" smtClean="0"/>
          </a:p>
          <a:p>
            <a:pPr marL="914400" lvl="1" indent="-457200"/>
            <a:r>
              <a:rPr lang="en-US" dirty="0" smtClean="0"/>
              <a:t>Reifschneider and Williams (JMCB, 2000):</a:t>
            </a:r>
          </a:p>
          <a:p>
            <a:pPr marL="1314450" lvl="2" indent="-457200"/>
            <a:r>
              <a:rPr lang="en-US" dirty="0" smtClean="0"/>
              <a:t>AD determined by long interest rates, which depend on the </a:t>
            </a:r>
            <a:r>
              <a:rPr lang="en-US" dirty="0" smtClean="0"/>
              <a:t>expected future path </a:t>
            </a:r>
            <a:r>
              <a:rPr lang="en-US" dirty="0" smtClean="0"/>
              <a:t>of short rates, </a:t>
            </a:r>
            <a:r>
              <a:rPr lang="en-US" i="1" dirty="0" smtClean="0"/>
              <a:t>i</a:t>
            </a:r>
            <a:r>
              <a:rPr lang="en-US" dirty="0" smtClean="0"/>
              <a:t>.</a:t>
            </a:r>
          </a:p>
          <a:p>
            <a:pPr marL="1314450" lvl="2" indent="-457200"/>
            <a:r>
              <a:rPr lang="en-US" dirty="0" smtClean="0"/>
              <a:t>By setting </a:t>
            </a:r>
            <a:r>
              <a:rPr lang="en-US" i="1" dirty="0" smtClean="0"/>
              <a:t>i &lt; i*</a:t>
            </a:r>
            <a:r>
              <a:rPr lang="en-US" dirty="0" smtClean="0"/>
              <a:t> before and after the ZLB binds, CB might </a:t>
            </a:r>
            <a:r>
              <a:rPr lang="en-US" dirty="0" smtClean="0"/>
              <a:t>compensate for the fact </a:t>
            </a:r>
            <a:r>
              <a:rPr lang="en-US" i="1" dirty="0" smtClean="0"/>
              <a:t>i </a:t>
            </a:r>
            <a:r>
              <a:rPr lang="en-US" i="1" dirty="0" smtClean="0"/>
              <a:t>&gt; </a:t>
            </a:r>
            <a:r>
              <a:rPr lang="en-US" i="1" dirty="0" smtClean="0"/>
              <a:t>i*</a:t>
            </a:r>
            <a:r>
              <a:rPr lang="en-US" dirty="0" smtClean="0"/>
              <a:t> when the ZLB binds.</a:t>
            </a:r>
          </a:p>
          <a:p>
            <a:pPr marL="1314450" lvl="2" indent="-457200"/>
            <a:r>
              <a:rPr lang="en-US" dirty="0" smtClean="0"/>
              <a:t>May be possible to </a:t>
            </a:r>
            <a:r>
              <a:rPr lang="en-US" dirty="0" smtClean="0"/>
              <a:t>achieve </a:t>
            </a:r>
            <a:r>
              <a:rPr lang="en-US" dirty="0" smtClean="0"/>
              <a:t>a long interest rate similar to that would have been observed if the ZLB had been irrelevant.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571500" indent="-514350">
              <a:buFont typeface="+mj-lt"/>
              <a:buAutoNum type="arabicPeriod" startAt="3"/>
            </a:pPr>
            <a:r>
              <a:rPr lang="en-US" dirty="0" smtClean="0"/>
              <a:t>Third approach:</a:t>
            </a:r>
          </a:p>
          <a:p>
            <a:pPr marL="971550" lvl="1" indent="-514350"/>
            <a:r>
              <a:rPr lang="en-US" i="1" dirty="0" smtClean="0"/>
              <a:t>Keep the gun power dry</a:t>
            </a:r>
            <a:r>
              <a:rPr lang="en-US" dirty="0" smtClean="0"/>
              <a:t>.</a:t>
            </a:r>
          </a:p>
          <a:p>
            <a:pPr marL="1371600" lvl="2" indent="-514350"/>
            <a:r>
              <a:rPr lang="en-US" dirty="0" smtClean="0"/>
              <a:t>Set </a:t>
            </a:r>
            <a:r>
              <a:rPr lang="en-US" i="1" dirty="0" smtClean="0"/>
              <a:t>i &gt; i*</a:t>
            </a:r>
            <a:r>
              <a:rPr lang="en-US" dirty="0" smtClean="0"/>
              <a:t> so as to have more room to cut if needed.</a:t>
            </a:r>
          </a:p>
          <a:p>
            <a:pPr marL="971550" lvl="1" indent="-514350"/>
            <a:r>
              <a:rPr lang="en-US" dirty="0" smtClean="0"/>
              <a:t>No formal model.</a:t>
            </a:r>
          </a:p>
          <a:p>
            <a:pPr marL="971550" lvl="1" indent="-514350"/>
            <a:r>
              <a:rPr lang="en-US" dirty="0" smtClean="0"/>
              <a:t>Bini-Smaghi (2008):</a:t>
            </a:r>
          </a:p>
          <a:p>
            <a:pPr marL="1371600" lvl="2" indent="-514350"/>
            <a:r>
              <a:rPr lang="en-US" dirty="0" smtClean="0"/>
              <a:t>Could worsen market </a:t>
            </a:r>
            <a:r>
              <a:rPr lang="en-US" dirty="0" smtClean="0"/>
              <a:t>sentiment. </a:t>
            </a:r>
            <a:endParaRPr lang="en-US" dirty="0" smtClean="0"/>
          </a:p>
          <a:p>
            <a:pPr marL="1371600" lvl="2" indent="-514350"/>
            <a:r>
              <a:rPr lang="en-US" dirty="0" smtClean="0"/>
              <a:t>If rates are cut early, little room to cut rates if economy weakens further.</a:t>
            </a:r>
          </a:p>
          <a:p>
            <a:pPr marL="1371600" lvl="2" indent="-514350"/>
            <a:r>
              <a:rPr lang="en-US" dirty="0" smtClean="0"/>
              <a:t>Seems to disregard the </a:t>
            </a:r>
            <a:r>
              <a:rPr lang="en-US" dirty="0" smtClean="0"/>
              <a:t>fact that on “early” cut in </a:t>
            </a:r>
            <a:r>
              <a:rPr lang="en-US" i="1" dirty="0" smtClean="0"/>
              <a:t>i</a:t>
            </a:r>
            <a:r>
              <a:rPr lang="en-US" dirty="0" smtClean="0"/>
              <a:t>  makes it less likely that </a:t>
            </a:r>
            <a:r>
              <a:rPr lang="en-US" i="1" dirty="0" smtClean="0"/>
              <a:t>i*</a:t>
            </a:r>
            <a:r>
              <a:rPr lang="en-US" dirty="0" smtClean="0"/>
              <a:t> </a:t>
            </a:r>
            <a:r>
              <a:rPr lang="en-US" dirty="0" smtClean="0"/>
              <a:t>turns negative.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Stefan Gerlach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F04C7-76F6-44B8-9A42-BD3DB56CC10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1506826" y="4069724"/>
            <a:ext cx="6748532" cy="1288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486211" y="1625025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1673536" y="2117150"/>
            <a:ext cx="6337300" cy="284956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960" y="520"/>
              </a:cxn>
              <a:cxn ang="0">
                <a:pos x="2032" y="1768"/>
              </a:cxn>
              <a:cxn ang="0">
                <a:pos x="3256" y="356"/>
              </a:cxn>
              <a:cxn ang="0">
                <a:pos x="3992" y="0"/>
              </a:cxn>
            </a:cxnLst>
            <a:rect l="0" t="0" r="r" b="b"/>
            <a:pathLst>
              <a:path w="3992" h="1795">
                <a:moveTo>
                  <a:pt x="0" y="8"/>
                </a:moveTo>
                <a:cubicBezTo>
                  <a:pt x="160" y="93"/>
                  <a:pt x="621" y="227"/>
                  <a:pt x="960" y="520"/>
                </a:cubicBezTo>
                <a:cubicBezTo>
                  <a:pt x="1299" y="813"/>
                  <a:pt x="1649" y="1795"/>
                  <a:pt x="2032" y="1768"/>
                </a:cubicBezTo>
                <a:cubicBezTo>
                  <a:pt x="2415" y="1741"/>
                  <a:pt x="2929" y="651"/>
                  <a:pt x="3256" y="356"/>
                </a:cubicBezTo>
                <a:cubicBezTo>
                  <a:pt x="3583" y="61"/>
                  <a:pt x="3839" y="74"/>
                  <a:pt x="3992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1686236" y="2142550"/>
            <a:ext cx="6273800" cy="1936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88" y="383"/>
              </a:cxn>
              <a:cxn ang="0">
                <a:pos x="1010" y="1021"/>
              </a:cxn>
              <a:cxn ang="0">
                <a:pos x="1451" y="1208"/>
              </a:cxn>
              <a:cxn ang="0">
                <a:pos x="2542" y="1211"/>
              </a:cxn>
              <a:cxn ang="0">
                <a:pos x="2981" y="1027"/>
              </a:cxn>
              <a:cxn ang="0">
                <a:pos x="3376" y="304"/>
              </a:cxn>
              <a:cxn ang="0">
                <a:pos x="3952" y="5"/>
              </a:cxn>
            </a:cxnLst>
            <a:rect l="0" t="0" r="r" b="b"/>
            <a:pathLst>
              <a:path w="3952" h="1220">
                <a:moveTo>
                  <a:pt x="0" y="0"/>
                </a:moveTo>
                <a:cubicBezTo>
                  <a:pt x="115" y="64"/>
                  <a:pt x="520" y="213"/>
                  <a:pt x="688" y="383"/>
                </a:cubicBezTo>
                <a:cubicBezTo>
                  <a:pt x="856" y="553"/>
                  <a:pt x="914" y="891"/>
                  <a:pt x="1010" y="1021"/>
                </a:cubicBezTo>
                <a:cubicBezTo>
                  <a:pt x="1106" y="1151"/>
                  <a:pt x="1232" y="1207"/>
                  <a:pt x="1451" y="1208"/>
                </a:cubicBezTo>
                <a:cubicBezTo>
                  <a:pt x="1670" y="1209"/>
                  <a:pt x="2098" y="1212"/>
                  <a:pt x="2542" y="1211"/>
                </a:cubicBezTo>
                <a:cubicBezTo>
                  <a:pt x="2548" y="1220"/>
                  <a:pt x="2842" y="1178"/>
                  <a:pt x="2981" y="1027"/>
                </a:cubicBezTo>
                <a:cubicBezTo>
                  <a:pt x="3120" y="876"/>
                  <a:pt x="3214" y="474"/>
                  <a:pt x="3376" y="304"/>
                </a:cubicBezTo>
                <a:cubicBezTo>
                  <a:pt x="3538" y="134"/>
                  <a:pt x="3832" y="67"/>
                  <a:pt x="3952" y="5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Freeform 10"/>
          <p:cNvSpPr>
            <a:spLocks/>
          </p:cNvSpPr>
          <p:nvPr/>
        </p:nvSpPr>
        <p:spPr bwMode="auto">
          <a:xfrm>
            <a:off x="1676711" y="2129850"/>
            <a:ext cx="6118225" cy="1841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24" y="340"/>
              </a:cxn>
              <a:cxn ang="0">
                <a:pos x="1418" y="736"/>
              </a:cxn>
              <a:cxn ang="0">
                <a:pos x="2027" y="1159"/>
              </a:cxn>
              <a:cxn ang="0">
                <a:pos x="2650" y="708"/>
              </a:cxn>
              <a:cxn ang="0">
                <a:pos x="3278" y="248"/>
              </a:cxn>
              <a:cxn ang="0">
                <a:pos x="3854" y="34"/>
              </a:cxn>
            </a:cxnLst>
            <a:rect l="0" t="0" r="r" b="b"/>
            <a:pathLst>
              <a:path w="3854" h="1160">
                <a:moveTo>
                  <a:pt x="0" y="0"/>
                </a:moveTo>
                <a:cubicBezTo>
                  <a:pt x="137" y="57"/>
                  <a:pt x="588" y="217"/>
                  <a:pt x="824" y="340"/>
                </a:cubicBezTo>
                <a:cubicBezTo>
                  <a:pt x="1060" y="463"/>
                  <a:pt x="1218" y="600"/>
                  <a:pt x="1418" y="736"/>
                </a:cubicBezTo>
                <a:cubicBezTo>
                  <a:pt x="1610" y="856"/>
                  <a:pt x="1808" y="1158"/>
                  <a:pt x="2027" y="1159"/>
                </a:cubicBezTo>
                <a:cubicBezTo>
                  <a:pt x="2246" y="1160"/>
                  <a:pt x="2462" y="876"/>
                  <a:pt x="2650" y="708"/>
                </a:cubicBezTo>
                <a:cubicBezTo>
                  <a:pt x="2838" y="540"/>
                  <a:pt x="3077" y="360"/>
                  <a:pt x="3278" y="248"/>
                </a:cubicBezTo>
                <a:cubicBezTo>
                  <a:pt x="3479" y="136"/>
                  <a:pt x="3734" y="79"/>
                  <a:pt x="3854" y="34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802652" y="4552969"/>
            <a:ext cx="531630" cy="39987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i*</a:t>
            </a:r>
            <a:endParaRPr kumimoji="0" lang="en-GB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18764" y="2861742"/>
            <a:ext cx="394499" cy="46132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endParaRPr kumimoji="0" lang="en-GB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253701" y="3014142"/>
            <a:ext cx="394499" cy="46132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</a:t>
            </a:r>
            <a:endParaRPr kumimoji="0" lang="en-GB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543800" y="4191000"/>
            <a:ext cx="1031461" cy="4613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Time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85387" y="1066800"/>
            <a:ext cx="2252719" cy="54203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Interest rates</a:t>
            </a:r>
            <a:endParaRPr kumimoji="0" lang="en-GB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3427</TotalTime>
  <Words>1089</Words>
  <Application>Microsoft Office PowerPoint</Application>
  <PresentationFormat>On-screen Show (4:3)</PresentationFormat>
  <Paragraphs>172</Paragraphs>
  <Slides>30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Default Design</vt:lpstr>
      <vt:lpstr>Equation</vt:lpstr>
      <vt:lpstr>Microsoft Equation 3.0</vt:lpstr>
      <vt:lpstr>The Zero Lower Bound, ECB Interest Rate Policy and the Financial Crisis</vt:lpstr>
      <vt:lpstr>Introduction</vt:lpstr>
      <vt:lpstr>Slide 3</vt:lpstr>
      <vt:lpstr>Slide 4</vt:lpstr>
      <vt:lpstr>ZLB and Monetary Policy</vt:lpstr>
      <vt:lpstr>Slide 6</vt:lpstr>
      <vt:lpstr>Slide 7</vt:lpstr>
      <vt:lpstr>Slide 8</vt:lpstr>
      <vt:lpstr>Slide 9</vt:lpstr>
      <vt:lpstr>Our empirical approach</vt:lpstr>
      <vt:lpstr>1. Switching as a function of time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Summary of 1st set of results</vt:lpstr>
      <vt:lpstr>2. Switching and economic conditions</vt:lpstr>
      <vt:lpstr>Slide 26</vt:lpstr>
      <vt:lpstr>Slide 27</vt:lpstr>
      <vt:lpstr>Slide 28</vt:lpstr>
      <vt:lpstr>Slide 29</vt:lpstr>
      <vt:lpstr>Conclusions</vt:lpstr>
    </vt:vector>
  </TitlesOfParts>
  <Company>Gerlach, 4103 Bottmingen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Gerlach, 4103 Bottmingen</dc:creator>
  <cp:lastModifiedBy>Stefan Gerlach</cp:lastModifiedBy>
  <cp:revision>639</cp:revision>
  <dcterms:created xsi:type="dcterms:W3CDTF">2007-02-25T08:40:39Z</dcterms:created>
  <dcterms:modified xsi:type="dcterms:W3CDTF">2010-06-24T06:00:35Z</dcterms:modified>
</cp:coreProperties>
</file>