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 id="2147483783" r:id="rId2"/>
  </p:sldMasterIdLst>
  <p:notesMasterIdLst>
    <p:notesMasterId r:id="rId41"/>
  </p:notesMasterIdLst>
  <p:handoutMasterIdLst>
    <p:handoutMasterId r:id="rId42"/>
  </p:handoutMasterIdLst>
  <p:sldIdLst>
    <p:sldId id="256" r:id="rId3"/>
    <p:sldId id="287" r:id="rId4"/>
    <p:sldId id="289" r:id="rId5"/>
    <p:sldId id="290" r:id="rId6"/>
    <p:sldId id="291" r:id="rId7"/>
    <p:sldId id="332" r:id="rId8"/>
    <p:sldId id="342" r:id="rId9"/>
    <p:sldId id="260" r:id="rId10"/>
    <p:sldId id="333" r:id="rId11"/>
    <p:sldId id="334" r:id="rId12"/>
    <p:sldId id="292" r:id="rId13"/>
    <p:sldId id="301" r:id="rId14"/>
    <p:sldId id="302" r:id="rId15"/>
    <p:sldId id="303" r:id="rId16"/>
    <p:sldId id="331" r:id="rId17"/>
    <p:sldId id="319" r:id="rId18"/>
    <p:sldId id="322" r:id="rId19"/>
    <p:sldId id="343" r:id="rId20"/>
    <p:sldId id="306" r:id="rId21"/>
    <p:sldId id="348" r:id="rId22"/>
    <p:sldId id="340" r:id="rId23"/>
    <p:sldId id="310" r:id="rId24"/>
    <p:sldId id="341" r:id="rId25"/>
    <p:sldId id="312" r:id="rId26"/>
    <p:sldId id="315" r:id="rId27"/>
    <p:sldId id="344" r:id="rId28"/>
    <p:sldId id="327" r:id="rId29"/>
    <p:sldId id="345" r:id="rId30"/>
    <p:sldId id="326" r:id="rId31"/>
    <p:sldId id="336" r:id="rId32"/>
    <p:sldId id="325" r:id="rId33"/>
    <p:sldId id="346" r:id="rId34"/>
    <p:sldId id="324" r:id="rId35"/>
    <p:sldId id="337" r:id="rId36"/>
    <p:sldId id="338" r:id="rId37"/>
    <p:sldId id="347" r:id="rId38"/>
    <p:sldId id="339" r:id="rId39"/>
    <p:sldId id="286" r:id="rId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2EB"/>
    <a:srgbClr val="33CCFF"/>
    <a:srgbClr val="333399"/>
    <a:srgbClr val="66FF33"/>
    <a:srgbClr val="33CC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1" autoAdjust="0"/>
  </p:normalViewPr>
  <p:slideViewPr>
    <p:cSldViewPr>
      <p:cViewPr varScale="1">
        <p:scale>
          <a:sx n="36" d="100"/>
          <a:sy n="36" d="100"/>
        </p:scale>
        <p:origin x="1338" y="21"/>
      </p:cViewPr>
      <p:guideLst>
        <p:guide orient="horz" pos="2160"/>
        <p:guide pos="2880"/>
      </p:guideLst>
    </p:cSldViewPr>
  </p:slideViewPr>
  <p:notesTextViewPr>
    <p:cViewPr>
      <p:scale>
        <a:sx n="3" d="2"/>
        <a:sy n="3" d="2"/>
      </p:scale>
      <p:origin x="0" y="0"/>
    </p:cViewPr>
  </p:notesTextViewPr>
  <p:sorterViewPr>
    <p:cViewPr>
      <p:scale>
        <a:sx n="100" d="100"/>
        <a:sy n="100" d="100"/>
      </p:scale>
      <p:origin x="0" y="-13680"/>
    </p:cViewPr>
  </p:sorterViewPr>
  <p:notesViewPr>
    <p:cSldViewPr>
      <p:cViewPr varScale="1">
        <p:scale>
          <a:sx n="85" d="100"/>
          <a:sy n="85" d="100"/>
        </p:scale>
        <p:origin x="-366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12" tIns="45707" rIns="91412" bIns="4570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12" tIns="45707" rIns="91412" bIns="45707" rtlCol="0"/>
          <a:lstStyle>
            <a:lvl1pPr algn="r" fontAlgn="auto">
              <a:spcBef>
                <a:spcPts val="0"/>
              </a:spcBef>
              <a:spcAft>
                <a:spcPts val="0"/>
              </a:spcAft>
              <a:defRPr sz="1200" smtClean="0">
                <a:latin typeface="+mn-lt"/>
              </a:defRPr>
            </a:lvl1pPr>
          </a:lstStyle>
          <a:p>
            <a:pPr>
              <a:defRPr/>
            </a:pPr>
            <a:fld id="{000D2F66-A9FE-4649-9C9A-1E46E89369D8}" type="datetimeFigureOut">
              <a:rPr lang="en-US"/>
              <a:pPr>
                <a:defRPr/>
              </a:pPr>
              <a:t>9/29/2017</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12" tIns="45707" rIns="91412" bIns="45707"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12" tIns="45707" rIns="91412" bIns="45707" rtlCol="0" anchor="b"/>
          <a:lstStyle>
            <a:lvl1pPr algn="r" fontAlgn="auto">
              <a:spcBef>
                <a:spcPts val="0"/>
              </a:spcBef>
              <a:spcAft>
                <a:spcPts val="0"/>
              </a:spcAft>
              <a:defRPr sz="1200" smtClean="0">
                <a:latin typeface="+mn-lt"/>
              </a:defRPr>
            </a:lvl1pPr>
          </a:lstStyle>
          <a:p>
            <a:pPr>
              <a:defRPr/>
            </a:pPr>
            <a:fld id="{9978CCCB-98C7-443E-8442-60799C8BCCFC}" type="slidenum">
              <a:rPr lang="en-US"/>
              <a:pPr>
                <a:defRPr/>
              </a:pPr>
              <a:t>‹#›</a:t>
            </a:fld>
            <a:endParaRPr lang="en-US"/>
          </a:p>
        </p:txBody>
      </p:sp>
    </p:spTree>
    <p:extLst>
      <p:ext uri="{BB962C8B-B14F-4D97-AF65-F5344CB8AC3E}">
        <p14:creationId xmlns:p14="http://schemas.microsoft.com/office/powerpoint/2010/main" val="1976061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6631" tIns="48316" rIns="96631" bIns="48316"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1"/>
            <a:ext cx="3170238" cy="479425"/>
          </a:xfrm>
          <a:prstGeom prst="rect">
            <a:avLst/>
          </a:prstGeom>
        </p:spPr>
        <p:txBody>
          <a:bodyPr vert="horz" lIns="96631" tIns="48316" rIns="96631" bIns="48316" rtlCol="0"/>
          <a:lstStyle>
            <a:lvl1pPr algn="r" fontAlgn="auto">
              <a:spcBef>
                <a:spcPts val="0"/>
              </a:spcBef>
              <a:spcAft>
                <a:spcPts val="0"/>
              </a:spcAft>
              <a:defRPr sz="1300" smtClean="0">
                <a:latin typeface="+mn-lt"/>
              </a:defRPr>
            </a:lvl1pPr>
          </a:lstStyle>
          <a:p>
            <a:pPr>
              <a:defRPr/>
            </a:pPr>
            <a:fld id="{3BB1EA8F-82A3-4D94-9E1B-96FB187DC132}" type="datetimeFigureOut">
              <a:rPr lang="en-US"/>
              <a:pPr>
                <a:defRPr/>
              </a:pPr>
              <a:t>9/29/2017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1" tIns="48316" rIns="96631" bIns="48316" rtlCol="0" anchor="ctr"/>
          <a:lstStyle/>
          <a:p>
            <a:pPr lvl="0"/>
            <a:endParaRPr lang="en-US" noProof="0"/>
          </a:p>
        </p:txBody>
      </p:sp>
      <p:sp>
        <p:nvSpPr>
          <p:cNvPr id="5" name="Notes Placeholder 4"/>
          <p:cNvSpPr>
            <a:spLocks noGrp="1"/>
          </p:cNvSpPr>
          <p:nvPr>
            <p:ph type="body" sz="quarter" idx="3"/>
          </p:nvPr>
        </p:nvSpPr>
        <p:spPr>
          <a:xfrm>
            <a:off x="731839" y="4560890"/>
            <a:ext cx="5851525" cy="4319587"/>
          </a:xfrm>
          <a:prstGeom prst="rect">
            <a:avLst/>
          </a:prstGeom>
        </p:spPr>
        <p:txBody>
          <a:bodyPr vert="horz" lIns="96631" tIns="48316" rIns="96631" bIns="4831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120189"/>
            <a:ext cx="3170238" cy="479425"/>
          </a:xfrm>
          <a:prstGeom prst="rect">
            <a:avLst/>
          </a:prstGeom>
        </p:spPr>
        <p:txBody>
          <a:bodyPr vert="horz" lIns="96631" tIns="48316" rIns="96631" bIns="48316"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6631" tIns="48316" rIns="96631" bIns="48316" rtlCol="0" anchor="b"/>
          <a:lstStyle>
            <a:lvl1pPr algn="r" fontAlgn="auto">
              <a:spcBef>
                <a:spcPts val="0"/>
              </a:spcBef>
              <a:spcAft>
                <a:spcPts val="0"/>
              </a:spcAft>
              <a:defRPr sz="1300" smtClean="0">
                <a:latin typeface="+mn-lt"/>
              </a:defRPr>
            </a:lvl1pPr>
          </a:lstStyle>
          <a:p>
            <a:pPr>
              <a:defRPr/>
            </a:pPr>
            <a:fld id="{2551D888-1567-4B10-AC97-EF69AD706A87}" type="slidenum">
              <a:rPr lang="en-US"/>
              <a:pPr>
                <a:defRPr/>
              </a:pPr>
              <a:t>‹#›</a:t>
            </a:fld>
            <a:endParaRPr lang="en-US"/>
          </a:p>
        </p:txBody>
      </p:sp>
    </p:spTree>
    <p:extLst>
      <p:ext uri="{BB962C8B-B14F-4D97-AF65-F5344CB8AC3E}">
        <p14:creationId xmlns:p14="http://schemas.microsoft.com/office/powerpoint/2010/main" val="12198160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538ECD-F935-456A-981C-537AA398C50C}"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45916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11</a:t>
            </a:fld>
            <a:endParaRPr lang="en-US" sz="1300">
              <a:latin typeface="Calibri" pitchFamily="34" charset="0"/>
            </a:endParaRPr>
          </a:p>
        </p:txBody>
      </p:sp>
    </p:spTree>
    <p:extLst>
      <p:ext uri="{BB962C8B-B14F-4D97-AF65-F5344CB8AC3E}">
        <p14:creationId xmlns:p14="http://schemas.microsoft.com/office/powerpoint/2010/main" val="4112832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12</a:t>
            </a:fld>
            <a:endParaRPr lang="en-US" sz="1300">
              <a:latin typeface="Calibri" pitchFamily="34" charset="0"/>
            </a:endParaRPr>
          </a:p>
        </p:txBody>
      </p:sp>
    </p:spTree>
    <p:extLst>
      <p:ext uri="{BB962C8B-B14F-4D97-AF65-F5344CB8AC3E}">
        <p14:creationId xmlns:p14="http://schemas.microsoft.com/office/powerpoint/2010/main" val="3267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13</a:t>
            </a:fld>
            <a:endParaRPr lang="en-US" sz="1300">
              <a:latin typeface="Calibri" pitchFamily="34" charset="0"/>
            </a:endParaRPr>
          </a:p>
        </p:txBody>
      </p:sp>
    </p:spTree>
    <p:extLst>
      <p:ext uri="{BB962C8B-B14F-4D97-AF65-F5344CB8AC3E}">
        <p14:creationId xmlns:p14="http://schemas.microsoft.com/office/powerpoint/2010/main" val="105897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14</a:t>
            </a:fld>
            <a:endParaRPr lang="en-US" sz="1300">
              <a:latin typeface="Calibri" pitchFamily="34" charset="0"/>
            </a:endParaRPr>
          </a:p>
        </p:txBody>
      </p:sp>
    </p:spTree>
    <p:extLst>
      <p:ext uri="{BB962C8B-B14F-4D97-AF65-F5344CB8AC3E}">
        <p14:creationId xmlns:p14="http://schemas.microsoft.com/office/powerpoint/2010/main" val="21174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15</a:t>
            </a:fld>
            <a:endParaRPr lang="en-US" sz="1300">
              <a:latin typeface="Calibri" pitchFamily="34" charset="0"/>
            </a:endParaRPr>
          </a:p>
        </p:txBody>
      </p:sp>
    </p:spTree>
    <p:extLst>
      <p:ext uri="{BB962C8B-B14F-4D97-AF65-F5344CB8AC3E}">
        <p14:creationId xmlns:p14="http://schemas.microsoft.com/office/powerpoint/2010/main" val="2868738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16</a:t>
            </a:fld>
            <a:endParaRPr lang="en-US" sz="1300">
              <a:latin typeface="Calibri" pitchFamily="34" charset="0"/>
            </a:endParaRPr>
          </a:p>
        </p:txBody>
      </p:sp>
    </p:spTree>
    <p:extLst>
      <p:ext uri="{BB962C8B-B14F-4D97-AF65-F5344CB8AC3E}">
        <p14:creationId xmlns:p14="http://schemas.microsoft.com/office/powerpoint/2010/main" val="410732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17</a:t>
            </a:fld>
            <a:endParaRPr lang="en-US" sz="1300">
              <a:latin typeface="Calibri" pitchFamily="34" charset="0"/>
            </a:endParaRPr>
          </a:p>
        </p:txBody>
      </p:sp>
    </p:spTree>
    <p:extLst>
      <p:ext uri="{BB962C8B-B14F-4D97-AF65-F5344CB8AC3E}">
        <p14:creationId xmlns:p14="http://schemas.microsoft.com/office/powerpoint/2010/main" val="2600631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6F92F815-6B65-4347-A57B-09A8F126343F}" type="slidenum">
              <a:rPr lang="en-US" sz="1300">
                <a:latin typeface="Calibri" pitchFamily="34" charset="0"/>
              </a:rPr>
              <a:pPr algn="r"/>
              <a:t>18</a:t>
            </a:fld>
            <a:endParaRPr lang="en-US" sz="1300">
              <a:latin typeface="Calibri" pitchFamily="34" charset="0"/>
            </a:endParaRPr>
          </a:p>
        </p:txBody>
      </p:sp>
    </p:spTree>
    <p:extLst>
      <p:ext uri="{BB962C8B-B14F-4D97-AF65-F5344CB8AC3E}">
        <p14:creationId xmlns:p14="http://schemas.microsoft.com/office/powerpoint/2010/main" val="1488768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19</a:t>
            </a:fld>
            <a:endParaRPr lang="en-US" sz="1300">
              <a:latin typeface="Calibri" pitchFamily="34" charset="0"/>
            </a:endParaRPr>
          </a:p>
        </p:txBody>
      </p:sp>
    </p:spTree>
    <p:extLst>
      <p:ext uri="{BB962C8B-B14F-4D97-AF65-F5344CB8AC3E}">
        <p14:creationId xmlns:p14="http://schemas.microsoft.com/office/powerpoint/2010/main" val="4268449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20</a:t>
            </a:fld>
            <a:endParaRPr lang="en-US" sz="1300">
              <a:latin typeface="Calibri" pitchFamily="34" charset="0"/>
            </a:endParaRPr>
          </a:p>
        </p:txBody>
      </p:sp>
    </p:spTree>
    <p:extLst>
      <p:ext uri="{BB962C8B-B14F-4D97-AF65-F5344CB8AC3E}">
        <p14:creationId xmlns:p14="http://schemas.microsoft.com/office/powerpoint/2010/main" val="25403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6F92F815-6B65-4347-A57B-09A8F126343F}" type="slidenum">
              <a:rPr lang="en-US" sz="1300">
                <a:latin typeface="Calibri" pitchFamily="34" charset="0"/>
              </a:rPr>
              <a:pPr algn="r"/>
              <a:t>3</a:t>
            </a:fld>
            <a:endParaRPr lang="en-US" sz="1300">
              <a:latin typeface="Calibri" pitchFamily="34" charset="0"/>
            </a:endParaRPr>
          </a:p>
        </p:txBody>
      </p:sp>
    </p:spTree>
    <p:extLst>
      <p:ext uri="{BB962C8B-B14F-4D97-AF65-F5344CB8AC3E}">
        <p14:creationId xmlns:p14="http://schemas.microsoft.com/office/powerpoint/2010/main" val="2723386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21</a:t>
            </a:fld>
            <a:endParaRPr lang="en-US" sz="1300">
              <a:latin typeface="Calibri" pitchFamily="34" charset="0"/>
            </a:endParaRPr>
          </a:p>
        </p:txBody>
      </p:sp>
    </p:spTree>
    <p:extLst>
      <p:ext uri="{BB962C8B-B14F-4D97-AF65-F5344CB8AC3E}">
        <p14:creationId xmlns:p14="http://schemas.microsoft.com/office/powerpoint/2010/main" val="2487799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22</a:t>
            </a:fld>
            <a:endParaRPr lang="en-US" sz="1300">
              <a:latin typeface="Calibri" pitchFamily="34" charset="0"/>
            </a:endParaRPr>
          </a:p>
        </p:txBody>
      </p:sp>
    </p:spTree>
    <p:extLst>
      <p:ext uri="{BB962C8B-B14F-4D97-AF65-F5344CB8AC3E}">
        <p14:creationId xmlns:p14="http://schemas.microsoft.com/office/powerpoint/2010/main" val="732696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23</a:t>
            </a:fld>
            <a:endParaRPr lang="en-US" sz="1300">
              <a:latin typeface="Calibri" pitchFamily="34" charset="0"/>
            </a:endParaRPr>
          </a:p>
        </p:txBody>
      </p:sp>
    </p:spTree>
    <p:extLst>
      <p:ext uri="{BB962C8B-B14F-4D97-AF65-F5344CB8AC3E}">
        <p14:creationId xmlns:p14="http://schemas.microsoft.com/office/powerpoint/2010/main" val="2514234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24</a:t>
            </a:fld>
            <a:endParaRPr lang="en-US" sz="1300">
              <a:latin typeface="Calibri" pitchFamily="34" charset="0"/>
            </a:endParaRPr>
          </a:p>
        </p:txBody>
      </p:sp>
    </p:spTree>
    <p:extLst>
      <p:ext uri="{BB962C8B-B14F-4D97-AF65-F5344CB8AC3E}">
        <p14:creationId xmlns:p14="http://schemas.microsoft.com/office/powerpoint/2010/main" val="2840826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25</a:t>
            </a:fld>
            <a:endParaRPr lang="en-US" sz="1300">
              <a:latin typeface="Calibri" pitchFamily="34" charset="0"/>
            </a:endParaRPr>
          </a:p>
        </p:txBody>
      </p:sp>
    </p:spTree>
    <p:extLst>
      <p:ext uri="{BB962C8B-B14F-4D97-AF65-F5344CB8AC3E}">
        <p14:creationId xmlns:p14="http://schemas.microsoft.com/office/powerpoint/2010/main" val="3661077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6F92F815-6B65-4347-A57B-09A8F126343F}" type="slidenum">
              <a:rPr lang="en-US" sz="1300">
                <a:latin typeface="Calibri" pitchFamily="34" charset="0"/>
              </a:rPr>
              <a:pPr algn="r"/>
              <a:t>26</a:t>
            </a:fld>
            <a:endParaRPr lang="en-US" sz="1300">
              <a:latin typeface="Calibri" pitchFamily="34" charset="0"/>
            </a:endParaRPr>
          </a:p>
        </p:txBody>
      </p:sp>
    </p:spTree>
    <p:extLst>
      <p:ext uri="{BB962C8B-B14F-4D97-AF65-F5344CB8AC3E}">
        <p14:creationId xmlns:p14="http://schemas.microsoft.com/office/powerpoint/2010/main" val="381212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27</a:t>
            </a:fld>
            <a:endParaRPr lang="en-US" sz="1300">
              <a:latin typeface="Calibri" pitchFamily="34" charset="0"/>
            </a:endParaRPr>
          </a:p>
        </p:txBody>
      </p:sp>
    </p:spTree>
    <p:extLst>
      <p:ext uri="{BB962C8B-B14F-4D97-AF65-F5344CB8AC3E}">
        <p14:creationId xmlns:p14="http://schemas.microsoft.com/office/powerpoint/2010/main" val="275517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6F92F815-6B65-4347-A57B-09A8F126343F}" type="slidenum">
              <a:rPr lang="en-US" sz="1300">
                <a:latin typeface="Calibri" pitchFamily="34" charset="0"/>
              </a:rPr>
              <a:pPr algn="r"/>
              <a:t>28</a:t>
            </a:fld>
            <a:endParaRPr lang="en-US" sz="1300">
              <a:latin typeface="Calibri" pitchFamily="34" charset="0"/>
            </a:endParaRPr>
          </a:p>
        </p:txBody>
      </p:sp>
    </p:spTree>
    <p:extLst>
      <p:ext uri="{BB962C8B-B14F-4D97-AF65-F5344CB8AC3E}">
        <p14:creationId xmlns:p14="http://schemas.microsoft.com/office/powerpoint/2010/main" val="442494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29</a:t>
            </a:fld>
            <a:endParaRPr lang="en-US" sz="1300">
              <a:latin typeface="Calibri" pitchFamily="34" charset="0"/>
            </a:endParaRPr>
          </a:p>
        </p:txBody>
      </p:sp>
    </p:spTree>
    <p:extLst>
      <p:ext uri="{BB962C8B-B14F-4D97-AF65-F5344CB8AC3E}">
        <p14:creationId xmlns:p14="http://schemas.microsoft.com/office/powerpoint/2010/main" val="803284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30</a:t>
            </a:fld>
            <a:endParaRPr lang="en-US" sz="1300">
              <a:latin typeface="Calibri" pitchFamily="34" charset="0"/>
            </a:endParaRPr>
          </a:p>
        </p:txBody>
      </p:sp>
    </p:spTree>
    <p:extLst>
      <p:ext uri="{BB962C8B-B14F-4D97-AF65-F5344CB8AC3E}">
        <p14:creationId xmlns:p14="http://schemas.microsoft.com/office/powerpoint/2010/main" val="106375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6F92F815-6B65-4347-A57B-09A8F126343F}" type="slidenum">
              <a:rPr lang="en-US" sz="1300">
                <a:latin typeface="Calibri" pitchFamily="34" charset="0"/>
              </a:rPr>
              <a:pPr algn="r"/>
              <a:t>4</a:t>
            </a:fld>
            <a:endParaRPr lang="en-US" sz="1300">
              <a:latin typeface="Calibri" pitchFamily="34" charset="0"/>
            </a:endParaRPr>
          </a:p>
        </p:txBody>
      </p:sp>
    </p:spTree>
    <p:extLst>
      <p:ext uri="{BB962C8B-B14F-4D97-AF65-F5344CB8AC3E}">
        <p14:creationId xmlns:p14="http://schemas.microsoft.com/office/powerpoint/2010/main" val="3575869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31</a:t>
            </a:fld>
            <a:endParaRPr lang="en-US" sz="1300">
              <a:latin typeface="Calibri" pitchFamily="34" charset="0"/>
            </a:endParaRPr>
          </a:p>
        </p:txBody>
      </p:sp>
    </p:spTree>
    <p:extLst>
      <p:ext uri="{BB962C8B-B14F-4D97-AF65-F5344CB8AC3E}">
        <p14:creationId xmlns:p14="http://schemas.microsoft.com/office/powerpoint/2010/main" val="3814344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6F92F815-6B65-4347-A57B-09A8F126343F}" type="slidenum">
              <a:rPr lang="en-US" sz="1300">
                <a:latin typeface="Calibri" pitchFamily="34" charset="0"/>
              </a:rPr>
              <a:pPr algn="r"/>
              <a:t>32</a:t>
            </a:fld>
            <a:endParaRPr lang="en-US" sz="1300">
              <a:latin typeface="Calibri" pitchFamily="34" charset="0"/>
            </a:endParaRPr>
          </a:p>
        </p:txBody>
      </p:sp>
    </p:spTree>
    <p:extLst>
      <p:ext uri="{BB962C8B-B14F-4D97-AF65-F5344CB8AC3E}">
        <p14:creationId xmlns:p14="http://schemas.microsoft.com/office/powerpoint/2010/main" val="428411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33</a:t>
            </a:fld>
            <a:endParaRPr lang="en-US" sz="1300">
              <a:latin typeface="Calibri" pitchFamily="34" charset="0"/>
            </a:endParaRPr>
          </a:p>
        </p:txBody>
      </p:sp>
    </p:spTree>
    <p:extLst>
      <p:ext uri="{BB962C8B-B14F-4D97-AF65-F5344CB8AC3E}">
        <p14:creationId xmlns:p14="http://schemas.microsoft.com/office/powerpoint/2010/main" val="1859318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34</a:t>
            </a:fld>
            <a:endParaRPr lang="en-US" sz="1300">
              <a:latin typeface="Calibri" pitchFamily="34" charset="0"/>
            </a:endParaRPr>
          </a:p>
        </p:txBody>
      </p:sp>
    </p:spTree>
    <p:extLst>
      <p:ext uri="{BB962C8B-B14F-4D97-AF65-F5344CB8AC3E}">
        <p14:creationId xmlns:p14="http://schemas.microsoft.com/office/powerpoint/2010/main" val="3538523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35</a:t>
            </a:fld>
            <a:endParaRPr lang="en-US" sz="1300">
              <a:latin typeface="Calibri" pitchFamily="34" charset="0"/>
            </a:endParaRPr>
          </a:p>
        </p:txBody>
      </p:sp>
    </p:spTree>
    <p:extLst>
      <p:ext uri="{BB962C8B-B14F-4D97-AF65-F5344CB8AC3E}">
        <p14:creationId xmlns:p14="http://schemas.microsoft.com/office/powerpoint/2010/main" val="102397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6F92F815-6B65-4347-A57B-09A8F126343F}" type="slidenum">
              <a:rPr lang="en-US" sz="1300">
                <a:latin typeface="Calibri" pitchFamily="34" charset="0"/>
              </a:rPr>
              <a:pPr algn="r"/>
              <a:t>36</a:t>
            </a:fld>
            <a:endParaRPr lang="en-US" sz="1300">
              <a:latin typeface="Calibri" pitchFamily="34" charset="0"/>
            </a:endParaRPr>
          </a:p>
        </p:txBody>
      </p:sp>
    </p:spTree>
    <p:extLst>
      <p:ext uri="{BB962C8B-B14F-4D97-AF65-F5344CB8AC3E}">
        <p14:creationId xmlns:p14="http://schemas.microsoft.com/office/powerpoint/2010/main" val="3966140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37</a:t>
            </a:fld>
            <a:endParaRPr lang="en-US" sz="1300">
              <a:latin typeface="Calibri" pitchFamily="34" charset="0"/>
            </a:endParaRPr>
          </a:p>
        </p:txBody>
      </p:sp>
    </p:spTree>
    <p:extLst>
      <p:ext uri="{BB962C8B-B14F-4D97-AF65-F5344CB8AC3E}">
        <p14:creationId xmlns:p14="http://schemas.microsoft.com/office/powerpoint/2010/main" val="86992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38</a:t>
            </a:fld>
            <a:endParaRPr lang="en-US" sz="1300">
              <a:latin typeface="Calibri" pitchFamily="34" charset="0"/>
            </a:endParaRPr>
          </a:p>
        </p:txBody>
      </p:sp>
    </p:spTree>
    <p:extLst>
      <p:ext uri="{BB962C8B-B14F-4D97-AF65-F5344CB8AC3E}">
        <p14:creationId xmlns:p14="http://schemas.microsoft.com/office/powerpoint/2010/main" val="74698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6F92F815-6B65-4347-A57B-09A8F126343F}" type="slidenum">
              <a:rPr lang="en-US" sz="1300">
                <a:latin typeface="Calibri" pitchFamily="34" charset="0"/>
              </a:rPr>
              <a:pPr algn="r"/>
              <a:t>5</a:t>
            </a:fld>
            <a:endParaRPr lang="en-US" sz="1300">
              <a:latin typeface="Calibri" pitchFamily="34" charset="0"/>
            </a:endParaRPr>
          </a:p>
        </p:txBody>
      </p:sp>
    </p:spTree>
    <p:extLst>
      <p:ext uri="{BB962C8B-B14F-4D97-AF65-F5344CB8AC3E}">
        <p14:creationId xmlns:p14="http://schemas.microsoft.com/office/powerpoint/2010/main" val="427606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6F92F815-6B65-4347-A57B-09A8F126343F}" type="slidenum">
              <a:rPr lang="en-US" sz="1300">
                <a:latin typeface="Calibri" pitchFamily="34" charset="0"/>
              </a:rPr>
              <a:pPr algn="r"/>
              <a:t>6</a:t>
            </a:fld>
            <a:endParaRPr lang="en-US" sz="1300">
              <a:latin typeface="Calibri" pitchFamily="34" charset="0"/>
            </a:endParaRPr>
          </a:p>
        </p:txBody>
      </p:sp>
    </p:spTree>
    <p:extLst>
      <p:ext uri="{BB962C8B-B14F-4D97-AF65-F5344CB8AC3E}">
        <p14:creationId xmlns:p14="http://schemas.microsoft.com/office/powerpoint/2010/main" val="403694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6F92F815-6B65-4347-A57B-09A8F126343F}" type="slidenum">
              <a:rPr lang="en-US" sz="1300">
                <a:latin typeface="Calibri" pitchFamily="34" charset="0"/>
              </a:rPr>
              <a:pPr algn="r"/>
              <a:t>7</a:t>
            </a:fld>
            <a:endParaRPr lang="en-US" sz="1300">
              <a:latin typeface="Calibri" pitchFamily="34" charset="0"/>
            </a:endParaRPr>
          </a:p>
        </p:txBody>
      </p:sp>
    </p:spTree>
    <p:extLst>
      <p:ext uri="{BB962C8B-B14F-4D97-AF65-F5344CB8AC3E}">
        <p14:creationId xmlns:p14="http://schemas.microsoft.com/office/powerpoint/2010/main" val="3546209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8</a:t>
            </a:fld>
            <a:endParaRPr lang="en-US" sz="1300">
              <a:latin typeface="Calibri" pitchFamily="34" charset="0"/>
            </a:endParaRPr>
          </a:p>
        </p:txBody>
      </p:sp>
    </p:spTree>
    <p:extLst>
      <p:ext uri="{BB962C8B-B14F-4D97-AF65-F5344CB8AC3E}">
        <p14:creationId xmlns:p14="http://schemas.microsoft.com/office/powerpoint/2010/main" val="393814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9</a:t>
            </a:fld>
            <a:endParaRPr lang="en-US" sz="1300">
              <a:latin typeface="Calibri" pitchFamily="34" charset="0"/>
            </a:endParaRPr>
          </a:p>
        </p:txBody>
      </p:sp>
    </p:spTree>
    <p:extLst>
      <p:ext uri="{BB962C8B-B14F-4D97-AF65-F5344CB8AC3E}">
        <p14:creationId xmlns:p14="http://schemas.microsoft.com/office/powerpoint/2010/main" val="239276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8"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31" tIns="48316" rIns="96631" bIns="48316" anchor="b"/>
          <a:lstStyle/>
          <a:p>
            <a:pPr algn="r"/>
            <a:fld id="{8DB123AF-3F3A-4D68-897E-BBD36DC87519}" type="slidenum">
              <a:rPr lang="en-US" sz="1300">
                <a:latin typeface="Calibri" pitchFamily="34" charset="0"/>
              </a:rPr>
              <a:pPr algn="r"/>
              <a:t>10</a:t>
            </a:fld>
            <a:endParaRPr lang="en-US" sz="1300">
              <a:latin typeface="Calibri" pitchFamily="34" charset="0"/>
            </a:endParaRPr>
          </a:p>
        </p:txBody>
      </p:sp>
    </p:spTree>
    <p:extLst>
      <p:ext uri="{BB962C8B-B14F-4D97-AF65-F5344CB8AC3E}">
        <p14:creationId xmlns:p14="http://schemas.microsoft.com/office/powerpoint/2010/main" val="376151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3/10/2013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53200"/>
            <a:ext cx="2133600" cy="292100"/>
          </a:xfrm>
        </p:spPr>
        <p:txBody>
          <a:bodyPr/>
          <a:lstStyle>
            <a:lvl1pPr>
              <a:defRPr smtClean="0">
                <a:solidFill>
                  <a:schemeClr val="bg1"/>
                </a:solidFill>
              </a:defRPr>
            </a:lvl1pPr>
          </a:lstStyle>
          <a:p>
            <a:pPr>
              <a:defRPr/>
            </a:pPr>
            <a:fld id="{07A722FC-A2DD-4CB5-A416-7CD86757EA8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3/10/2013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9DFF12-B504-44C6-9EA0-A5105FA679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06D1A5E-2937-4093-9911-B9240D71124F}" type="datetimeFigureOut">
              <a:rPr lang="en-US"/>
              <a:pPr/>
              <a:t>9/29/2017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A73FBD-AD9A-4162-AFB1-B23108B1C2B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83499DE-7606-4685-B880-A25525FEF729}" type="datetimeFigureOut">
              <a:rPr lang="en-US"/>
              <a:pPr/>
              <a:t>9/29/2017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C17A06-0443-400E-BED7-E20A9F6ACB3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824881C-B0CD-405D-8942-CEF0533F0ED3}" type="datetimeFigureOut">
              <a:rPr lang="en-US"/>
              <a:pPr/>
              <a:t>9/29/2017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AEA560-9583-4D1B-946C-63D55B4CDC1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D459906-5BF0-46D2-ABA9-2E2E9D405129}" type="datetimeFigureOut">
              <a:rPr lang="en-US"/>
              <a:pPr/>
              <a:t>9/29/2017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B856C1-74B4-4C84-A1EE-E8758FAB4EA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6E12F43A-E52C-4462-B449-2DB34A05B9BF}" type="datetimeFigureOut">
              <a:rPr lang="en-US"/>
              <a:pPr/>
              <a:t>9/29/2017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0E6655D-DBE9-4644-AD7C-DF17D622124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6805AD56-D2EB-468F-BFA6-A0ABE218EB75}" type="datetimeFigureOut">
              <a:rPr lang="en-US"/>
              <a:pPr/>
              <a:t>9/29/2017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DD7FE2-896E-4D00-9754-1D8CC5818CE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5CFB1F2-8BE4-433A-B1DD-3130C9699C58}" type="datetimeFigureOut">
              <a:rPr lang="en-US"/>
              <a:pPr/>
              <a:t>9/29/2017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A7DB3EA-BBB4-4C09-9ABF-3469C3A83128}"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F3CF95B-0D60-4F0C-A333-174F7CF8F36A}" type="datetimeFigureOut">
              <a:rPr lang="en-US"/>
              <a:pPr/>
              <a:t>9/29/2017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5D9713-B5EE-443E-9292-8CAFBD51D7C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B10DC7-AB4C-4756-8802-FC09FDAD3554}" type="datetimeFigureOut">
              <a:rPr lang="en-US"/>
              <a:pPr/>
              <a:t>9/29/2017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B04D40-BA8C-4CBB-9495-5ACC3E0BBD0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3/10/2013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1AC9E2-FAD7-4DD1-B22A-679A07F71EF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342233E-6C48-4375-B92F-44609EA93EC1}" type="datetimeFigureOut">
              <a:rPr lang="en-US"/>
              <a:pPr/>
              <a:t>9/29/2017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A7F62A-F2D4-4199-8642-6B25E47AC28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2B52B69-7615-4458-833E-51004997BE66}" type="datetimeFigureOut">
              <a:rPr lang="en-US"/>
              <a:pPr/>
              <a:t>9/29/2017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25F29E-A51D-461C-B31B-81658CDD235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3/10/2013</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C62E90-0FCB-4CCE-8787-712B081C9D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3/10/2013</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AC2DEBC-601C-460D-99A7-3ADD165106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3/10/2013</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7ACCEF-CA9A-4F22-9836-66E751CCAD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3/10/2013</a:t>
            </a: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A3EDEA-D6F8-47F5-9E94-591C4150A1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3/10/2013</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59F773-F766-47DD-89A4-CD8BE5331A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3/10/2013</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116B19-2D29-4C61-BB31-8B551F18610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3/10/2013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CF1A09-B79C-4517-B4B0-5B2DDB90BC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a:t>3/10/2013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B089A1E-8358-4A27-B64A-23633FCA3C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792" r:id="rId2"/>
    <p:sldLayoutId id="2147483791" r:id="rId3"/>
    <p:sldLayoutId id="2147483790" r:id="rId4"/>
    <p:sldLayoutId id="2147483789" r:id="rId5"/>
    <p:sldLayoutId id="2147483788" r:id="rId6"/>
    <p:sldLayoutId id="2147483787" r:id="rId7"/>
    <p:sldLayoutId id="2147483786" r:id="rId8"/>
    <p:sldLayoutId id="2147483785" r:id="rId9"/>
    <p:sldLayoutId id="2147483784" r:id="rId10"/>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C106549-2A28-41A7-858E-F53BD59F960D}" type="datetimeFigureOut">
              <a:rPr lang="en-US"/>
              <a:pPr/>
              <a:t>9/29/2017</a:t>
            </a:fld>
            <a:endParaRPr lang="en-US"/>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1E65756-E8A7-4757-A347-528EB6D820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idx="4294967295"/>
          </p:nvPr>
        </p:nvSpPr>
        <p:spPr>
          <a:xfrm>
            <a:off x="685800" y="990600"/>
            <a:ext cx="7772400" cy="1470025"/>
          </a:xfrm>
        </p:spPr>
        <p:txBody>
          <a:bodyPr/>
          <a:lstStyle/>
          <a:p>
            <a:r>
              <a:rPr lang="en-US" sz="2800" b="1" dirty="0" smtClean="0">
                <a:solidFill>
                  <a:srgbClr val="4D82EB"/>
                </a:solidFill>
              </a:rPr>
              <a:t>What’s the story: A new </a:t>
            </a:r>
            <a:r>
              <a:rPr lang="en-US" sz="2800" b="1" dirty="0">
                <a:solidFill>
                  <a:srgbClr val="4D82EB"/>
                </a:solidFill>
              </a:rPr>
              <a:t>perspective on value of economic forecasts</a:t>
            </a:r>
            <a:endParaRPr lang="en-US" sz="2800" dirty="0">
              <a:solidFill>
                <a:srgbClr val="4D82EB"/>
              </a:solidFill>
            </a:endParaRPr>
          </a:p>
        </p:txBody>
      </p:sp>
      <p:sp>
        <p:nvSpPr>
          <p:cNvPr id="15362" name="Subtitle 2"/>
          <p:cNvSpPr>
            <a:spLocks noGrp="1"/>
          </p:cNvSpPr>
          <p:nvPr>
            <p:ph type="subTitle" idx="4294967295"/>
          </p:nvPr>
        </p:nvSpPr>
        <p:spPr>
          <a:xfrm>
            <a:off x="1371600" y="3124200"/>
            <a:ext cx="6400800" cy="1219200"/>
          </a:xfrm>
        </p:spPr>
        <p:txBody>
          <a:bodyPr/>
          <a:lstStyle/>
          <a:p>
            <a:pPr marL="0" indent="0" algn="ctr">
              <a:buFontTx/>
              <a:buNone/>
            </a:pPr>
            <a:r>
              <a:rPr lang="en-US" sz="2000" dirty="0">
                <a:solidFill>
                  <a:srgbClr val="4D82EB"/>
                </a:solidFill>
              </a:rPr>
              <a:t>Presented by</a:t>
            </a:r>
            <a:endParaRPr lang="en-US" sz="2000" b="1" dirty="0">
              <a:solidFill>
                <a:srgbClr val="4D82EB"/>
              </a:solidFill>
            </a:endParaRPr>
          </a:p>
          <a:p>
            <a:pPr marL="0" indent="0" algn="ctr">
              <a:buFontTx/>
              <a:buNone/>
            </a:pPr>
            <a:r>
              <a:rPr lang="en-US" sz="2000" dirty="0" smtClean="0">
                <a:solidFill>
                  <a:srgbClr val="4D82EB"/>
                </a:solidFill>
              </a:rPr>
              <a:t>Nitish Ranjan Sinha</a:t>
            </a:r>
            <a:endParaRPr lang="en-US" sz="2000" dirty="0">
              <a:solidFill>
                <a:srgbClr val="4D82EB"/>
              </a:solidFill>
            </a:endParaRPr>
          </a:p>
        </p:txBody>
      </p:sp>
      <p:sp>
        <p:nvSpPr>
          <p:cNvPr id="15363" name="Subtitle 2"/>
          <p:cNvSpPr txBox="1">
            <a:spLocks/>
          </p:cNvSpPr>
          <p:nvPr/>
        </p:nvSpPr>
        <p:spPr bwMode="auto">
          <a:xfrm>
            <a:off x="1524000" y="5105400"/>
            <a:ext cx="6400800" cy="1219200"/>
          </a:xfrm>
          <a:prstGeom prst="rect">
            <a:avLst/>
          </a:prstGeom>
          <a:noFill/>
          <a:ln w="9525">
            <a:noFill/>
            <a:miter lim="800000"/>
            <a:headEnd/>
            <a:tailEnd/>
          </a:ln>
        </p:spPr>
        <p:txBody>
          <a:bodyPr/>
          <a:lstStyle/>
          <a:p>
            <a:pPr algn="ctr">
              <a:spcBef>
                <a:spcPct val="20000"/>
              </a:spcBef>
              <a:buFont typeface="Arial" charset="0"/>
              <a:buNone/>
            </a:pPr>
            <a:r>
              <a:rPr lang="en-US" sz="2000" dirty="0" smtClean="0">
                <a:solidFill>
                  <a:srgbClr val="4D82EB"/>
                </a:solidFill>
                <a:latin typeface="Calibri" pitchFamily="34" charset="0"/>
              </a:rPr>
              <a:t>Board of Governors of the Federal Reserve System</a:t>
            </a:r>
            <a:endParaRPr lang="en-US" sz="2000" dirty="0">
              <a:solidFill>
                <a:srgbClr val="4D82EB"/>
              </a:solidFill>
              <a:latin typeface="Calibri" pitchFamily="34" charset="0"/>
            </a:endParaRPr>
          </a:p>
          <a:p>
            <a:pPr algn="ctr">
              <a:spcBef>
                <a:spcPct val="20000"/>
              </a:spcBef>
              <a:buFont typeface="Arial" charset="0"/>
              <a:buNone/>
            </a:pPr>
            <a:endParaRPr lang="en-US" sz="2000" dirty="0">
              <a:solidFill>
                <a:srgbClr val="4D82EB"/>
              </a:solidFill>
              <a:latin typeface="Calibri" pitchFamily="34" charset="0"/>
            </a:endParaRPr>
          </a:p>
          <a:p>
            <a:pPr algn="ctr">
              <a:spcBef>
                <a:spcPct val="20000"/>
              </a:spcBef>
              <a:buFont typeface="Arial" charset="0"/>
              <a:buNone/>
            </a:pPr>
            <a:r>
              <a:rPr lang="en-US" sz="2000" dirty="0" smtClean="0">
                <a:solidFill>
                  <a:srgbClr val="4D82EB"/>
                </a:solidFill>
                <a:latin typeface="Calibri" pitchFamily="34" charset="0"/>
              </a:rPr>
              <a:t>2</a:t>
            </a:r>
            <a:r>
              <a:rPr lang="en-US" sz="2000" baseline="30000" dirty="0" smtClean="0">
                <a:solidFill>
                  <a:srgbClr val="4D82EB"/>
                </a:solidFill>
                <a:latin typeface="Calibri" pitchFamily="34" charset="0"/>
              </a:rPr>
              <a:t>nd</a:t>
            </a:r>
            <a:r>
              <a:rPr lang="en-US" sz="2000" dirty="0" smtClean="0">
                <a:solidFill>
                  <a:srgbClr val="4D82EB"/>
                </a:solidFill>
                <a:latin typeface="Calibri" pitchFamily="34" charset="0"/>
              </a:rPr>
              <a:t> October 2017</a:t>
            </a:r>
            <a:endParaRPr lang="en-US" sz="2000" dirty="0">
              <a:solidFill>
                <a:srgbClr val="4D82EB"/>
              </a:solidFill>
              <a:latin typeface="Calibri" pitchFamily="34" charset="0"/>
            </a:endParaRPr>
          </a:p>
        </p:txBody>
      </p:sp>
      <p:sp>
        <p:nvSpPr>
          <p:cNvPr id="7" name="TextBox 6"/>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029075" y="693433"/>
            <a:ext cx="4657725" cy="4419600"/>
          </a:xfrm>
          <a:prstGeom prst="rect">
            <a:avLst/>
          </a:prstGeom>
        </p:spPr>
      </p:pic>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5"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E1CE2084-E649-4D1A-A7BB-01C05B309E8C}" type="slidenum">
              <a:rPr lang="en-US" sz="1200">
                <a:solidFill>
                  <a:schemeClr val="bg1"/>
                </a:solidFill>
                <a:latin typeface="Calibri" pitchFamily="34" charset="0"/>
              </a:rPr>
              <a:pPr algn="r"/>
              <a:t>10</a:t>
            </a:fld>
            <a:endParaRPr lang="en-US" sz="120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Negative words in the </a:t>
            </a:r>
            <a:r>
              <a:rPr lang="en-US" sz="2800" b="1" dirty="0" err="1" smtClean="0">
                <a:solidFill>
                  <a:srgbClr val="4D82EB"/>
                </a:solidFill>
              </a:rPr>
              <a:t>Greenbook</a:t>
            </a:r>
            <a:endParaRPr lang="en-US" sz="2800" b="1" dirty="0" smtClean="0">
              <a:solidFill>
                <a:srgbClr val="4D82EB"/>
              </a:solidFill>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3" name="Rectangle 2"/>
          <p:cNvSpPr/>
          <p:nvPr/>
        </p:nvSpPr>
        <p:spPr>
          <a:xfrm>
            <a:off x="1269124" y="5229808"/>
            <a:ext cx="7265276" cy="1200329"/>
          </a:xfrm>
          <a:prstGeom prst="rect">
            <a:avLst/>
          </a:prstGeom>
        </p:spPr>
        <p:txBody>
          <a:bodyPr wrap="square">
            <a:spAutoFit/>
          </a:bodyPr>
          <a:lstStyle/>
          <a:p>
            <a:pPr lvl="0">
              <a:lnSpc>
                <a:spcPct val="150000"/>
              </a:lnSpc>
            </a:pPr>
            <a:r>
              <a:rPr lang="en-US" sz="1600" dirty="0" smtClean="0">
                <a:solidFill>
                  <a:srgbClr val="4D82EB"/>
                </a:solidFill>
                <a:latin typeface="Arial" panose="020B0604020202020204" pitchFamily="34" charset="0"/>
                <a:cs typeface="Arial" panose="020B0604020202020204" pitchFamily="34" charset="0"/>
              </a:rPr>
              <a:t>50 most negative words Jan 1994 - Dec 1998, and Jan 2005 - Dec 2009, word size proportional to its contribution to Tonality. Bigger word cloud in 2005-2009. “Adverse”, “Recession” and “Turmoil” more prominent in 2005-2009.</a:t>
            </a:r>
            <a:endParaRPr lang="en-US" sz="1600" dirty="0">
              <a:solidFill>
                <a:srgbClr val="4D82EB"/>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914401" y="1248066"/>
            <a:ext cx="3810000" cy="3571875"/>
          </a:xfrm>
          <a:prstGeom prst="rect">
            <a:avLst/>
          </a:prstGeom>
        </p:spPr>
      </p:pic>
    </p:spTree>
    <p:extLst>
      <p:ext uri="{BB962C8B-B14F-4D97-AF65-F5344CB8AC3E}">
        <p14:creationId xmlns:p14="http://schemas.microsoft.com/office/powerpoint/2010/main" val="3089920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5"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E1CE2084-E649-4D1A-A7BB-01C05B309E8C}" type="slidenum">
              <a:rPr lang="en-US" sz="1200">
                <a:solidFill>
                  <a:schemeClr val="bg1"/>
                </a:solidFill>
                <a:latin typeface="Calibri" pitchFamily="34" charset="0"/>
              </a:rPr>
              <a:pPr algn="r"/>
              <a:t>11</a:t>
            </a:fld>
            <a:endParaRPr lang="en-US" sz="120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Tonality over time</a:t>
            </a:r>
          </a:p>
        </p:txBody>
      </p:sp>
      <p:sp>
        <p:nvSpPr>
          <p:cNvPr id="51203" name="Content Placeholder 2"/>
          <p:cNvSpPr>
            <a:spLocks noGrp="1"/>
          </p:cNvSpPr>
          <p:nvPr>
            <p:ph idx="4294967295"/>
          </p:nvPr>
        </p:nvSpPr>
        <p:spPr>
          <a:xfrm>
            <a:off x="457200" y="1143000"/>
            <a:ext cx="8229600" cy="4983163"/>
          </a:xfrm>
        </p:spPr>
        <p:txBody>
          <a:bodyPr/>
          <a:lstStyle/>
          <a:p>
            <a:r>
              <a:rPr lang="en-US" sz="2000" dirty="0" smtClean="0">
                <a:solidFill>
                  <a:srgbClr val="4D82EB"/>
                </a:solidFill>
              </a:rPr>
              <a:t>Tonality is normalized to have zero mean and unit standard deviation.</a:t>
            </a:r>
          </a:p>
          <a:p>
            <a:r>
              <a:rPr lang="en-US" sz="2000" dirty="0" smtClean="0">
                <a:solidFill>
                  <a:srgbClr val="4D82EB"/>
                </a:solidFill>
              </a:rPr>
              <a:t>Tonality </a:t>
            </a:r>
            <a:r>
              <a:rPr lang="en-US" sz="2000" dirty="0">
                <a:solidFill>
                  <a:srgbClr val="4D82EB"/>
                </a:solidFill>
              </a:rPr>
              <a:t>tends to be mostly negative during </a:t>
            </a:r>
            <a:r>
              <a:rPr lang="en-US" sz="2000" dirty="0" smtClean="0">
                <a:solidFill>
                  <a:srgbClr val="4D82EB"/>
                </a:solidFill>
              </a:rPr>
              <a:t>recessions, positive when </a:t>
            </a:r>
            <a:r>
              <a:rPr lang="en-US" sz="2000" dirty="0">
                <a:solidFill>
                  <a:srgbClr val="4D82EB"/>
                </a:solidFill>
              </a:rPr>
              <a:t>the economy enters an expansionary </a:t>
            </a:r>
            <a:r>
              <a:rPr lang="en-US" sz="2000" dirty="0" smtClean="0">
                <a:solidFill>
                  <a:srgbClr val="4D82EB"/>
                </a:solidFill>
              </a:rPr>
              <a:t>period.</a:t>
            </a:r>
            <a:endParaRPr lang="en-US" sz="2000" dirty="0">
              <a:solidFill>
                <a:srgbClr val="4D82EB"/>
              </a:solidFill>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2557025"/>
            <a:ext cx="8572500" cy="2857500"/>
          </a:xfrm>
          <a:prstGeom prst="rect">
            <a:avLst/>
          </a:prstGeom>
        </p:spPr>
      </p:pic>
    </p:spTree>
    <p:extLst>
      <p:ext uri="{BB962C8B-B14F-4D97-AF65-F5344CB8AC3E}">
        <p14:creationId xmlns:p14="http://schemas.microsoft.com/office/powerpoint/2010/main" val="477241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5"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E1CE2084-E649-4D1A-A7BB-01C05B309E8C}" type="slidenum">
              <a:rPr lang="en-US" sz="1200">
                <a:solidFill>
                  <a:schemeClr val="bg1"/>
                </a:solidFill>
                <a:latin typeface="Calibri" pitchFamily="34" charset="0"/>
              </a:rPr>
              <a:pPr algn="r"/>
              <a:t>12</a:t>
            </a:fld>
            <a:endParaRPr lang="en-US" sz="120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Estimate “Trend Tonality” by smoothing Tonality </a:t>
            </a:r>
          </a:p>
        </p:txBody>
      </p:sp>
      <p:sp>
        <p:nvSpPr>
          <p:cNvPr id="51203" name="Content Placeholder 2"/>
          <p:cNvSpPr>
            <a:spLocks noGrp="1"/>
          </p:cNvSpPr>
          <p:nvPr>
            <p:ph idx="4294967295"/>
          </p:nvPr>
        </p:nvSpPr>
        <p:spPr>
          <a:xfrm>
            <a:off x="457200" y="1143000"/>
            <a:ext cx="8229600" cy="4983163"/>
          </a:xfrm>
        </p:spPr>
        <p:txBody>
          <a:bodyPr/>
          <a:lstStyle/>
          <a:p>
            <a:endParaRPr lang="en-US" sz="2000" dirty="0" smtClean="0">
              <a:solidFill>
                <a:srgbClr val="4D82EB"/>
              </a:solidFill>
            </a:endParaRPr>
          </a:p>
          <a:p>
            <a:r>
              <a:rPr lang="en-US" sz="2000" dirty="0" smtClean="0">
                <a:solidFill>
                  <a:srgbClr val="4D82EB"/>
                </a:solidFill>
              </a:rPr>
              <a:t>Obtain Trend Tonality from an exponentially weighted moving average. Similar to a </a:t>
            </a:r>
            <a:r>
              <a:rPr lang="en-US" sz="2000" dirty="0" err="1" smtClean="0">
                <a:solidFill>
                  <a:srgbClr val="4D82EB"/>
                </a:solidFill>
              </a:rPr>
              <a:t>Kalman</a:t>
            </a:r>
            <a:r>
              <a:rPr lang="en-US" sz="2000" dirty="0" smtClean="0">
                <a:solidFill>
                  <a:srgbClr val="4D82EB"/>
                </a:solidFill>
              </a:rPr>
              <a:t> filter under the assumption that Trend Tonality followed a random walk</a:t>
            </a:r>
            <a:r>
              <a:rPr lang="en-US" sz="2000" dirty="0" smtClean="0">
                <a:solidFill>
                  <a:srgbClr val="4D82EB"/>
                </a:solidFill>
              </a:rPr>
              <a:t>.</a:t>
            </a:r>
          </a:p>
          <a:p>
            <a:r>
              <a:rPr lang="en-US" sz="2000" dirty="0" smtClean="0">
                <a:solidFill>
                  <a:srgbClr val="4D82EB"/>
                </a:solidFill>
              </a:rPr>
              <a:t>Tonality = Trend Tonality + Tonality Shock</a:t>
            </a:r>
            <a:endParaRPr lang="en-US" sz="2000" dirty="0" smtClean="0">
              <a:solidFill>
                <a:srgbClr val="4D82EB"/>
              </a:solidFill>
            </a:endParaRPr>
          </a:p>
          <a:p>
            <a:endParaRPr lang="en-US" sz="2000" dirty="0">
              <a:solidFill>
                <a:srgbClr val="4D82EB"/>
              </a:solidFill>
            </a:endParaRPr>
          </a:p>
          <a:p>
            <a:endParaRPr lang="en-US" sz="2000" dirty="0" smtClean="0">
              <a:solidFill>
                <a:srgbClr val="4D82EB"/>
              </a:solidFill>
            </a:endParaRPr>
          </a:p>
          <a:p>
            <a:endParaRPr lang="en-US" sz="2000" dirty="0">
              <a:solidFill>
                <a:srgbClr val="4D82EB"/>
              </a:solidFill>
            </a:endParaRPr>
          </a:p>
          <a:p>
            <a:endParaRPr lang="en-US" sz="2000" dirty="0" smtClean="0">
              <a:solidFill>
                <a:srgbClr val="4D82EB"/>
              </a:solidFill>
            </a:endParaRPr>
          </a:p>
          <a:p>
            <a:endParaRPr lang="en-US" sz="2000" dirty="0">
              <a:solidFill>
                <a:srgbClr val="4D82EB"/>
              </a:solidFill>
            </a:endParaRPr>
          </a:p>
          <a:p>
            <a:endParaRPr lang="en-US" sz="2000" dirty="0" smtClean="0">
              <a:solidFill>
                <a:srgbClr val="4D82EB"/>
              </a:solidFill>
            </a:endParaRPr>
          </a:p>
          <a:p>
            <a:endParaRPr lang="en-US" sz="2000" dirty="0">
              <a:solidFill>
                <a:srgbClr val="4D82EB"/>
              </a:solidFill>
            </a:endParaRPr>
          </a:p>
          <a:p>
            <a:endParaRPr lang="en-US" sz="2000" dirty="0" smtClean="0">
              <a:solidFill>
                <a:srgbClr val="4D82EB"/>
              </a:solidFill>
            </a:endParaRPr>
          </a:p>
          <a:p>
            <a:endParaRPr lang="en-US" sz="2000" dirty="0" smtClean="0">
              <a:solidFill>
                <a:srgbClr val="4D82EB"/>
              </a:solidFill>
            </a:endParaRPr>
          </a:p>
          <a:p>
            <a:endParaRPr lang="en-US" sz="2000" dirty="0" smtClean="0">
              <a:solidFill>
                <a:srgbClr val="4D82EB"/>
              </a:solidFill>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pic>
        <p:nvPicPr>
          <p:cNvPr id="4" name="Picture 3"/>
          <p:cNvPicPr>
            <a:picLocks noChangeAspect="1"/>
          </p:cNvPicPr>
          <p:nvPr/>
        </p:nvPicPr>
        <p:blipFill>
          <a:blip r:embed="rId3"/>
          <a:stretch>
            <a:fillRect/>
          </a:stretch>
        </p:blipFill>
        <p:spPr>
          <a:xfrm>
            <a:off x="676275" y="3028539"/>
            <a:ext cx="7791450" cy="2342366"/>
          </a:xfrm>
          <a:prstGeom prst="rect">
            <a:avLst/>
          </a:prstGeom>
        </p:spPr>
      </p:pic>
    </p:spTree>
    <p:extLst>
      <p:ext uri="{BB962C8B-B14F-4D97-AF65-F5344CB8AC3E}">
        <p14:creationId xmlns:p14="http://schemas.microsoft.com/office/powerpoint/2010/main" val="2424306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Tonality and Fed’s Forecast</a:t>
            </a:r>
            <a:endParaRPr lang="en-US" sz="2800" dirty="0" smtClean="0">
              <a:solidFill>
                <a:srgbClr val="4D82EB"/>
              </a:solidFill>
            </a:endParaRPr>
          </a:p>
        </p:txBody>
      </p:sp>
      <p:sp>
        <p:nvSpPr>
          <p:cNvPr id="51203" name="Content Placeholder 2"/>
          <p:cNvSpPr>
            <a:spLocks noGrp="1"/>
          </p:cNvSpPr>
          <p:nvPr>
            <p:ph idx="4294967295"/>
          </p:nvPr>
        </p:nvSpPr>
        <p:spPr>
          <a:xfrm>
            <a:off x="457200" y="1142999"/>
            <a:ext cx="8382000" cy="5711825"/>
          </a:xfrm>
        </p:spPr>
        <p:txBody>
          <a:bodyPr/>
          <a:lstStyle/>
          <a:p>
            <a:pPr lvl="0">
              <a:lnSpc>
                <a:spcPct val="150000"/>
              </a:lnSpc>
            </a:pPr>
            <a:r>
              <a:rPr lang="en-US" sz="1800" dirty="0" smtClean="0">
                <a:solidFill>
                  <a:srgbClr val="4D82EB"/>
                </a:solidFill>
                <a:latin typeface="Arial" panose="020B0604020202020204" pitchFamily="34" charset="0"/>
                <a:cs typeface="Arial" panose="020B0604020202020204" pitchFamily="34" charset="0"/>
              </a:rPr>
              <a:t>Tonality </a:t>
            </a:r>
            <a:r>
              <a:rPr lang="en-US" sz="1800" dirty="0">
                <a:solidFill>
                  <a:srgbClr val="4D82EB"/>
                </a:solidFill>
                <a:latin typeface="Arial" panose="020B0604020202020204" pitchFamily="34" charset="0"/>
                <a:cs typeface="Arial" panose="020B0604020202020204" pitchFamily="34" charset="0"/>
              </a:rPr>
              <a:t>of the narrative appears to be </a:t>
            </a:r>
            <a:r>
              <a:rPr lang="en-US" sz="1800" dirty="0" smtClean="0">
                <a:solidFill>
                  <a:srgbClr val="4D82EB"/>
                </a:solidFill>
                <a:latin typeface="Arial" panose="020B0604020202020204" pitchFamily="34" charset="0"/>
                <a:cs typeface="Arial" panose="020B0604020202020204" pitchFamily="34" charset="0"/>
              </a:rPr>
              <a:t>correlated with </a:t>
            </a:r>
            <a:r>
              <a:rPr lang="en-US" sz="1800" dirty="0">
                <a:solidFill>
                  <a:srgbClr val="4D82EB"/>
                </a:solidFill>
                <a:latin typeface="Arial" panose="020B0604020202020204" pitchFamily="34" charset="0"/>
                <a:cs typeface="Arial" panose="020B0604020202020204" pitchFamily="34" charset="0"/>
              </a:rPr>
              <a:t>all 3 key measures of modal </a:t>
            </a:r>
            <a:r>
              <a:rPr lang="en-US" sz="1800" dirty="0" smtClean="0">
                <a:solidFill>
                  <a:srgbClr val="4D82EB"/>
                </a:solidFill>
                <a:latin typeface="Arial" panose="020B0604020202020204" pitchFamily="34" charset="0"/>
                <a:cs typeface="Arial" panose="020B0604020202020204" pitchFamily="34" charset="0"/>
              </a:rPr>
              <a:t>forecast, with intuitive sign.</a:t>
            </a:r>
          </a:p>
          <a:p>
            <a:pPr lvl="0">
              <a:lnSpc>
                <a:spcPct val="150000"/>
              </a:lnSpc>
            </a:pPr>
            <a:r>
              <a:rPr lang="en-US" sz="1800" dirty="0" smtClean="0">
                <a:solidFill>
                  <a:srgbClr val="4D82EB"/>
                </a:solidFill>
                <a:latin typeface="Arial" panose="020B0604020202020204" pitchFamily="34" charset="0"/>
                <a:cs typeface="Arial" panose="020B0604020202020204" pitchFamily="34" charset="0"/>
              </a:rPr>
              <a:t>Table </a:t>
            </a:r>
            <a:r>
              <a:rPr lang="en-US" sz="1800" dirty="0">
                <a:solidFill>
                  <a:srgbClr val="4D82EB"/>
                </a:solidFill>
                <a:latin typeface="Arial" panose="020B0604020202020204" pitchFamily="34" charset="0"/>
                <a:cs typeface="Arial" panose="020B0604020202020204" pitchFamily="34" charset="0"/>
              </a:rPr>
              <a:t>1: </a:t>
            </a:r>
            <a:r>
              <a:rPr lang="en-US" sz="1800" dirty="0" smtClean="0">
                <a:solidFill>
                  <a:srgbClr val="4D82EB"/>
                </a:solidFill>
                <a:latin typeface="Arial" panose="020B0604020202020204" pitchFamily="34" charset="0"/>
                <a:cs typeface="Arial" panose="020B0604020202020204" pitchFamily="34" charset="0"/>
              </a:rPr>
              <a:t>Tonality </a:t>
            </a:r>
            <a:r>
              <a:rPr lang="en-US" sz="1800" dirty="0">
                <a:solidFill>
                  <a:srgbClr val="4D82EB"/>
                </a:solidFill>
                <a:latin typeface="Arial" panose="020B0604020202020204" pitchFamily="34" charset="0"/>
                <a:cs typeface="Arial" panose="020B0604020202020204" pitchFamily="34" charset="0"/>
              </a:rPr>
              <a:t>and </a:t>
            </a:r>
            <a:r>
              <a:rPr lang="en-US" sz="1800" dirty="0" smtClean="0">
                <a:solidFill>
                  <a:srgbClr val="4D82EB"/>
                </a:solidFill>
                <a:latin typeface="Arial" panose="020B0604020202020204" pitchFamily="34" charset="0"/>
                <a:cs typeface="Arial" panose="020B0604020202020204" pitchFamily="34" charset="0"/>
              </a:rPr>
              <a:t>Trend Tonality mostly correlate more </a:t>
            </a:r>
            <a:r>
              <a:rPr lang="en-US" sz="1800" dirty="0">
                <a:solidFill>
                  <a:srgbClr val="4D82EB"/>
                </a:solidFill>
                <a:latin typeface="Arial" panose="020B0604020202020204" pitchFamily="34" charset="0"/>
                <a:cs typeface="Arial" panose="020B0604020202020204" pitchFamily="34" charset="0"/>
              </a:rPr>
              <a:t>with </a:t>
            </a:r>
            <a:r>
              <a:rPr lang="en-US" sz="1800" dirty="0" smtClean="0">
                <a:solidFill>
                  <a:srgbClr val="4D82EB"/>
                </a:solidFill>
                <a:latin typeface="Arial" panose="020B0604020202020204" pitchFamily="34" charset="0"/>
                <a:cs typeface="Arial" panose="020B0604020202020204" pitchFamily="34" charset="0"/>
              </a:rPr>
              <a:t>Inflation &amp; </a:t>
            </a:r>
            <a:r>
              <a:rPr lang="en-US" sz="1800" dirty="0">
                <a:solidFill>
                  <a:srgbClr val="4D82EB"/>
                </a:solidFill>
                <a:latin typeface="Arial" panose="020B0604020202020204" pitchFamily="34" charset="0"/>
                <a:cs typeface="Arial" panose="020B0604020202020204" pitchFamily="34" charset="0"/>
              </a:rPr>
              <a:t>GDP </a:t>
            </a:r>
            <a:r>
              <a:rPr lang="en-US" sz="1800" u="sng" dirty="0" smtClean="0">
                <a:solidFill>
                  <a:srgbClr val="4D82EB"/>
                </a:solidFill>
                <a:latin typeface="Arial" panose="020B0604020202020204" pitchFamily="34" charset="0"/>
                <a:cs typeface="Arial" panose="020B0604020202020204" pitchFamily="34" charset="0"/>
              </a:rPr>
              <a:t>outlook</a:t>
            </a:r>
            <a:r>
              <a:rPr lang="en-US" sz="1800" dirty="0" smtClean="0">
                <a:solidFill>
                  <a:srgbClr val="4D82EB"/>
                </a:solidFill>
                <a:latin typeface="Arial" panose="020B0604020202020204" pitchFamily="34" charset="0"/>
                <a:cs typeface="Arial" panose="020B0604020202020204" pitchFamily="34" charset="0"/>
              </a:rPr>
              <a:t> than with </a:t>
            </a:r>
            <a:r>
              <a:rPr lang="en-US" sz="1800" u="sng" dirty="0" smtClean="0">
                <a:solidFill>
                  <a:srgbClr val="4D82EB"/>
                </a:solidFill>
                <a:latin typeface="Arial" panose="020B0604020202020204" pitchFamily="34" charset="0"/>
                <a:cs typeface="Arial" panose="020B0604020202020204" pitchFamily="34" charset="0"/>
              </a:rPr>
              <a:t>revisions to outlook</a:t>
            </a:r>
            <a:r>
              <a:rPr lang="en-US" sz="1800" dirty="0" smtClean="0">
                <a:solidFill>
                  <a:srgbClr val="4D82EB"/>
                </a:solidFill>
                <a:latin typeface="Arial" panose="020B0604020202020204" pitchFamily="34" charset="0"/>
                <a:cs typeface="Arial" panose="020B0604020202020204" pitchFamily="34" charset="0"/>
              </a:rPr>
              <a:t>; for unemployment, also revisions</a:t>
            </a:r>
          </a:p>
          <a:p>
            <a:pPr lvl="0">
              <a:lnSpc>
                <a:spcPct val="150000"/>
              </a:lnSpc>
            </a:pPr>
            <a:r>
              <a:rPr lang="en-US" sz="1800" dirty="0" smtClean="0">
                <a:solidFill>
                  <a:srgbClr val="4D82EB"/>
                </a:solidFill>
                <a:latin typeface="Arial" panose="020B0604020202020204" pitchFamily="34" charset="0"/>
                <a:cs typeface="Arial" panose="020B0604020202020204" pitchFamily="34" charset="0"/>
              </a:rPr>
              <a:t>To examine marginal importance of factors in multivariate context, we exclude a couple “redundant” factors</a:t>
            </a:r>
            <a:endParaRPr lang="en-US" sz="1800" dirty="0">
              <a:solidFill>
                <a:srgbClr val="4D82EB"/>
              </a:solidFill>
              <a:latin typeface="Arial" panose="020B0604020202020204" pitchFamily="34" charset="0"/>
              <a:cs typeface="Arial" panose="020B0604020202020204" pitchFamily="34" charset="0"/>
            </a:endParaRPr>
          </a:p>
          <a:p>
            <a:pPr marL="0" lvl="0" indent="0">
              <a:lnSpc>
                <a:spcPct val="150000"/>
              </a:lnSpc>
              <a:buNone/>
            </a:pPr>
            <a:endParaRPr lang="en-US" sz="2000" dirty="0">
              <a:solidFill>
                <a:srgbClr val="4D82EB"/>
              </a:solidFill>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pic>
        <p:nvPicPr>
          <p:cNvPr id="2" name="Picture 1"/>
          <p:cNvPicPr>
            <a:picLocks noChangeAspect="1"/>
          </p:cNvPicPr>
          <p:nvPr/>
        </p:nvPicPr>
        <p:blipFill>
          <a:blip r:embed="rId3"/>
          <a:stretch>
            <a:fillRect/>
          </a:stretch>
        </p:blipFill>
        <p:spPr>
          <a:xfrm>
            <a:off x="1066800" y="3886200"/>
            <a:ext cx="5429250" cy="2171700"/>
          </a:xfrm>
          <a:prstGeom prst="rect">
            <a:avLst/>
          </a:prstGeom>
        </p:spPr>
      </p:pic>
      <p:pic>
        <p:nvPicPr>
          <p:cNvPr id="4" name="Picture 3"/>
          <p:cNvPicPr>
            <a:picLocks noChangeAspect="1"/>
          </p:cNvPicPr>
          <p:nvPr/>
        </p:nvPicPr>
        <p:blipFill>
          <a:blip r:embed="rId4"/>
          <a:stretch>
            <a:fillRect/>
          </a:stretch>
        </p:blipFill>
        <p:spPr>
          <a:xfrm>
            <a:off x="1676400" y="6026151"/>
            <a:ext cx="1752600" cy="219075"/>
          </a:xfrm>
          <a:prstGeom prst="rect">
            <a:avLst/>
          </a:prstGeom>
        </p:spPr>
      </p:pic>
      <p:sp>
        <p:nvSpPr>
          <p:cNvPr id="11"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2D7CF313-6135-43A6-B365-B5418C4AC992}" type="slidenum">
              <a:rPr lang="en-US" sz="1200" smtClean="0">
                <a:solidFill>
                  <a:schemeClr val="bg1"/>
                </a:solidFill>
                <a:latin typeface="Calibri" pitchFamily="34" charset="0"/>
              </a:rPr>
              <a:t>13</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3586993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Which factors are more important for Tonality</a:t>
            </a:r>
            <a:endParaRPr lang="en-US" sz="2800" dirty="0" smtClean="0">
              <a:solidFill>
                <a:srgbClr val="4D82EB"/>
              </a:solidFill>
            </a:endParaRPr>
          </a:p>
        </p:txBody>
      </p:sp>
      <p:sp>
        <p:nvSpPr>
          <p:cNvPr id="51203" name="Content Placeholder 2"/>
          <p:cNvSpPr>
            <a:spLocks noGrp="1"/>
          </p:cNvSpPr>
          <p:nvPr>
            <p:ph idx="4294967295"/>
          </p:nvPr>
        </p:nvSpPr>
        <p:spPr>
          <a:xfrm>
            <a:off x="381000" y="838200"/>
            <a:ext cx="8305800" cy="5562599"/>
          </a:xfrm>
        </p:spPr>
        <p:txBody>
          <a:bodyPr/>
          <a:lstStyle/>
          <a:p>
            <a:pPr lvl="0">
              <a:lnSpc>
                <a:spcPct val="150000"/>
              </a:lnSpc>
            </a:pPr>
            <a:endParaRPr lang="en-US" sz="2000" dirty="0" smtClean="0">
              <a:solidFill>
                <a:srgbClr val="4D82EB"/>
              </a:solidFill>
              <a:latin typeface="Arial" panose="020B0604020202020204" pitchFamily="34" charset="0"/>
              <a:cs typeface="Arial" panose="020B0604020202020204" pitchFamily="34" charset="0"/>
            </a:endParaRPr>
          </a:p>
          <a:p>
            <a:pPr lvl="0">
              <a:lnSpc>
                <a:spcPct val="150000"/>
              </a:lnSpc>
            </a:pPr>
            <a:endParaRPr lang="en-US" sz="2000" dirty="0">
              <a:solidFill>
                <a:srgbClr val="4D82EB"/>
              </a:solidFill>
              <a:latin typeface="Arial" panose="020B0604020202020204" pitchFamily="34" charset="0"/>
              <a:cs typeface="Arial" panose="020B0604020202020204" pitchFamily="34" charset="0"/>
            </a:endParaRPr>
          </a:p>
          <a:p>
            <a:pPr lvl="0">
              <a:lnSpc>
                <a:spcPct val="150000"/>
              </a:lnSpc>
            </a:pPr>
            <a:endParaRPr lang="en-US" sz="2000" dirty="0" smtClean="0">
              <a:solidFill>
                <a:srgbClr val="4D82EB"/>
              </a:solidFill>
              <a:latin typeface="Arial" panose="020B0604020202020204" pitchFamily="34" charset="0"/>
              <a:cs typeface="Arial" panose="020B0604020202020204" pitchFamily="34" charset="0"/>
            </a:endParaRPr>
          </a:p>
          <a:p>
            <a:pPr lvl="0">
              <a:lnSpc>
                <a:spcPct val="150000"/>
              </a:lnSpc>
            </a:pPr>
            <a:endParaRPr lang="en-US" sz="2000" dirty="0">
              <a:solidFill>
                <a:srgbClr val="4D82EB"/>
              </a:solidFill>
              <a:latin typeface="Arial" panose="020B0604020202020204" pitchFamily="34" charset="0"/>
              <a:cs typeface="Arial" panose="020B0604020202020204" pitchFamily="34" charset="0"/>
            </a:endParaRPr>
          </a:p>
          <a:p>
            <a:pPr lvl="0">
              <a:lnSpc>
                <a:spcPct val="150000"/>
              </a:lnSpc>
            </a:pPr>
            <a:endParaRPr lang="en-US" sz="2000" dirty="0" smtClean="0">
              <a:solidFill>
                <a:srgbClr val="4D82EB"/>
              </a:solidFill>
              <a:latin typeface="Arial" panose="020B0604020202020204" pitchFamily="34" charset="0"/>
              <a:cs typeface="Arial" panose="020B0604020202020204" pitchFamily="34" charset="0"/>
            </a:endParaRPr>
          </a:p>
          <a:p>
            <a:pPr lvl="0">
              <a:lnSpc>
                <a:spcPct val="150000"/>
              </a:lnSpc>
            </a:pPr>
            <a:endParaRPr lang="en-US" sz="2000" dirty="0">
              <a:solidFill>
                <a:srgbClr val="4D82EB"/>
              </a:solidFill>
              <a:latin typeface="Arial" panose="020B0604020202020204" pitchFamily="34" charset="0"/>
              <a:cs typeface="Arial" panose="020B0604020202020204" pitchFamily="34" charset="0"/>
            </a:endParaRPr>
          </a:p>
          <a:p>
            <a:pPr lvl="0">
              <a:lnSpc>
                <a:spcPct val="150000"/>
              </a:lnSpc>
            </a:pPr>
            <a:endParaRPr lang="en-US" sz="2000" dirty="0" smtClean="0">
              <a:solidFill>
                <a:srgbClr val="4D82EB"/>
              </a:solidFill>
              <a:latin typeface="Arial" panose="020B0604020202020204" pitchFamily="34" charset="0"/>
              <a:cs typeface="Arial" panose="020B0604020202020204" pitchFamily="34" charset="0"/>
            </a:endParaRPr>
          </a:p>
          <a:p>
            <a:pPr lvl="0">
              <a:lnSpc>
                <a:spcPct val="150000"/>
              </a:lnSpc>
            </a:pPr>
            <a:endParaRPr lang="en-US" sz="1800" dirty="0" smtClean="0">
              <a:solidFill>
                <a:srgbClr val="4D82EB"/>
              </a:solidFill>
              <a:latin typeface="Arial" panose="020B0604020202020204" pitchFamily="34" charset="0"/>
              <a:cs typeface="Arial" panose="020B0604020202020204" pitchFamily="34" charset="0"/>
            </a:endParaRPr>
          </a:p>
          <a:p>
            <a:pPr lvl="0"/>
            <a:endParaRPr lang="en-US" sz="1800" dirty="0" smtClean="0">
              <a:solidFill>
                <a:srgbClr val="4D82EB"/>
              </a:solidFill>
              <a:latin typeface="Arial" panose="020B0604020202020204" pitchFamily="34" charset="0"/>
              <a:cs typeface="Arial" panose="020B0604020202020204" pitchFamily="34" charset="0"/>
            </a:endParaRPr>
          </a:p>
          <a:p>
            <a:pPr lvl="0"/>
            <a:r>
              <a:rPr lang="en-US" sz="1800" dirty="0" smtClean="0">
                <a:solidFill>
                  <a:srgbClr val="4D82EB"/>
                </a:solidFill>
                <a:latin typeface="Arial" panose="020B0604020202020204" pitchFamily="34" charset="0"/>
                <a:cs typeface="Arial" panose="020B0604020202020204" pitchFamily="34" charset="0"/>
              </a:rPr>
              <a:t>Over full sample, Inflation and unemployment outlooks, and revision to unemployment outlook account for 22% of variation in Tonality.</a:t>
            </a:r>
          </a:p>
          <a:p>
            <a:pPr lvl="0"/>
            <a:r>
              <a:rPr lang="en-US" sz="1800" dirty="0">
                <a:solidFill>
                  <a:srgbClr val="4D82EB"/>
                </a:solidFill>
                <a:latin typeface="Arial" panose="020B0604020202020204" pitchFamily="34" charset="0"/>
                <a:cs typeface="Arial" panose="020B0604020202020204" pitchFamily="34" charset="0"/>
              </a:rPr>
              <a:t>S</a:t>
            </a:r>
            <a:r>
              <a:rPr lang="en-US" sz="1800" dirty="0" smtClean="0">
                <a:solidFill>
                  <a:srgbClr val="4D82EB"/>
                </a:solidFill>
                <a:latin typeface="Arial" panose="020B0604020202020204" pitchFamily="34" charset="0"/>
                <a:cs typeface="Arial" panose="020B0604020202020204" pitchFamily="34" charset="0"/>
              </a:rPr>
              <a:t>imilar results for Trend Tonality, but higher R-squared.</a:t>
            </a:r>
            <a:endParaRPr lang="en-US" sz="1800" dirty="0">
              <a:solidFill>
                <a:srgbClr val="4D82EB"/>
              </a:solidFill>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pic>
        <p:nvPicPr>
          <p:cNvPr id="2" name="Picture 1"/>
          <p:cNvPicPr>
            <a:picLocks noChangeAspect="1"/>
          </p:cNvPicPr>
          <p:nvPr/>
        </p:nvPicPr>
        <p:blipFill>
          <a:blip r:embed="rId3"/>
          <a:stretch>
            <a:fillRect/>
          </a:stretch>
        </p:blipFill>
        <p:spPr>
          <a:xfrm>
            <a:off x="840828" y="987426"/>
            <a:ext cx="6743700" cy="4000500"/>
          </a:xfrm>
          <a:prstGeom prst="rect">
            <a:avLst/>
          </a:prstGeom>
        </p:spPr>
      </p:pic>
      <p:sp>
        <p:nvSpPr>
          <p:cNvPr id="3" name="Rectangle 2"/>
          <p:cNvSpPr/>
          <p:nvPr/>
        </p:nvSpPr>
        <p:spPr>
          <a:xfrm>
            <a:off x="4343400" y="1447800"/>
            <a:ext cx="3241128" cy="335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B488ACE1-FEBE-4DA3-AFAE-90E03F13565E}" type="slidenum">
              <a:rPr lang="en-US" sz="1200" smtClean="0">
                <a:solidFill>
                  <a:schemeClr val="bg1"/>
                </a:solidFill>
                <a:latin typeface="Calibri" pitchFamily="34" charset="0"/>
              </a:rPr>
              <a:t>14</a:t>
            </a:fld>
            <a:endParaRPr lang="en-US" sz="1200" dirty="0">
              <a:solidFill>
                <a:schemeClr val="bg1"/>
              </a:solidFill>
              <a:latin typeface="Calibri" pitchFamily="34" charset="0"/>
            </a:endParaRPr>
          </a:p>
        </p:txBody>
      </p:sp>
      <p:sp>
        <p:nvSpPr>
          <p:cNvPr id="12" name="Rectangle 11"/>
          <p:cNvSpPr/>
          <p:nvPr/>
        </p:nvSpPr>
        <p:spPr>
          <a:xfrm>
            <a:off x="3124200" y="1828800"/>
            <a:ext cx="838200" cy="11430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634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4294967295"/>
          </p:nvPr>
        </p:nvSpPr>
        <p:spPr>
          <a:xfrm>
            <a:off x="381000" y="838200"/>
            <a:ext cx="8305800" cy="5562599"/>
          </a:xfrm>
        </p:spPr>
        <p:txBody>
          <a:bodyPr/>
          <a:lstStyle/>
          <a:p>
            <a:pPr lvl="0">
              <a:lnSpc>
                <a:spcPct val="150000"/>
              </a:lnSpc>
            </a:pPr>
            <a:endParaRPr lang="en-US" sz="2000" dirty="0" smtClean="0">
              <a:solidFill>
                <a:srgbClr val="4D82EB"/>
              </a:solidFill>
              <a:latin typeface="Arial" panose="020B0604020202020204" pitchFamily="34" charset="0"/>
              <a:cs typeface="Arial" panose="020B0604020202020204" pitchFamily="34" charset="0"/>
            </a:endParaRPr>
          </a:p>
          <a:p>
            <a:pPr lvl="0">
              <a:lnSpc>
                <a:spcPct val="150000"/>
              </a:lnSpc>
            </a:pPr>
            <a:endParaRPr lang="en-US" sz="2000" dirty="0">
              <a:solidFill>
                <a:srgbClr val="4D82EB"/>
              </a:solidFill>
              <a:latin typeface="Arial" panose="020B0604020202020204" pitchFamily="34" charset="0"/>
              <a:cs typeface="Arial" panose="020B0604020202020204" pitchFamily="34" charset="0"/>
            </a:endParaRPr>
          </a:p>
          <a:p>
            <a:pPr lvl="0">
              <a:lnSpc>
                <a:spcPct val="150000"/>
              </a:lnSpc>
            </a:pPr>
            <a:endParaRPr lang="en-US" sz="2000" dirty="0" smtClean="0">
              <a:solidFill>
                <a:srgbClr val="4D82EB"/>
              </a:solidFill>
              <a:latin typeface="Arial" panose="020B0604020202020204" pitchFamily="34" charset="0"/>
              <a:cs typeface="Arial" panose="020B0604020202020204" pitchFamily="34" charset="0"/>
            </a:endParaRPr>
          </a:p>
          <a:p>
            <a:pPr lvl="0">
              <a:lnSpc>
                <a:spcPct val="150000"/>
              </a:lnSpc>
            </a:pPr>
            <a:endParaRPr lang="en-US" sz="2000" dirty="0">
              <a:solidFill>
                <a:srgbClr val="4D82EB"/>
              </a:solidFill>
              <a:latin typeface="Arial" panose="020B0604020202020204" pitchFamily="34" charset="0"/>
              <a:cs typeface="Arial" panose="020B0604020202020204" pitchFamily="34" charset="0"/>
            </a:endParaRPr>
          </a:p>
          <a:p>
            <a:pPr lvl="0">
              <a:lnSpc>
                <a:spcPct val="150000"/>
              </a:lnSpc>
            </a:pPr>
            <a:endParaRPr lang="en-US" sz="2000" dirty="0" smtClean="0">
              <a:solidFill>
                <a:srgbClr val="4D82EB"/>
              </a:solidFill>
              <a:latin typeface="Arial" panose="020B0604020202020204" pitchFamily="34" charset="0"/>
              <a:cs typeface="Arial" panose="020B0604020202020204" pitchFamily="34" charset="0"/>
            </a:endParaRPr>
          </a:p>
          <a:p>
            <a:pPr lvl="0">
              <a:lnSpc>
                <a:spcPct val="150000"/>
              </a:lnSpc>
            </a:pPr>
            <a:endParaRPr lang="en-US" sz="2000" dirty="0">
              <a:solidFill>
                <a:srgbClr val="4D82EB"/>
              </a:solidFill>
              <a:latin typeface="Arial" panose="020B0604020202020204" pitchFamily="34" charset="0"/>
              <a:cs typeface="Arial" panose="020B0604020202020204" pitchFamily="34" charset="0"/>
            </a:endParaRPr>
          </a:p>
          <a:p>
            <a:pPr lvl="0">
              <a:lnSpc>
                <a:spcPct val="150000"/>
              </a:lnSpc>
            </a:pPr>
            <a:endParaRPr lang="en-US" sz="2000" dirty="0" smtClean="0">
              <a:solidFill>
                <a:srgbClr val="4D82EB"/>
              </a:solidFill>
              <a:latin typeface="Arial" panose="020B0604020202020204" pitchFamily="34" charset="0"/>
              <a:cs typeface="Arial" panose="020B0604020202020204" pitchFamily="34" charset="0"/>
            </a:endParaRPr>
          </a:p>
          <a:p>
            <a:pPr lvl="0">
              <a:lnSpc>
                <a:spcPct val="150000"/>
              </a:lnSpc>
            </a:pPr>
            <a:endParaRPr lang="en-US" sz="1800" dirty="0" smtClean="0">
              <a:solidFill>
                <a:srgbClr val="4D82EB"/>
              </a:solidFill>
              <a:latin typeface="Arial" panose="020B0604020202020204" pitchFamily="34" charset="0"/>
              <a:cs typeface="Arial" panose="020B0604020202020204" pitchFamily="34" charset="0"/>
            </a:endParaRPr>
          </a:p>
          <a:p>
            <a:pPr lvl="0"/>
            <a:endParaRPr lang="en-US" sz="1800" dirty="0" smtClean="0">
              <a:solidFill>
                <a:srgbClr val="4D82EB"/>
              </a:solidFill>
              <a:latin typeface="Arial" panose="020B0604020202020204" pitchFamily="34" charset="0"/>
              <a:cs typeface="Arial" panose="020B0604020202020204" pitchFamily="34" charset="0"/>
            </a:endParaRPr>
          </a:p>
          <a:p>
            <a:pPr lvl="0"/>
            <a:r>
              <a:rPr lang="en-US" sz="1800" dirty="0" smtClean="0">
                <a:solidFill>
                  <a:srgbClr val="4D82EB"/>
                </a:solidFill>
                <a:latin typeface="Arial" panose="020B0604020202020204" pitchFamily="34" charset="0"/>
                <a:cs typeface="Arial" panose="020B0604020202020204" pitchFamily="34" charset="0"/>
              </a:rPr>
              <a:t>Dominant break 1990: Tonality more strongly connected to factors post-90.</a:t>
            </a:r>
          </a:p>
          <a:p>
            <a:pPr lvl="0"/>
            <a:r>
              <a:rPr lang="en-US" sz="1800" dirty="0" smtClean="0">
                <a:solidFill>
                  <a:srgbClr val="4D82EB"/>
                </a:solidFill>
                <a:latin typeface="Arial" panose="020B0604020202020204" pitchFamily="34" charset="0"/>
                <a:cs typeface="Arial" panose="020B0604020202020204" pitchFamily="34" charset="0"/>
              </a:rPr>
              <a:t>Inflation outlook goes from </a:t>
            </a:r>
            <a:r>
              <a:rPr lang="en-US" sz="1800" dirty="0" err="1" smtClean="0">
                <a:solidFill>
                  <a:srgbClr val="4D82EB"/>
                </a:solidFill>
                <a:latin typeface="Arial" panose="020B0604020202020204" pitchFamily="34" charset="0"/>
                <a:cs typeface="Arial" panose="020B0604020202020204" pitchFamily="34" charset="0"/>
              </a:rPr>
              <a:t>neg</a:t>
            </a:r>
            <a:r>
              <a:rPr lang="en-US" sz="1800" dirty="0" smtClean="0">
                <a:solidFill>
                  <a:srgbClr val="4D82EB"/>
                </a:solidFill>
                <a:latin typeface="Arial" panose="020B0604020202020204" pitchFamily="34" charset="0"/>
                <a:cs typeface="Arial" panose="020B0604020202020204" pitchFamily="34" charset="0"/>
              </a:rPr>
              <a:t> to </a:t>
            </a:r>
            <a:r>
              <a:rPr lang="en-US" sz="1800" dirty="0" err="1" smtClean="0">
                <a:solidFill>
                  <a:srgbClr val="4D82EB"/>
                </a:solidFill>
                <a:latin typeface="Arial" panose="020B0604020202020204" pitchFamily="34" charset="0"/>
                <a:cs typeface="Arial" panose="020B0604020202020204" pitchFamily="34" charset="0"/>
              </a:rPr>
              <a:t>pos</a:t>
            </a:r>
            <a:r>
              <a:rPr lang="en-US" sz="1800" dirty="0" smtClean="0">
                <a:solidFill>
                  <a:srgbClr val="4D82EB"/>
                </a:solidFill>
                <a:latin typeface="Arial" panose="020B0604020202020204" pitchFamily="34" charset="0"/>
                <a:cs typeface="Arial" panose="020B0604020202020204" pitchFamily="34" charset="0"/>
              </a:rPr>
              <a:t> factor; </a:t>
            </a:r>
            <a:r>
              <a:rPr lang="en-US" sz="1800" dirty="0" err="1" smtClean="0">
                <a:solidFill>
                  <a:srgbClr val="4D82EB"/>
                </a:solidFill>
                <a:latin typeface="Arial" panose="020B0604020202020204" pitchFamily="34" charset="0"/>
                <a:cs typeface="Arial" panose="020B0604020202020204" pitchFamily="34" charset="0"/>
              </a:rPr>
              <a:t>Unemp</a:t>
            </a:r>
            <a:r>
              <a:rPr lang="en-US" sz="1800" dirty="0" smtClean="0">
                <a:solidFill>
                  <a:srgbClr val="4D82EB"/>
                </a:solidFill>
                <a:latin typeface="Arial" panose="020B0604020202020204" pitchFamily="34" charset="0"/>
                <a:cs typeface="Arial" panose="020B0604020202020204" pitchFamily="34" charset="0"/>
              </a:rPr>
              <a:t> outlook rev. becomes stronger; current GDP growth goes from marginal neg. to pos. </a:t>
            </a:r>
            <a:endParaRPr lang="en-US" sz="1800" dirty="0">
              <a:solidFill>
                <a:srgbClr val="4D82EB"/>
              </a:solidFill>
              <a:latin typeface="Arial" panose="020B0604020202020204" pitchFamily="34" charset="0"/>
              <a:cs typeface="Arial" panose="020B0604020202020204"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a:solidFill>
                  <a:srgbClr val="4D82EB"/>
                </a:solidFill>
              </a:rPr>
              <a:t>Consider breaks in Tonality </a:t>
            </a:r>
            <a:r>
              <a:rPr lang="en-US" sz="2800" b="1" dirty="0" smtClean="0">
                <a:solidFill>
                  <a:srgbClr val="4D82EB"/>
                </a:solidFill>
              </a:rPr>
              <a:t>determinants</a:t>
            </a:r>
            <a:endParaRPr lang="en-US" sz="2800" dirty="0" smtClean="0">
              <a:solidFill>
                <a:srgbClr val="4D82EB"/>
              </a:solidFill>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7" name="TextBox 6"/>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pic>
        <p:nvPicPr>
          <p:cNvPr id="9" name="Picture 8"/>
          <p:cNvPicPr>
            <a:picLocks noChangeAspect="1"/>
          </p:cNvPicPr>
          <p:nvPr/>
        </p:nvPicPr>
        <p:blipFill>
          <a:blip r:embed="rId3"/>
          <a:stretch>
            <a:fillRect/>
          </a:stretch>
        </p:blipFill>
        <p:spPr>
          <a:xfrm>
            <a:off x="840828" y="987426"/>
            <a:ext cx="6743700" cy="4000500"/>
          </a:xfrm>
          <a:prstGeom prst="rect">
            <a:avLst/>
          </a:prstGeom>
        </p:spPr>
      </p:pic>
      <p:sp>
        <p:nvSpPr>
          <p:cNvPr id="11" name="Rectangle 10"/>
          <p:cNvSpPr/>
          <p:nvPr/>
        </p:nvSpPr>
        <p:spPr>
          <a:xfrm>
            <a:off x="4724400" y="1828800"/>
            <a:ext cx="2286000" cy="3810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90240" y="2582862"/>
            <a:ext cx="2320159" cy="351713"/>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82357" y="2934574"/>
            <a:ext cx="2328041" cy="418225"/>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10881" y="4156948"/>
            <a:ext cx="2023319" cy="169332"/>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7A9AAA0D-E6DB-45D1-9B79-DCD86968EFED}" type="slidenum">
              <a:rPr lang="en-US" sz="1200" smtClean="0">
                <a:solidFill>
                  <a:schemeClr val="bg1"/>
                </a:solidFill>
                <a:latin typeface="Calibri" pitchFamily="34" charset="0"/>
              </a:rPr>
              <a:t>15</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1736449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Drivers of Tonality over 10-year rolling window</a:t>
            </a:r>
            <a:endParaRPr lang="en-US" sz="2800" dirty="0" smtClean="0">
              <a:solidFill>
                <a:srgbClr val="4D82EB"/>
              </a:solidFill>
            </a:endParaRPr>
          </a:p>
        </p:txBody>
      </p:sp>
      <p:sp>
        <p:nvSpPr>
          <p:cNvPr id="51203" name="Content Placeholder 2"/>
          <p:cNvSpPr>
            <a:spLocks noGrp="1"/>
          </p:cNvSpPr>
          <p:nvPr>
            <p:ph idx="4294967295"/>
          </p:nvPr>
        </p:nvSpPr>
        <p:spPr>
          <a:xfrm>
            <a:off x="381000" y="838200"/>
            <a:ext cx="8305800" cy="5562599"/>
          </a:xfrm>
        </p:spPr>
        <p:txBody>
          <a:bodyPr/>
          <a:lstStyle/>
          <a:p>
            <a:pPr lvl="0">
              <a:lnSpc>
                <a:spcPct val="150000"/>
              </a:lnSpc>
            </a:pPr>
            <a:endParaRPr lang="en-US" sz="2000" dirty="0" smtClean="0">
              <a:latin typeface="Arial" panose="020B0604020202020204" pitchFamily="34" charset="0"/>
              <a:cs typeface="Arial" panose="020B0604020202020204" pitchFamily="34" charset="0"/>
            </a:endParaRPr>
          </a:p>
          <a:p>
            <a:pPr lvl="0">
              <a:lnSpc>
                <a:spcPct val="150000"/>
              </a:lnSpc>
            </a:pPr>
            <a:endParaRPr lang="en-US" sz="2000" dirty="0">
              <a:latin typeface="Arial" panose="020B0604020202020204" pitchFamily="34" charset="0"/>
              <a:cs typeface="Arial" panose="020B0604020202020204" pitchFamily="34" charset="0"/>
            </a:endParaRPr>
          </a:p>
          <a:p>
            <a:pPr lvl="0">
              <a:lnSpc>
                <a:spcPct val="150000"/>
              </a:lnSpc>
            </a:pPr>
            <a:endParaRPr lang="en-US" sz="2000" dirty="0" smtClean="0">
              <a:latin typeface="Arial" panose="020B0604020202020204" pitchFamily="34" charset="0"/>
              <a:cs typeface="Arial" panose="020B0604020202020204" pitchFamily="34" charset="0"/>
            </a:endParaRPr>
          </a:p>
          <a:p>
            <a:pPr lvl="0">
              <a:lnSpc>
                <a:spcPct val="150000"/>
              </a:lnSpc>
            </a:pPr>
            <a:endParaRPr lang="en-US" sz="2000" dirty="0">
              <a:latin typeface="Arial" panose="020B0604020202020204" pitchFamily="34" charset="0"/>
              <a:cs typeface="Arial" panose="020B0604020202020204" pitchFamily="34" charset="0"/>
            </a:endParaRPr>
          </a:p>
          <a:p>
            <a:pPr lvl="0">
              <a:lnSpc>
                <a:spcPct val="150000"/>
              </a:lnSpc>
            </a:pPr>
            <a:endParaRPr lang="en-US" sz="2000" dirty="0" smtClean="0">
              <a:latin typeface="Arial" panose="020B0604020202020204" pitchFamily="34" charset="0"/>
              <a:cs typeface="Arial" panose="020B0604020202020204" pitchFamily="34" charset="0"/>
            </a:endParaRPr>
          </a:p>
          <a:p>
            <a:pPr lvl="0">
              <a:lnSpc>
                <a:spcPct val="150000"/>
              </a:lnSpc>
            </a:pPr>
            <a:endParaRPr lang="en-US" sz="2000" dirty="0">
              <a:latin typeface="Arial" panose="020B0604020202020204" pitchFamily="34" charset="0"/>
              <a:cs typeface="Arial" panose="020B0604020202020204" pitchFamily="34" charset="0"/>
            </a:endParaRPr>
          </a:p>
          <a:p>
            <a:pPr lvl="0">
              <a:lnSpc>
                <a:spcPct val="150000"/>
              </a:lnSpc>
            </a:pPr>
            <a:endParaRPr lang="en-US" sz="2000" dirty="0" smtClean="0">
              <a:latin typeface="Arial" panose="020B0604020202020204" pitchFamily="34" charset="0"/>
              <a:cs typeface="Arial" panose="020B0604020202020204" pitchFamily="34" charset="0"/>
            </a:endParaRPr>
          </a:p>
          <a:p>
            <a:pPr lvl="0">
              <a:lnSpc>
                <a:spcPct val="150000"/>
              </a:lnSpc>
            </a:pPr>
            <a:endParaRPr lang="en-US" sz="1800" dirty="0" smtClean="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047750"/>
            <a:ext cx="8572500" cy="3905250"/>
          </a:xfrm>
          <a:prstGeom prst="rect">
            <a:avLst/>
          </a:prstGeom>
        </p:spPr>
      </p:pic>
      <p:sp>
        <p:nvSpPr>
          <p:cNvPr id="7" name="TextBox 6"/>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9"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034E5245-1AF6-4D55-ADC5-A799F71F1491}" type="slidenum">
              <a:rPr lang="en-US" sz="1200" smtClean="0">
                <a:solidFill>
                  <a:schemeClr val="bg1"/>
                </a:solidFill>
                <a:latin typeface="Calibri" pitchFamily="34" charset="0"/>
              </a:rPr>
              <a:t>16</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1189938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914400" y="274638"/>
            <a:ext cx="8229600" cy="563562"/>
          </a:xfrm>
        </p:spPr>
        <p:txBody>
          <a:bodyPr/>
          <a:lstStyle/>
          <a:p>
            <a:pPr algn="l"/>
            <a:r>
              <a:rPr lang="en-US" sz="2800" b="1" dirty="0">
                <a:solidFill>
                  <a:srgbClr val="4D82EB"/>
                </a:solidFill>
              </a:rPr>
              <a:t>Drivers of </a:t>
            </a:r>
            <a:r>
              <a:rPr lang="en-US" sz="2800" b="1" dirty="0" smtClean="0">
                <a:solidFill>
                  <a:srgbClr val="4D82EB"/>
                </a:solidFill>
              </a:rPr>
              <a:t>Tonality </a:t>
            </a:r>
            <a:r>
              <a:rPr lang="en-US" sz="2800" b="1" dirty="0">
                <a:solidFill>
                  <a:srgbClr val="4D82EB"/>
                </a:solidFill>
              </a:rPr>
              <a:t>over 10-year rolling window</a:t>
            </a:r>
            <a:endParaRPr lang="en-US" sz="2800" dirty="0" smtClean="0">
              <a:solidFill>
                <a:srgbClr val="4D82EB"/>
              </a:solidFill>
            </a:endParaRPr>
          </a:p>
        </p:txBody>
      </p:sp>
      <p:sp>
        <p:nvSpPr>
          <p:cNvPr id="51203" name="Content Placeholder 2"/>
          <p:cNvSpPr>
            <a:spLocks noGrp="1"/>
          </p:cNvSpPr>
          <p:nvPr>
            <p:ph idx="4294967295"/>
          </p:nvPr>
        </p:nvSpPr>
        <p:spPr>
          <a:xfrm>
            <a:off x="381000" y="838200"/>
            <a:ext cx="8305800" cy="5562599"/>
          </a:xfrm>
        </p:spPr>
        <p:txBody>
          <a:bodyPr/>
          <a:lstStyle/>
          <a:p>
            <a:pPr lvl="0">
              <a:lnSpc>
                <a:spcPct val="150000"/>
              </a:lnSpc>
            </a:pPr>
            <a:endParaRPr lang="en-US" sz="2000" dirty="0" smtClean="0">
              <a:latin typeface="Arial" panose="020B0604020202020204" pitchFamily="34" charset="0"/>
              <a:cs typeface="Arial" panose="020B0604020202020204" pitchFamily="34" charset="0"/>
            </a:endParaRPr>
          </a:p>
          <a:p>
            <a:pPr lvl="0">
              <a:lnSpc>
                <a:spcPct val="150000"/>
              </a:lnSpc>
            </a:pPr>
            <a:endParaRPr lang="en-US" sz="2000" dirty="0">
              <a:latin typeface="Arial" panose="020B0604020202020204" pitchFamily="34" charset="0"/>
              <a:cs typeface="Arial" panose="020B0604020202020204" pitchFamily="34" charset="0"/>
            </a:endParaRPr>
          </a:p>
          <a:p>
            <a:pPr lvl="0">
              <a:lnSpc>
                <a:spcPct val="150000"/>
              </a:lnSpc>
            </a:pPr>
            <a:endParaRPr lang="en-US" sz="2000" dirty="0" smtClean="0">
              <a:latin typeface="Arial" panose="020B0604020202020204" pitchFamily="34" charset="0"/>
              <a:cs typeface="Arial" panose="020B0604020202020204" pitchFamily="34" charset="0"/>
            </a:endParaRPr>
          </a:p>
          <a:p>
            <a:pPr lvl="0">
              <a:lnSpc>
                <a:spcPct val="150000"/>
              </a:lnSpc>
            </a:pPr>
            <a:endParaRPr lang="en-US" sz="2000" dirty="0">
              <a:latin typeface="Arial" panose="020B0604020202020204" pitchFamily="34" charset="0"/>
              <a:cs typeface="Arial" panose="020B0604020202020204" pitchFamily="34" charset="0"/>
            </a:endParaRPr>
          </a:p>
          <a:p>
            <a:pPr lvl="0">
              <a:lnSpc>
                <a:spcPct val="150000"/>
              </a:lnSpc>
            </a:pPr>
            <a:endParaRPr lang="en-US" sz="2000" dirty="0" smtClean="0">
              <a:latin typeface="Arial" panose="020B0604020202020204" pitchFamily="34" charset="0"/>
              <a:cs typeface="Arial" panose="020B0604020202020204" pitchFamily="34" charset="0"/>
            </a:endParaRPr>
          </a:p>
          <a:p>
            <a:pPr lvl="0">
              <a:lnSpc>
                <a:spcPct val="150000"/>
              </a:lnSpc>
            </a:pPr>
            <a:endParaRPr lang="en-US" sz="2000" dirty="0">
              <a:latin typeface="Arial" panose="020B0604020202020204" pitchFamily="34" charset="0"/>
              <a:cs typeface="Arial" panose="020B0604020202020204" pitchFamily="34" charset="0"/>
            </a:endParaRPr>
          </a:p>
          <a:p>
            <a:pPr lvl="0">
              <a:lnSpc>
                <a:spcPct val="150000"/>
              </a:lnSpc>
            </a:pPr>
            <a:endParaRPr lang="en-US" sz="2000" dirty="0" smtClean="0">
              <a:latin typeface="Arial" panose="020B0604020202020204" pitchFamily="34" charset="0"/>
              <a:cs typeface="Arial" panose="020B0604020202020204" pitchFamily="34" charset="0"/>
            </a:endParaRPr>
          </a:p>
          <a:p>
            <a:pPr lvl="0">
              <a:lnSpc>
                <a:spcPct val="150000"/>
              </a:lnSpc>
            </a:pPr>
            <a:endParaRPr lang="en-US" sz="1800" dirty="0" smtClean="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047750"/>
            <a:ext cx="8572500" cy="3905250"/>
          </a:xfrm>
          <a:prstGeom prst="rect">
            <a:avLst/>
          </a:prstGeom>
        </p:spPr>
      </p:pic>
      <p:sp>
        <p:nvSpPr>
          <p:cNvPr id="7" name="TextBox 6"/>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9"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AAA8F4FA-D39C-4E07-9AD3-293996106CAB}" type="slidenum">
              <a:rPr lang="en-US" sz="1200" smtClean="0">
                <a:solidFill>
                  <a:schemeClr val="bg1"/>
                </a:solidFill>
                <a:latin typeface="Calibri" pitchFamily="34" charset="0"/>
              </a:rPr>
              <a:t>17</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817964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228600" y="208378"/>
            <a:ext cx="8763000" cy="868362"/>
          </a:xfrm>
        </p:spPr>
        <p:txBody>
          <a:bodyPr/>
          <a:lstStyle/>
          <a:p>
            <a:pPr algn="l"/>
            <a:r>
              <a:rPr lang="en-US" sz="2400" b="1" dirty="0" smtClean="0">
                <a:solidFill>
                  <a:srgbClr val="4D82EB"/>
                </a:solidFill>
              </a:rPr>
              <a:t>Outline</a:t>
            </a:r>
            <a:endParaRPr lang="en-US" sz="2400" dirty="0" smtClean="0">
              <a:solidFill>
                <a:srgbClr val="4D82EB"/>
              </a:solidFill>
            </a:endParaRPr>
          </a:p>
        </p:txBody>
      </p:sp>
      <p:sp>
        <p:nvSpPr>
          <p:cNvPr id="45059" name="Content Placeholder 2"/>
          <p:cNvSpPr>
            <a:spLocks noGrp="1"/>
          </p:cNvSpPr>
          <p:nvPr>
            <p:ph idx="4294967295"/>
          </p:nvPr>
        </p:nvSpPr>
        <p:spPr>
          <a:xfrm>
            <a:off x="537526" y="1092615"/>
            <a:ext cx="8301674" cy="5457410"/>
          </a:xfrm>
        </p:spPr>
        <p:txBody>
          <a:bodyPr/>
          <a:lstStyle/>
          <a:p>
            <a:pPr lvl="0">
              <a:lnSpc>
                <a:spcPct val="200000"/>
              </a:lnSpc>
              <a:buFont typeface="Wingdings" panose="05000000000000000000" pitchFamily="2" charset="2"/>
              <a:buChar char="ü"/>
            </a:pPr>
            <a:r>
              <a:rPr lang="en-US" sz="2400" dirty="0" smtClean="0">
                <a:solidFill>
                  <a:srgbClr val="4D82EB"/>
                </a:solidFill>
              </a:rPr>
              <a:t>What is Tonality?</a:t>
            </a:r>
          </a:p>
          <a:p>
            <a:pPr lvl="0">
              <a:lnSpc>
                <a:spcPct val="200000"/>
              </a:lnSpc>
              <a:buFont typeface="Wingdings" panose="05000000000000000000" pitchFamily="2" charset="2"/>
              <a:buChar char="Ø"/>
            </a:pPr>
            <a:r>
              <a:rPr lang="en-US" sz="2400" dirty="0" smtClean="0">
                <a:solidFill>
                  <a:srgbClr val="4D82EB"/>
                </a:solidFill>
              </a:rPr>
              <a:t>Tonality as an Economic Indicator</a:t>
            </a:r>
          </a:p>
          <a:p>
            <a:pPr lvl="1">
              <a:lnSpc>
                <a:spcPct val="200000"/>
              </a:lnSpc>
            </a:pPr>
            <a:r>
              <a:rPr lang="en-US" sz="2000" dirty="0" smtClean="0">
                <a:solidFill>
                  <a:srgbClr val="4D82EB"/>
                </a:solidFill>
              </a:rPr>
              <a:t>Tonality and Blue Chip Forecasts</a:t>
            </a:r>
          </a:p>
          <a:p>
            <a:pPr>
              <a:lnSpc>
                <a:spcPct val="200000"/>
              </a:lnSpc>
            </a:pPr>
            <a:r>
              <a:rPr lang="en-US" sz="2400" dirty="0" smtClean="0">
                <a:solidFill>
                  <a:srgbClr val="4D82EB"/>
                </a:solidFill>
              </a:rPr>
              <a:t>Tonality and Monetary Policy</a:t>
            </a:r>
          </a:p>
          <a:p>
            <a:pPr>
              <a:lnSpc>
                <a:spcPct val="200000"/>
              </a:lnSpc>
            </a:pPr>
            <a:r>
              <a:rPr lang="en-US" sz="2400" dirty="0" smtClean="0">
                <a:solidFill>
                  <a:srgbClr val="4D82EB"/>
                </a:solidFill>
              </a:rPr>
              <a:t>Tonality and Asset Prices</a:t>
            </a:r>
          </a:p>
          <a:p>
            <a:pPr>
              <a:lnSpc>
                <a:spcPct val="200000"/>
              </a:lnSpc>
            </a:pPr>
            <a:r>
              <a:rPr lang="en-US" sz="2400" dirty="0" smtClean="0">
                <a:solidFill>
                  <a:srgbClr val="4D82EB"/>
                </a:solidFill>
              </a:rPr>
              <a:t>Extensions</a:t>
            </a:r>
            <a:endParaRPr lang="en-US" sz="2400" dirty="0" smtClean="0">
              <a:solidFill>
                <a:srgbClr val="4D82EB"/>
              </a:solidFill>
            </a:endParaRPr>
          </a:p>
        </p:txBody>
      </p:sp>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10" name="TextBox 9"/>
          <p:cNvSpPr txBox="1"/>
          <p:nvPr/>
        </p:nvSpPr>
        <p:spPr>
          <a:xfrm>
            <a:off x="0" y="6550025"/>
            <a:ext cx="3124200" cy="307777"/>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7"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198B3BE4-1D80-43DE-AF27-7567EF2C1EA9}" type="slidenum">
              <a:rPr lang="en-US" sz="1200" smtClean="0">
                <a:solidFill>
                  <a:schemeClr val="bg1"/>
                </a:solidFill>
                <a:latin typeface="Calibri" pitchFamily="34" charset="0"/>
              </a:rPr>
              <a:t>18</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225416038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Tonality </a:t>
            </a:r>
            <a:r>
              <a:rPr lang="en-US" sz="2800" b="1" dirty="0" smtClean="0">
                <a:solidFill>
                  <a:srgbClr val="4D82EB"/>
                </a:solidFill>
              </a:rPr>
              <a:t>as an Economic Indicator</a:t>
            </a:r>
            <a:endParaRPr lang="en-US" sz="2800" dirty="0" smtClean="0">
              <a:solidFill>
                <a:srgbClr val="FF0000"/>
              </a:solidFill>
            </a:endParaRPr>
          </a:p>
        </p:txBody>
      </p:sp>
      <mc:AlternateContent xmlns:mc="http://schemas.openxmlformats.org/markup-compatibility/2006">
        <mc:Choice xmlns:a14="http://schemas.microsoft.com/office/drawing/2010/main" Requires="a14">
          <p:sp>
            <p:nvSpPr>
              <p:cNvPr id="51203" name="Content Placeholder 2"/>
              <p:cNvSpPr>
                <a:spLocks noGrp="1"/>
              </p:cNvSpPr>
              <p:nvPr>
                <p:ph idx="4294967295"/>
              </p:nvPr>
            </p:nvSpPr>
            <p:spPr>
              <a:xfrm>
                <a:off x="457200" y="1143000"/>
                <a:ext cx="8229600" cy="4983163"/>
              </a:xfrm>
            </p:spPr>
            <p:txBody>
              <a:bodyPr/>
              <a:lstStyle/>
              <a:p>
                <a14:m>
                  <m:oMath xmlns:m="http://schemas.openxmlformats.org/officeDocument/2006/math">
                    <m:sSub>
                      <m:sSubPr>
                        <m:ctrlPr>
                          <a:rPr lang="en-US" sz="2000" i="1">
                            <a:solidFill>
                              <a:srgbClr val="4D82EB"/>
                            </a:solidFill>
                            <a:latin typeface="Cambria Math" panose="02040503050406030204" pitchFamily="18" charset="0"/>
                          </a:rPr>
                        </m:ctrlPr>
                      </m:sSubPr>
                      <m:e>
                        <m:r>
                          <a:rPr lang="en-US" sz="2000" b="0" i="1" smtClean="0">
                            <a:solidFill>
                              <a:srgbClr val="4D82EB"/>
                            </a:solidFill>
                            <a:latin typeface="Cambria Math" panose="02040503050406030204" pitchFamily="18" charset="0"/>
                          </a:rPr>
                          <m:t>𝑅𝑒𝑎𝑙𝑖𝑧𝑒𝑑</m:t>
                        </m:r>
                      </m:e>
                      <m:sub>
                        <m:r>
                          <a:rPr lang="en-US" sz="2000" i="1">
                            <a:solidFill>
                              <a:srgbClr val="4D82EB"/>
                            </a:solidFill>
                            <a:latin typeface="Cambria Math" panose="02040503050406030204" pitchFamily="18" charset="0"/>
                          </a:rPr>
                          <m:t>𝑡</m:t>
                        </m:r>
                        <m:r>
                          <a:rPr lang="en-US" sz="2000" i="1">
                            <a:solidFill>
                              <a:srgbClr val="4D82EB"/>
                            </a:solidFill>
                            <a:latin typeface="Cambria Math" panose="02040503050406030204" pitchFamily="18" charset="0"/>
                          </a:rPr>
                          <m:t>,</m:t>
                        </m:r>
                        <m:r>
                          <a:rPr lang="en-US" sz="2000" i="1">
                            <a:solidFill>
                              <a:srgbClr val="4D82EB"/>
                            </a:solidFill>
                            <a:latin typeface="Cambria Math" panose="02040503050406030204" pitchFamily="18" charset="0"/>
                          </a:rPr>
                          <m:t>𝑡</m:t>
                        </m:r>
                        <m:r>
                          <a:rPr lang="en-US" sz="2000" i="1">
                            <a:solidFill>
                              <a:srgbClr val="4D82EB"/>
                            </a:solidFill>
                            <a:latin typeface="Cambria Math" panose="02040503050406030204" pitchFamily="18" charset="0"/>
                          </a:rPr>
                          <m:t>+</m:t>
                        </m:r>
                        <m:r>
                          <a:rPr lang="en-US" sz="2000" i="1">
                            <a:solidFill>
                              <a:srgbClr val="4D82EB"/>
                            </a:solidFill>
                            <a:latin typeface="Cambria Math" panose="02040503050406030204" pitchFamily="18" charset="0"/>
                          </a:rPr>
                          <m:t>h</m:t>
                        </m:r>
                      </m:sub>
                    </m:sSub>
                    <m:r>
                      <a:rPr lang="en-US" sz="2000" i="1">
                        <a:solidFill>
                          <a:srgbClr val="4D82EB"/>
                        </a:solidFill>
                        <a:latin typeface="Cambria Math" panose="02040503050406030204" pitchFamily="18" charset="0"/>
                      </a:rPr>
                      <m:t>=</m:t>
                    </m:r>
                    <m:r>
                      <a:rPr lang="en-US" sz="2000" i="1">
                        <a:solidFill>
                          <a:srgbClr val="4D82EB"/>
                        </a:solidFill>
                        <a:latin typeface="Cambria Math" panose="02040503050406030204" pitchFamily="18" charset="0"/>
                      </a:rPr>
                      <m:t>𝛼</m:t>
                    </m:r>
                    <m:r>
                      <a:rPr lang="en-US" sz="2000" i="1">
                        <a:solidFill>
                          <a:srgbClr val="4D82EB"/>
                        </a:solidFill>
                        <a:latin typeface="Cambria Math" panose="02040503050406030204" pitchFamily="18" charset="0"/>
                      </a:rPr>
                      <m:t>+ </m:t>
                    </m:r>
                    <m:sSub>
                      <m:sSubPr>
                        <m:ctrlPr>
                          <a:rPr lang="en-US" sz="2000" i="1">
                            <a:solidFill>
                              <a:srgbClr val="4D82EB"/>
                            </a:solidFill>
                            <a:latin typeface="Cambria Math" panose="02040503050406030204" pitchFamily="18" charset="0"/>
                          </a:rPr>
                        </m:ctrlPr>
                      </m:sSubPr>
                      <m:e>
                        <m:r>
                          <a:rPr lang="en-US" sz="2000" i="1">
                            <a:solidFill>
                              <a:srgbClr val="4D82EB"/>
                            </a:solidFill>
                            <a:latin typeface="Cambria Math" panose="02040503050406030204" pitchFamily="18" charset="0"/>
                          </a:rPr>
                          <m:t>𝛽</m:t>
                        </m:r>
                      </m:e>
                      <m:sub>
                        <m:r>
                          <a:rPr lang="en-US" sz="2000" i="1">
                            <a:solidFill>
                              <a:srgbClr val="4D82EB"/>
                            </a:solidFill>
                            <a:latin typeface="Cambria Math" panose="02040503050406030204" pitchFamily="18" charset="0"/>
                          </a:rPr>
                          <m:t>h</m:t>
                        </m:r>
                      </m:sub>
                    </m:sSub>
                    <m:sSub>
                      <m:sSubPr>
                        <m:ctrlPr>
                          <a:rPr lang="en-US" sz="2000" i="1">
                            <a:solidFill>
                              <a:srgbClr val="4D82EB"/>
                            </a:solidFill>
                            <a:latin typeface="Cambria Math" panose="02040503050406030204" pitchFamily="18" charset="0"/>
                          </a:rPr>
                        </m:ctrlPr>
                      </m:sSubPr>
                      <m:e>
                        <m:r>
                          <a:rPr lang="en-US" sz="2000" i="1">
                            <a:solidFill>
                              <a:srgbClr val="4D82EB"/>
                            </a:solidFill>
                            <a:latin typeface="Cambria Math" panose="02040503050406030204" pitchFamily="18" charset="0"/>
                          </a:rPr>
                          <m:t>𝑇𝑜𝑛𝑎𝑙𝑖𝑡𝑦</m:t>
                        </m:r>
                      </m:e>
                      <m:sub>
                        <m:r>
                          <a:rPr lang="en-US" sz="2000" i="1">
                            <a:solidFill>
                              <a:srgbClr val="4D82EB"/>
                            </a:solidFill>
                            <a:latin typeface="Cambria Math" panose="02040503050406030204" pitchFamily="18" charset="0"/>
                          </a:rPr>
                          <m:t>𝑡</m:t>
                        </m:r>
                      </m:sub>
                    </m:sSub>
                    <m:r>
                      <a:rPr lang="en-US" sz="2000" i="1">
                        <a:solidFill>
                          <a:srgbClr val="4D82EB"/>
                        </a:solidFill>
                        <a:latin typeface="Cambria Math" panose="02040503050406030204" pitchFamily="18" charset="0"/>
                      </a:rPr>
                      <m:t>+</m:t>
                    </m:r>
                    <m:sSub>
                      <m:sSubPr>
                        <m:ctrlPr>
                          <a:rPr lang="en-US" sz="2000" i="1">
                            <a:solidFill>
                              <a:srgbClr val="4D82EB"/>
                            </a:solidFill>
                            <a:latin typeface="Cambria Math" panose="02040503050406030204" pitchFamily="18" charset="0"/>
                          </a:rPr>
                        </m:ctrlPr>
                      </m:sSubPr>
                      <m:e>
                        <m:r>
                          <a:rPr lang="en-US" sz="2000" i="1">
                            <a:solidFill>
                              <a:srgbClr val="4D82EB"/>
                            </a:solidFill>
                            <a:latin typeface="Cambria Math" panose="02040503050406030204" pitchFamily="18" charset="0"/>
                          </a:rPr>
                          <m:t>𝛾</m:t>
                        </m:r>
                      </m:e>
                      <m:sub>
                        <m:r>
                          <a:rPr lang="en-US" sz="2000" i="1">
                            <a:solidFill>
                              <a:srgbClr val="4D82EB"/>
                            </a:solidFill>
                            <a:latin typeface="Cambria Math" panose="02040503050406030204" pitchFamily="18" charset="0"/>
                          </a:rPr>
                          <m:t>h</m:t>
                        </m:r>
                      </m:sub>
                    </m:sSub>
                    <m:sSub>
                      <m:sSubPr>
                        <m:ctrlPr>
                          <a:rPr lang="en-US" sz="2000" i="1">
                            <a:solidFill>
                              <a:srgbClr val="4D82EB"/>
                            </a:solidFill>
                            <a:latin typeface="Cambria Math" panose="02040503050406030204" pitchFamily="18" charset="0"/>
                          </a:rPr>
                        </m:ctrlPr>
                      </m:sSubPr>
                      <m:e>
                        <m:r>
                          <a:rPr lang="en-US" sz="2000" i="1">
                            <a:solidFill>
                              <a:srgbClr val="4D82EB"/>
                            </a:solidFill>
                            <a:latin typeface="Cambria Math" panose="02040503050406030204" pitchFamily="18" charset="0"/>
                          </a:rPr>
                          <m:t>𝐹𝑜𝑟𝑒𝑐𝑎𝑠𝑡</m:t>
                        </m:r>
                      </m:e>
                      <m:sub>
                        <m:r>
                          <a:rPr lang="en-US" sz="2000" i="1">
                            <a:solidFill>
                              <a:srgbClr val="4D82EB"/>
                            </a:solidFill>
                            <a:latin typeface="Cambria Math" panose="02040503050406030204" pitchFamily="18" charset="0"/>
                          </a:rPr>
                          <m:t>𝑡</m:t>
                        </m:r>
                        <m:r>
                          <a:rPr lang="en-US" sz="2000" i="1">
                            <a:solidFill>
                              <a:srgbClr val="4D82EB"/>
                            </a:solidFill>
                            <a:latin typeface="Cambria Math" panose="02040503050406030204" pitchFamily="18" charset="0"/>
                          </a:rPr>
                          <m:t>,</m:t>
                        </m:r>
                        <m:r>
                          <a:rPr lang="en-US" sz="2000" i="1">
                            <a:solidFill>
                              <a:srgbClr val="4D82EB"/>
                            </a:solidFill>
                            <a:latin typeface="Cambria Math" panose="02040503050406030204" pitchFamily="18" charset="0"/>
                          </a:rPr>
                          <m:t>𝑡</m:t>
                        </m:r>
                        <m:r>
                          <a:rPr lang="en-US" sz="2000" i="1">
                            <a:solidFill>
                              <a:srgbClr val="4D82EB"/>
                            </a:solidFill>
                            <a:latin typeface="Cambria Math" panose="02040503050406030204" pitchFamily="18" charset="0"/>
                          </a:rPr>
                          <m:t>+</m:t>
                        </m:r>
                        <m:r>
                          <a:rPr lang="en-US" sz="2000" i="1">
                            <a:solidFill>
                              <a:srgbClr val="4D82EB"/>
                            </a:solidFill>
                            <a:latin typeface="Cambria Math" panose="02040503050406030204" pitchFamily="18" charset="0"/>
                          </a:rPr>
                          <m:t>h</m:t>
                        </m:r>
                      </m:sub>
                    </m:sSub>
                    <m:r>
                      <a:rPr lang="en-US" sz="2000" i="1">
                        <a:solidFill>
                          <a:srgbClr val="4D82EB"/>
                        </a:solidFill>
                        <a:latin typeface="Cambria Math" panose="02040503050406030204" pitchFamily="18" charset="0"/>
                      </a:rPr>
                      <m:t>+</m:t>
                    </m:r>
                    <m:sSub>
                      <m:sSubPr>
                        <m:ctrlPr>
                          <a:rPr lang="en-US" sz="2000" i="1">
                            <a:solidFill>
                              <a:srgbClr val="4D82EB"/>
                            </a:solidFill>
                            <a:latin typeface="Cambria Math" panose="02040503050406030204" pitchFamily="18" charset="0"/>
                          </a:rPr>
                        </m:ctrlPr>
                      </m:sSubPr>
                      <m:e>
                        <m:r>
                          <a:rPr lang="en-US" sz="2000" i="1">
                            <a:solidFill>
                              <a:srgbClr val="4D82EB"/>
                            </a:solidFill>
                            <a:latin typeface="Cambria Math" panose="02040503050406030204" pitchFamily="18" charset="0"/>
                            <a:sym typeface="Symbol" panose="05050102010706020507" pitchFamily="18" charset="2"/>
                          </a:rPr>
                          <m:t></m:t>
                        </m:r>
                      </m:e>
                      <m:sub>
                        <m:r>
                          <a:rPr lang="en-US" sz="2000" i="1">
                            <a:solidFill>
                              <a:srgbClr val="4D82EB"/>
                            </a:solidFill>
                            <a:latin typeface="Cambria Math" panose="02040503050406030204" pitchFamily="18" charset="0"/>
                          </a:rPr>
                          <m:t>𝑡</m:t>
                        </m:r>
                        <m:r>
                          <a:rPr lang="en-US" sz="2000" i="1">
                            <a:solidFill>
                              <a:srgbClr val="4D82EB"/>
                            </a:solidFill>
                            <a:latin typeface="Cambria Math" panose="02040503050406030204" pitchFamily="18" charset="0"/>
                          </a:rPr>
                          <m:t>,</m:t>
                        </m:r>
                        <m:r>
                          <a:rPr lang="en-US" sz="2000" i="1">
                            <a:solidFill>
                              <a:srgbClr val="4D82EB"/>
                            </a:solidFill>
                            <a:latin typeface="Cambria Math" panose="02040503050406030204" pitchFamily="18" charset="0"/>
                          </a:rPr>
                          <m:t>h</m:t>
                        </m:r>
                      </m:sub>
                    </m:sSub>
                  </m:oMath>
                </a14:m>
                <a:r>
                  <a:rPr lang="en-US" sz="2000" dirty="0" smtClean="0">
                    <a:solidFill>
                      <a:srgbClr val="4D82EB"/>
                    </a:solidFill>
                  </a:rPr>
                  <a:t>, </a:t>
                </a:r>
                <a:r>
                  <a:rPr lang="en-US" sz="2000" i="1" dirty="0" smtClean="0">
                    <a:solidFill>
                      <a:srgbClr val="4D82EB"/>
                    </a:solidFill>
                  </a:rPr>
                  <a:t>for h</a:t>
                </a:r>
                <a:r>
                  <a:rPr lang="en-US" sz="2000" dirty="0" smtClean="0">
                    <a:solidFill>
                      <a:srgbClr val="4D82EB"/>
                    </a:solidFill>
                  </a:rPr>
                  <a:t> =0...4</a:t>
                </a:r>
                <a:endParaRPr lang="en-US" sz="2000" dirty="0">
                  <a:solidFill>
                    <a:srgbClr val="4D82EB"/>
                  </a:solidFill>
                </a:endParaRPr>
              </a:p>
              <a:p>
                <a:pPr lvl="0"/>
                <a:endParaRPr lang="en-US" sz="2000" dirty="0" smtClean="0">
                  <a:solidFill>
                    <a:srgbClr val="4D82EB"/>
                  </a:solidFill>
                  <a:latin typeface="Arial" panose="020B0604020202020204" pitchFamily="34" charset="0"/>
                  <a:cs typeface="Arial" panose="020B0604020202020204" pitchFamily="34" charset="0"/>
                </a:endParaRPr>
              </a:p>
              <a:p>
                <a:pPr lvl="0"/>
                <a:r>
                  <a:rPr lang="en-US" sz="2000" dirty="0" smtClean="0">
                    <a:solidFill>
                      <a:srgbClr val="4D82EB"/>
                    </a:solidFill>
                    <a:latin typeface="Arial" panose="020B0604020202020204" pitchFamily="34" charset="0"/>
                    <a:cs typeface="Arial" panose="020B0604020202020204" pitchFamily="34" charset="0"/>
                  </a:rPr>
                  <a:t>Forecast </a:t>
                </a:r>
                <a:r>
                  <a:rPr lang="en-US" sz="2000" dirty="0">
                    <a:solidFill>
                      <a:srgbClr val="4D82EB"/>
                    </a:solidFill>
                    <a:latin typeface="Arial" panose="020B0604020202020204" pitchFamily="34" charset="0"/>
                    <a:cs typeface="Arial" panose="020B0604020202020204" pitchFamily="34" charset="0"/>
                  </a:rPr>
                  <a:t>is unbiased if </a:t>
                </a:r>
                <a14:m>
                  <m:oMath xmlns:m="http://schemas.openxmlformats.org/officeDocument/2006/math">
                    <m:sSub>
                      <m:sSubPr>
                        <m:ctrlPr>
                          <a:rPr lang="en-US" sz="2000" i="1">
                            <a:solidFill>
                              <a:srgbClr val="4D82EB"/>
                            </a:solidFill>
                            <a:latin typeface="Cambria Math" panose="02040503050406030204" pitchFamily="18" charset="0"/>
                          </a:rPr>
                        </m:ctrlPr>
                      </m:sSubPr>
                      <m:e>
                        <m:r>
                          <a:rPr lang="en-US" sz="2000" i="1">
                            <a:solidFill>
                              <a:srgbClr val="4D82EB"/>
                            </a:solidFill>
                            <a:latin typeface="Cambria Math" panose="02040503050406030204" pitchFamily="18" charset="0"/>
                          </a:rPr>
                          <m:t>𝛾</m:t>
                        </m:r>
                      </m:e>
                      <m:sub>
                        <m:r>
                          <a:rPr lang="en-US" sz="2000" i="1">
                            <a:solidFill>
                              <a:srgbClr val="4D82EB"/>
                            </a:solidFill>
                            <a:latin typeface="Cambria Math" panose="02040503050406030204" pitchFamily="18" charset="0"/>
                          </a:rPr>
                          <m:t>h</m:t>
                        </m:r>
                      </m:sub>
                    </m:sSub>
                  </m:oMath>
                </a14:m>
                <a:r>
                  <a:rPr lang="en-US" sz="2000" dirty="0">
                    <a:solidFill>
                      <a:srgbClr val="4D82EB"/>
                    </a:solidFill>
                    <a:latin typeface="Arial" panose="020B0604020202020204" pitchFamily="34" charset="0"/>
                    <a:cs typeface="Arial" panose="020B0604020202020204" pitchFamily="34" charset="0"/>
                  </a:rPr>
                  <a:t> = </a:t>
                </a:r>
                <a:r>
                  <a:rPr lang="en-US" sz="2000" dirty="0" smtClean="0">
                    <a:solidFill>
                      <a:srgbClr val="4D82EB"/>
                    </a:solidFill>
                    <a:latin typeface="Arial" panose="020B0604020202020204" pitchFamily="34" charset="0"/>
                    <a:cs typeface="Arial" panose="020B0604020202020204" pitchFamily="34" charset="0"/>
                  </a:rPr>
                  <a:t>1 (&amp; </a:t>
                </a:r>
                <a:r>
                  <a:rPr lang="en-US" sz="2000" dirty="0">
                    <a:solidFill>
                      <a:srgbClr val="4D82EB"/>
                    </a:solidFill>
                    <a:latin typeface="Arial" panose="020B0604020202020204" pitchFamily="34" charset="0"/>
                    <a:cs typeface="Arial" panose="020B0604020202020204" pitchFamily="34" charset="0"/>
                  </a:rPr>
                  <a:t>intercept = 0); </a:t>
                </a:r>
                <a:endParaRPr lang="en-US" sz="2000" dirty="0" smtClean="0">
                  <a:solidFill>
                    <a:srgbClr val="4D82EB"/>
                  </a:solidFill>
                  <a:latin typeface="Arial" panose="020B0604020202020204" pitchFamily="34" charset="0"/>
                  <a:cs typeface="Arial" panose="020B0604020202020204" pitchFamily="34" charset="0"/>
                </a:endParaRPr>
              </a:p>
              <a:p>
                <a:pPr marL="0" lvl="0" indent="0">
                  <a:buNone/>
                </a:pPr>
                <a:endParaRPr lang="en-US" sz="2000" dirty="0" smtClean="0">
                  <a:solidFill>
                    <a:srgbClr val="4D82EB"/>
                  </a:solidFill>
                  <a:latin typeface="Arial" panose="020B0604020202020204" pitchFamily="34" charset="0"/>
                  <a:cs typeface="Arial" panose="020B0604020202020204" pitchFamily="34" charset="0"/>
                </a:endParaRPr>
              </a:p>
              <a:p>
                <a:pPr lvl="0"/>
                <a:r>
                  <a:rPr lang="en-US" sz="2000" dirty="0" smtClean="0">
                    <a:solidFill>
                      <a:srgbClr val="4D82EB"/>
                    </a:solidFill>
                    <a:latin typeface="Arial" panose="020B0604020202020204" pitchFamily="34" charset="0"/>
                    <a:cs typeface="Arial" panose="020B0604020202020204" pitchFamily="34" charset="0"/>
                  </a:rPr>
                  <a:t>Two added </a:t>
                </a:r>
                <a:r>
                  <a:rPr lang="en-US" sz="2000" dirty="0">
                    <a:solidFill>
                      <a:srgbClr val="4D82EB"/>
                    </a:solidFill>
                    <a:latin typeface="Arial" panose="020B0604020202020204" pitchFamily="34" charset="0"/>
                    <a:cs typeface="Arial" panose="020B0604020202020204" pitchFamily="34" charset="0"/>
                  </a:rPr>
                  <a:t>conditioning </a:t>
                </a:r>
                <a:r>
                  <a:rPr lang="en-US" sz="2000" dirty="0" smtClean="0">
                    <a:solidFill>
                      <a:srgbClr val="4D82EB"/>
                    </a:solidFill>
                    <a:latin typeface="Arial" panose="020B0604020202020204" pitchFamily="34" charset="0"/>
                    <a:cs typeface="Arial" panose="020B0604020202020204" pitchFamily="34" charset="0"/>
                  </a:rPr>
                  <a:t>variables: Revision </a:t>
                </a:r>
                <a:r>
                  <a:rPr lang="en-US" sz="2000" dirty="0">
                    <a:solidFill>
                      <a:srgbClr val="4D82EB"/>
                    </a:solidFill>
                    <a:latin typeface="Arial" panose="020B0604020202020204" pitchFamily="34" charset="0"/>
                    <a:cs typeface="Arial" panose="020B0604020202020204" pitchFamily="34" charset="0"/>
                  </a:rPr>
                  <a:t>to the forecast </a:t>
                </a:r>
                <a:r>
                  <a:rPr lang="en-US" sz="2000" dirty="0" smtClean="0">
                    <a:solidFill>
                      <a:srgbClr val="4D82EB"/>
                    </a:solidFill>
                    <a:latin typeface="Arial" panose="020B0604020202020204" pitchFamily="34" charset="0"/>
                    <a:cs typeface="Arial" panose="020B0604020202020204" pitchFamily="34" charset="0"/>
                  </a:rPr>
                  <a:t>from previous </a:t>
                </a:r>
                <a:r>
                  <a:rPr lang="en-US" sz="2000" dirty="0">
                    <a:solidFill>
                      <a:srgbClr val="4D82EB"/>
                    </a:solidFill>
                    <a:latin typeface="Arial" panose="020B0604020202020204" pitchFamily="34" charset="0"/>
                    <a:cs typeface="Arial" panose="020B0604020202020204" pitchFamily="34" charset="0"/>
                  </a:rPr>
                  <a:t>Greenbook (</a:t>
                </a:r>
                <a:r>
                  <a:rPr lang="en-US" sz="2000" dirty="0" err="1">
                    <a:solidFill>
                      <a:srgbClr val="4D82EB"/>
                    </a:solidFill>
                    <a:latin typeface="Arial" panose="020B0604020202020204" pitchFamily="34" charset="0"/>
                    <a:cs typeface="Arial" panose="020B0604020202020204" pitchFamily="34" charset="0"/>
                  </a:rPr>
                  <a:t>Coibion</a:t>
                </a:r>
                <a:r>
                  <a:rPr lang="en-US" sz="2000" dirty="0">
                    <a:solidFill>
                      <a:srgbClr val="4D82EB"/>
                    </a:solidFill>
                    <a:latin typeface="Arial" panose="020B0604020202020204" pitchFamily="34" charset="0"/>
                    <a:cs typeface="Arial" panose="020B0604020202020204" pitchFamily="34" charset="0"/>
                  </a:rPr>
                  <a:t> and </a:t>
                </a:r>
                <a:r>
                  <a:rPr lang="en-US" sz="2000" dirty="0" err="1">
                    <a:solidFill>
                      <a:srgbClr val="4D82EB"/>
                    </a:solidFill>
                    <a:latin typeface="Arial" panose="020B0604020202020204" pitchFamily="34" charset="0"/>
                    <a:cs typeface="Arial" panose="020B0604020202020204" pitchFamily="34" charset="0"/>
                  </a:rPr>
                  <a:t>Gorodnichenko</a:t>
                </a:r>
                <a:r>
                  <a:rPr lang="en-US" sz="2000" dirty="0">
                    <a:solidFill>
                      <a:srgbClr val="4D82EB"/>
                    </a:solidFill>
                    <a:latin typeface="Arial" panose="020B0604020202020204" pitchFamily="34" charset="0"/>
                    <a:cs typeface="Arial" panose="020B0604020202020204" pitchFamily="34" charset="0"/>
                  </a:rPr>
                  <a:t> (2012</a:t>
                </a:r>
                <a:r>
                  <a:rPr lang="en-US" sz="2000" dirty="0" smtClean="0">
                    <a:solidFill>
                      <a:srgbClr val="4D82EB"/>
                    </a:solidFill>
                    <a:latin typeface="Arial" panose="020B0604020202020204" pitchFamily="34" charset="0"/>
                    <a:cs typeface="Arial" panose="020B0604020202020204" pitchFamily="34" charset="0"/>
                  </a:rPr>
                  <a:t>); and stock </a:t>
                </a:r>
                <a:r>
                  <a:rPr lang="en-US" sz="2000" dirty="0">
                    <a:solidFill>
                      <a:srgbClr val="4D82EB"/>
                    </a:solidFill>
                    <a:latin typeface="Arial" panose="020B0604020202020204" pitchFamily="34" charset="0"/>
                    <a:cs typeface="Arial" panose="020B0604020202020204" pitchFamily="34" charset="0"/>
                  </a:rPr>
                  <a:t>market return </a:t>
                </a:r>
                <a:r>
                  <a:rPr lang="en-US" sz="2000" dirty="0" smtClean="0">
                    <a:solidFill>
                      <a:srgbClr val="4D82EB"/>
                    </a:solidFill>
                    <a:latin typeface="Arial" panose="020B0604020202020204" pitchFamily="34" charset="0"/>
                    <a:cs typeface="Arial" panose="020B0604020202020204" pitchFamily="34" charset="0"/>
                  </a:rPr>
                  <a:t>between previous </a:t>
                </a:r>
                <a:r>
                  <a:rPr lang="en-US" sz="2000" dirty="0">
                    <a:solidFill>
                      <a:srgbClr val="4D82EB"/>
                    </a:solidFill>
                    <a:latin typeface="Arial" panose="020B0604020202020204" pitchFamily="34" charset="0"/>
                    <a:cs typeface="Arial" panose="020B0604020202020204" pitchFamily="34" charset="0"/>
                  </a:rPr>
                  <a:t>and current </a:t>
                </a:r>
                <a:r>
                  <a:rPr lang="en-US" sz="2000" dirty="0" err="1" smtClean="0">
                    <a:solidFill>
                      <a:srgbClr val="4D82EB"/>
                    </a:solidFill>
                    <a:latin typeface="Arial" panose="020B0604020202020204" pitchFamily="34" charset="0"/>
                    <a:cs typeface="Arial" panose="020B0604020202020204" pitchFamily="34" charset="0"/>
                  </a:rPr>
                  <a:t>Greenbooks</a:t>
                </a:r>
                <a:r>
                  <a:rPr lang="en-US" sz="2000" dirty="0" smtClean="0">
                    <a:solidFill>
                      <a:srgbClr val="4D82EB"/>
                    </a:solidFill>
                    <a:latin typeface="Arial" panose="020B0604020202020204" pitchFamily="34" charset="0"/>
                    <a:cs typeface="Arial" panose="020B0604020202020204" pitchFamily="34" charset="0"/>
                  </a:rPr>
                  <a:t>  (Stock and Watson 2003) and </a:t>
                </a:r>
              </a:p>
              <a:p>
                <a:pPr lvl="0"/>
                <a:r>
                  <a:rPr lang="en-US" sz="2000" dirty="0" smtClean="0">
                    <a:solidFill>
                      <a:srgbClr val="4D82EB"/>
                    </a:solidFill>
                    <a:latin typeface="Arial" panose="020B0604020202020204" pitchFamily="34" charset="0"/>
                    <a:cs typeface="Arial" panose="020B0604020202020204" pitchFamily="34" charset="0"/>
                  </a:rPr>
                  <a:t>For </a:t>
                </a:r>
                <a:r>
                  <a:rPr lang="en-US" sz="2000" dirty="0" smtClean="0">
                    <a:solidFill>
                      <a:srgbClr val="4D82EB"/>
                    </a:solidFill>
                    <a:latin typeface="Arial" panose="020B0604020202020204" pitchFamily="34" charset="0"/>
                    <a:cs typeface="Arial" panose="020B0604020202020204" pitchFamily="34" charset="0"/>
                  </a:rPr>
                  <a:t>Fed funds predictions - interest rate </a:t>
                </a:r>
                <a:r>
                  <a:rPr lang="en-US" sz="2000" dirty="0" smtClean="0">
                    <a:solidFill>
                      <a:srgbClr val="4D82EB"/>
                    </a:solidFill>
                    <a:latin typeface="Arial" panose="020B0604020202020204" pitchFamily="34" charset="0"/>
                    <a:cs typeface="Arial" panose="020B0604020202020204" pitchFamily="34" charset="0"/>
                  </a:rPr>
                  <a:t>term-spread </a:t>
                </a:r>
                <a:r>
                  <a:rPr lang="en-US" sz="2000" dirty="0" smtClean="0">
                    <a:solidFill>
                      <a:srgbClr val="4D82EB"/>
                    </a:solidFill>
                    <a:latin typeface="Arial" panose="020B0604020202020204" pitchFamily="34" charset="0"/>
                    <a:cs typeface="Arial" panose="020B0604020202020204" pitchFamily="34" charset="0"/>
                  </a:rPr>
                  <a:t>(</a:t>
                </a:r>
                <a:r>
                  <a:rPr lang="en-US" sz="2000" dirty="0" err="1" smtClean="0">
                    <a:solidFill>
                      <a:srgbClr val="4D82EB"/>
                    </a:solidFill>
                    <a:latin typeface="Arial" panose="020B0604020202020204" pitchFamily="34" charset="0"/>
                    <a:cs typeface="Arial" panose="020B0604020202020204" pitchFamily="34" charset="0"/>
                  </a:rPr>
                  <a:t>Rudebusch</a:t>
                </a:r>
                <a:r>
                  <a:rPr lang="en-US" sz="2000" dirty="0" smtClean="0">
                    <a:solidFill>
                      <a:srgbClr val="4D82EB"/>
                    </a:solidFill>
                    <a:latin typeface="Arial" panose="020B0604020202020204" pitchFamily="34" charset="0"/>
                    <a:cs typeface="Arial" panose="020B0604020202020204" pitchFamily="34" charset="0"/>
                  </a:rPr>
                  <a:t> and Williams 2009).</a:t>
                </a:r>
              </a:p>
              <a:p>
                <a:pPr lvl="0"/>
                <a:endParaRPr lang="en-US" sz="2000" dirty="0">
                  <a:solidFill>
                    <a:srgbClr val="4D82EB"/>
                  </a:solidFill>
                  <a:latin typeface="Arial" panose="020B0604020202020204" pitchFamily="34" charset="0"/>
                  <a:cs typeface="Arial" panose="020B0604020202020204" pitchFamily="34" charset="0"/>
                </a:endParaRPr>
              </a:p>
              <a:p>
                <a:pPr lvl="0"/>
                <a:r>
                  <a:rPr lang="en-US" sz="2000" dirty="0">
                    <a:solidFill>
                      <a:srgbClr val="4D82EB"/>
                    </a:solidFill>
                    <a:latin typeface="Arial" panose="020B0604020202020204" pitchFamily="34" charset="0"/>
                    <a:cs typeface="Arial" panose="020B0604020202020204" pitchFamily="34" charset="0"/>
                  </a:rPr>
                  <a:t>Examine separately in pre- and post-1990 samples.</a:t>
                </a:r>
              </a:p>
              <a:p>
                <a:pPr marL="0" lvl="0" indent="0">
                  <a:lnSpc>
                    <a:spcPct val="150000"/>
                  </a:lnSpc>
                  <a:buNone/>
                </a:pPr>
                <a:endParaRPr lang="en-US" sz="2000" dirty="0">
                  <a:solidFill>
                    <a:srgbClr val="4D82EB"/>
                  </a:solidFill>
                  <a:latin typeface="Arial" panose="020B0604020202020204" pitchFamily="34" charset="0"/>
                  <a:cs typeface="Arial" panose="020B0604020202020204" pitchFamily="34" charset="0"/>
                </a:endParaRPr>
              </a:p>
            </p:txBody>
          </p:sp>
        </mc:Choice>
        <mc:Fallback>
          <p:sp>
            <p:nvSpPr>
              <p:cNvPr id="51203" name="Content Placeholder 2"/>
              <p:cNvSpPr>
                <a:spLocks noGrp="1" noRot="1" noChangeAspect="1" noMove="1" noResize="1" noEditPoints="1" noAdjustHandles="1" noChangeArrowheads="1" noChangeShapeType="1" noTextEdit="1"/>
              </p:cNvSpPr>
              <p:nvPr>
                <p:ph idx="4294967295"/>
              </p:nvPr>
            </p:nvSpPr>
            <p:spPr>
              <a:xfrm>
                <a:off x="457200" y="1143000"/>
                <a:ext cx="8229600" cy="4983163"/>
              </a:xfrm>
              <a:blipFill rotWithShape="0">
                <a:blip r:embed="rId3"/>
                <a:stretch>
                  <a:fillRect l="-667" t="-612" r="-519"/>
                </a:stretch>
              </a:blipFill>
            </p:spPr>
            <p:txBody>
              <a:bodyPr/>
              <a:lstStyle/>
              <a:p>
                <a:r>
                  <a:rPr lang="en-US">
                    <a:noFill/>
                  </a:rPr>
                  <a:t> </a:t>
                </a:r>
              </a:p>
            </p:txBody>
          </p:sp>
        </mc:Fallback>
      </mc:AlternateContent>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7"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69C21CD4-8333-4DF8-94AD-5C33D28AE5B4}" type="slidenum">
              <a:rPr lang="en-US" sz="1200" smtClean="0">
                <a:solidFill>
                  <a:schemeClr val="bg1"/>
                </a:solidFill>
                <a:latin typeface="Calibri" pitchFamily="34" charset="0"/>
              </a:rPr>
              <a:t>19</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1550955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981200"/>
            <a:ext cx="6172200" cy="1323439"/>
          </a:xfrm>
          <a:prstGeom prst="rect">
            <a:avLst/>
          </a:prstGeom>
        </p:spPr>
        <p:txBody>
          <a:bodyPr wrap="square">
            <a:spAutoFit/>
          </a:bodyPr>
          <a:lstStyle/>
          <a:p>
            <a:r>
              <a:rPr lang="en-US" sz="2000" dirty="0">
                <a:solidFill>
                  <a:srgbClr val="4D82EB"/>
                </a:solidFill>
              </a:rPr>
              <a:t>The analysis </a:t>
            </a:r>
            <a:r>
              <a:rPr lang="en-US" sz="2000" dirty="0" smtClean="0">
                <a:solidFill>
                  <a:srgbClr val="4D82EB"/>
                </a:solidFill>
              </a:rPr>
              <a:t>and conclusions </a:t>
            </a:r>
            <a:r>
              <a:rPr lang="en-US" sz="2000" dirty="0">
                <a:solidFill>
                  <a:srgbClr val="4D82EB"/>
                </a:solidFill>
              </a:rPr>
              <a:t>set forth are those of the authors and do not indicate </a:t>
            </a:r>
            <a:r>
              <a:rPr lang="en-US" sz="2000" dirty="0" smtClean="0">
                <a:solidFill>
                  <a:srgbClr val="4D82EB"/>
                </a:solidFill>
              </a:rPr>
              <a:t>concurrence </a:t>
            </a:r>
            <a:r>
              <a:rPr lang="en-US" sz="2000" dirty="0">
                <a:solidFill>
                  <a:srgbClr val="4D82EB"/>
                </a:solidFill>
              </a:rPr>
              <a:t>by other </a:t>
            </a:r>
            <a:r>
              <a:rPr lang="en-US" sz="2000" dirty="0" smtClean="0">
                <a:solidFill>
                  <a:srgbClr val="4D82EB"/>
                </a:solidFill>
              </a:rPr>
              <a:t>members of </a:t>
            </a:r>
            <a:r>
              <a:rPr lang="en-US" sz="2000" dirty="0">
                <a:solidFill>
                  <a:srgbClr val="4D82EB"/>
                </a:solidFill>
              </a:rPr>
              <a:t>the research staff or the Board of Governors.</a:t>
            </a:r>
          </a:p>
        </p:txBody>
      </p:sp>
    </p:spTree>
    <p:extLst>
      <p:ext uri="{BB962C8B-B14F-4D97-AF65-F5344CB8AC3E}">
        <p14:creationId xmlns:p14="http://schemas.microsoft.com/office/powerpoint/2010/main" val="678602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3888" y="2474844"/>
            <a:ext cx="7543800" cy="4048433"/>
          </a:xfrm>
          <a:prstGeom prst="rect">
            <a:avLst/>
          </a:prstGeom>
        </p:spPr>
      </p:pic>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Predicting GDP growth with Tonality</a:t>
            </a:r>
            <a:endParaRPr lang="en-US" sz="2800" dirty="0" smtClean="0">
              <a:solidFill>
                <a:srgbClr val="4D82EB"/>
              </a:solidFill>
            </a:endParaRPr>
          </a:p>
        </p:txBody>
      </p:sp>
      <p:sp>
        <p:nvSpPr>
          <p:cNvPr id="51203" name="Content Placeholder 2"/>
          <p:cNvSpPr>
            <a:spLocks noGrp="1"/>
          </p:cNvSpPr>
          <p:nvPr>
            <p:ph idx="4294967295"/>
          </p:nvPr>
        </p:nvSpPr>
        <p:spPr>
          <a:xfrm>
            <a:off x="480391" y="960862"/>
            <a:ext cx="8229600" cy="4983163"/>
          </a:xfrm>
        </p:spPr>
        <p:txBody>
          <a:bodyPr/>
          <a:lstStyle/>
          <a:p>
            <a:r>
              <a:rPr lang="en-US" sz="1800" dirty="0" smtClean="0">
                <a:solidFill>
                  <a:srgbClr val="4D82EB"/>
                </a:solidFill>
              </a:rPr>
              <a:t>More </a:t>
            </a:r>
            <a:r>
              <a:rPr lang="en-US" sz="1800" dirty="0">
                <a:solidFill>
                  <a:srgbClr val="4D82EB"/>
                </a:solidFill>
              </a:rPr>
              <a:t>optimism in text conveys positive </a:t>
            </a:r>
            <a:r>
              <a:rPr lang="en-US" sz="1800" dirty="0" smtClean="0">
                <a:solidFill>
                  <a:srgbClr val="4D82EB"/>
                </a:solidFill>
              </a:rPr>
              <a:t>incremental information </a:t>
            </a:r>
            <a:r>
              <a:rPr lang="en-US" sz="1800" dirty="0">
                <a:solidFill>
                  <a:srgbClr val="4D82EB"/>
                </a:solidFill>
              </a:rPr>
              <a:t>for GDP, especially at longer </a:t>
            </a:r>
            <a:r>
              <a:rPr lang="en-US" sz="1800" dirty="0" smtClean="0">
                <a:solidFill>
                  <a:srgbClr val="4D82EB"/>
                </a:solidFill>
              </a:rPr>
              <a:t>horizons (and in later sample)</a:t>
            </a:r>
            <a:endParaRPr lang="en-US" sz="1800" dirty="0">
              <a:solidFill>
                <a:srgbClr val="4D82EB"/>
              </a:solidFill>
            </a:endParaRPr>
          </a:p>
          <a:p>
            <a:r>
              <a:rPr lang="en-US" sz="1800" dirty="0" smtClean="0">
                <a:solidFill>
                  <a:srgbClr val="4D82EB"/>
                </a:solidFill>
              </a:rPr>
              <a:t>Fade </a:t>
            </a:r>
            <a:r>
              <a:rPr lang="en-US" sz="1800" dirty="0">
                <a:solidFill>
                  <a:srgbClr val="4D82EB"/>
                </a:solidFill>
              </a:rPr>
              <a:t>staff forecast </a:t>
            </a:r>
            <a:r>
              <a:rPr lang="en-US" sz="1800" dirty="0" smtClean="0">
                <a:solidFill>
                  <a:srgbClr val="4D82EB"/>
                </a:solidFill>
              </a:rPr>
              <a:t>somewhat (relative </a:t>
            </a:r>
            <a:r>
              <a:rPr lang="en-US" sz="1800" dirty="0">
                <a:solidFill>
                  <a:srgbClr val="4D82EB"/>
                </a:solidFill>
              </a:rPr>
              <a:t>to </a:t>
            </a:r>
            <a:r>
              <a:rPr lang="en-US" sz="1800" dirty="0" smtClean="0">
                <a:solidFill>
                  <a:srgbClr val="4D82EB"/>
                </a:solidFill>
              </a:rPr>
              <a:t>mean)</a:t>
            </a:r>
          </a:p>
          <a:p>
            <a:r>
              <a:rPr lang="en-US" sz="1800" dirty="0" smtClean="0">
                <a:solidFill>
                  <a:srgbClr val="4D82EB"/>
                </a:solidFill>
              </a:rPr>
              <a:t>Interpretation: put some weight on modal forecast, some on tonality</a:t>
            </a:r>
          </a:p>
          <a:p>
            <a:r>
              <a:rPr lang="en-US" sz="1800" dirty="0" smtClean="0">
                <a:solidFill>
                  <a:srgbClr val="4D82EB"/>
                </a:solidFill>
              </a:rPr>
              <a:t>Trend Tonality is a better predictor than Tonality</a:t>
            </a:r>
            <a:endParaRPr lang="en-US" sz="1800" dirty="0">
              <a:solidFill>
                <a:srgbClr val="4D82EB"/>
              </a:solidFill>
            </a:endParaRPr>
          </a:p>
          <a:p>
            <a:pPr lvl="0">
              <a:lnSpc>
                <a:spcPct val="150000"/>
              </a:lnSpc>
            </a:pPr>
            <a:endParaRPr lang="en-US" sz="2000" dirty="0" smtClean="0">
              <a:solidFill>
                <a:srgbClr val="4D82EB"/>
              </a:solidFill>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17"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C6DED49F-5368-4AC2-B3A4-7D0C84A19943}" type="slidenum">
              <a:rPr lang="en-US" sz="1200" smtClean="0">
                <a:solidFill>
                  <a:schemeClr val="bg1"/>
                </a:solidFill>
                <a:latin typeface="Calibri" pitchFamily="34" charset="0"/>
              </a:rPr>
              <a:t>20</a:t>
            </a:fld>
            <a:endParaRPr lang="en-US" sz="1200" dirty="0">
              <a:solidFill>
                <a:schemeClr val="bg1"/>
              </a:solidFill>
              <a:latin typeface="Calibri" pitchFamily="34" charset="0"/>
            </a:endParaRPr>
          </a:p>
        </p:txBody>
      </p:sp>
      <p:sp>
        <p:nvSpPr>
          <p:cNvPr id="20" name="Rectangle 19"/>
          <p:cNvSpPr/>
          <p:nvPr/>
        </p:nvSpPr>
        <p:spPr>
          <a:xfrm>
            <a:off x="5292018" y="3631096"/>
            <a:ext cx="727782" cy="381000"/>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344719" y="4012096"/>
            <a:ext cx="633089" cy="483704"/>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412426" y="5985962"/>
            <a:ext cx="531174" cy="23593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93626" y="5985962"/>
            <a:ext cx="531174" cy="23593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42252" y="5970104"/>
            <a:ext cx="531174" cy="235934"/>
          </a:xfrm>
          <a:prstGeom prst="rect">
            <a:avLst/>
          </a:prstGeom>
          <a:solidFill>
            <a:srgbClr val="4D82EB">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36236" y="3173896"/>
            <a:ext cx="746576" cy="40750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291711" y="3173896"/>
            <a:ext cx="633090" cy="387628"/>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00872" y="3180524"/>
            <a:ext cx="727782" cy="3810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069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57200" y="2514600"/>
            <a:ext cx="7560366" cy="3961530"/>
            <a:chOff x="457200" y="2514600"/>
            <a:chExt cx="7560366" cy="3961530"/>
          </a:xfrm>
        </p:grpSpPr>
        <p:pic>
          <p:nvPicPr>
            <p:cNvPr id="5" name="Picture 4"/>
            <p:cNvPicPr>
              <a:picLocks noChangeAspect="1"/>
            </p:cNvPicPr>
            <p:nvPr/>
          </p:nvPicPr>
          <p:blipFill>
            <a:blip r:embed="rId3"/>
            <a:stretch>
              <a:fillRect/>
            </a:stretch>
          </p:blipFill>
          <p:spPr>
            <a:xfrm>
              <a:off x="552493" y="2971800"/>
              <a:ext cx="7380222" cy="3504330"/>
            </a:xfrm>
            <a:prstGeom prst="rect">
              <a:avLst/>
            </a:prstGeom>
          </p:spPr>
        </p:pic>
        <p:pic>
          <p:nvPicPr>
            <p:cNvPr id="4" name="Picture 3"/>
            <p:cNvPicPr>
              <a:picLocks noChangeAspect="1"/>
            </p:cNvPicPr>
            <p:nvPr/>
          </p:nvPicPr>
          <p:blipFill>
            <a:blip r:embed="rId4"/>
            <a:stretch>
              <a:fillRect/>
            </a:stretch>
          </p:blipFill>
          <p:spPr>
            <a:xfrm>
              <a:off x="457200" y="2514600"/>
              <a:ext cx="7560366" cy="499614"/>
            </a:xfrm>
            <a:prstGeom prst="rect">
              <a:avLst/>
            </a:prstGeom>
          </p:spPr>
        </p:pic>
      </p:grpSp>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Predicting GDP growth with Tonality</a:t>
            </a:r>
            <a:endParaRPr lang="en-US" sz="2800" dirty="0" smtClean="0">
              <a:solidFill>
                <a:srgbClr val="4D82EB"/>
              </a:solidFill>
            </a:endParaRPr>
          </a:p>
        </p:txBody>
      </p:sp>
      <p:sp>
        <p:nvSpPr>
          <p:cNvPr id="51203" name="Content Placeholder 2"/>
          <p:cNvSpPr>
            <a:spLocks noGrp="1"/>
          </p:cNvSpPr>
          <p:nvPr>
            <p:ph idx="4294967295"/>
          </p:nvPr>
        </p:nvSpPr>
        <p:spPr>
          <a:xfrm>
            <a:off x="457200" y="914400"/>
            <a:ext cx="8229600" cy="4983163"/>
          </a:xfrm>
        </p:spPr>
        <p:txBody>
          <a:bodyPr/>
          <a:lstStyle/>
          <a:p>
            <a:r>
              <a:rPr lang="en-US" sz="1800" dirty="0" smtClean="0">
                <a:solidFill>
                  <a:srgbClr val="4D82EB"/>
                </a:solidFill>
              </a:rPr>
              <a:t>More </a:t>
            </a:r>
            <a:r>
              <a:rPr lang="en-US" sz="1800" dirty="0">
                <a:solidFill>
                  <a:srgbClr val="4D82EB"/>
                </a:solidFill>
              </a:rPr>
              <a:t>optimism in text conveys positive </a:t>
            </a:r>
            <a:r>
              <a:rPr lang="en-US" sz="1800" dirty="0" smtClean="0">
                <a:solidFill>
                  <a:srgbClr val="4D82EB"/>
                </a:solidFill>
              </a:rPr>
              <a:t>incremental information </a:t>
            </a:r>
            <a:r>
              <a:rPr lang="en-US" sz="1800" dirty="0">
                <a:solidFill>
                  <a:srgbClr val="4D82EB"/>
                </a:solidFill>
              </a:rPr>
              <a:t>for GDP, especially at longer </a:t>
            </a:r>
            <a:r>
              <a:rPr lang="en-US" sz="1800" dirty="0" smtClean="0">
                <a:solidFill>
                  <a:srgbClr val="4D82EB"/>
                </a:solidFill>
              </a:rPr>
              <a:t>horizons (and in later sample)</a:t>
            </a:r>
            <a:endParaRPr lang="en-US" sz="1800" dirty="0">
              <a:solidFill>
                <a:srgbClr val="4D82EB"/>
              </a:solidFill>
            </a:endParaRPr>
          </a:p>
          <a:p>
            <a:r>
              <a:rPr lang="en-US" sz="1800" dirty="0" smtClean="0">
                <a:solidFill>
                  <a:srgbClr val="4D82EB"/>
                </a:solidFill>
              </a:rPr>
              <a:t>Fade </a:t>
            </a:r>
            <a:r>
              <a:rPr lang="en-US" sz="1800" dirty="0">
                <a:solidFill>
                  <a:srgbClr val="4D82EB"/>
                </a:solidFill>
              </a:rPr>
              <a:t>staff forecast </a:t>
            </a:r>
            <a:r>
              <a:rPr lang="en-US" sz="1800" dirty="0" smtClean="0">
                <a:solidFill>
                  <a:srgbClr val="4D82EB"/>
                </a:solidFill>
              </a:rPr>
              <a:t>somewhat (relative </a:t>
            </a:r>
            <a:r>
              <a:rPr lang="en-US" sz="1800" dirty="0">
                <a:solidFill>
                  <a:srgbClr val="4D82EB"/>
                </a:solidFill>
              </a:rPr>
              <a:t>to </a:t>
            </a:r>
            <a:r>
              <a:rPr lang="en-US" sz="1800" dirty="0" smtClean="0">
                <a:solidFill>
                  <a:srgbClr val="4D82EB"/>
                </a:solidFill>
              </a:rPr>
              <a:t>mean)</a:t>
            </a:r>
          </a:p>
          <a:p>
            <a:r>
              <a:rPr lang="en-US" sz="1800" dirty="0" smtClean="0">
                <a:solidFill>
                  <a:srgbClr val="4D82EB"/>
                </a:solidFill>
              </a:rPr>
              <a:t>Interpretation: put some weight on modal forecast, some on tonality</a:t>
            </a:r>
          </a:p>
          <a:p>
            <a:r>
              <a:rPr lang="en-US" sz="1800" dirty="0" smtClean="0">
                <a:solidFill>
                  <a:srgbClr val="4D82EB"/>
                </a:solidFill>
              </a:rPr>
              <a:t>Trend Tonality is a better predictor than Tonality</a:t>
            </a:r>
            <a:endParaRPr lang="en-US" sz="1800" dirty="0">
              <a:solidFill>
                <a:srgbClr val="4D82EB"/>
              </a:solidFill>
            </a:endParaRPr>
          </a:p>
          <a:p>
            <a:pPr lvl="0">
              <a:lnSpc>
                <a:spcPct val="150000"/>
              </a:lnSpc>
            </a:pPr>
            <a:endParaRPr lang="en-US" sz="2000" dirty="0" smtClean="0">
              <a:solidFill>
                <a:srgbClr val="4D82EB"/>
              </a:solidFill>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3" name="Rectangle 2"/>
          <p:cNvSpPr/>
          <p:nvPr/>
        </p:nvSpPr>
        <p:spPr>
          <a:xfrm>
            <a:off x="126718" y="3489929"/>
            <a:ext cx="1435382" cy="201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4535" y="3670851"/>
            <a:ext cx="2088699" cy="453025"/>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19800" y="4123876"/>
            <a:ext cx="1912915" cy="464034"/>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29400" y="6018089"/>
            <a:ext cx="1199222" cy="230311"/>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FEE6B848-DBB8-4B07-8B2C-635DA52D8A7B}" type="slidenum">
              <a:rPr lang="en-US" sz="1200" smtClean="0">
                <a:solidFill>
                  <a:schemeClr val="bg1"/>
                </a:solidFill>
                <a:latin typeface="Calibri" pitchFamily="34" charset="0"/>
              </a:rPr>
              <a:t>21</a:t>
            </a:fld>
            <a:endParaRPr lang="en-US" sz="1200" dirty="0">
              <a:solidFill>
                <a:schemeClr val="bg1"/>
              </a:solidFill>
              <a:latin typeface="Calibri" pitchFamily="34" charset="0"/>
            </a:endParaRPr>
          </a:p>
        </p:txBody>
      </p:sp>
      <p:sp>
        <p:nvSpPr>
          <p:cNvPr id="21" name="Rectangle 20"/>
          <p:cNvSpPr/>
          <p:nvPr/>
        </p:nvSpPr>
        <p:spPr>
          <a:xfrm>
            <a:off x="2132863" y="3225007"/>
            <a:ext cx="5799852" cy="441669"/>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21088" y="6019800"/>
            <a:ext cx="1199222" cy="230311"/>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812874" y="6019800"/>
            <a:ext cx="1199222" cy="230311"/>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76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26166" y="1905001"/>
            <a:ext cx="7613203" cy="3856038"/>
          </a:xfrm>
          <a:prstGeom prst="rect">
            <a:avLst/>
          </a:prstGeom>
        </p:spPr>
      </p:pic>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Predicting Unemployment with Tonality</a:t>
            </a:r>
            <a:endParaRPr lang="en-US" sz="2800" dirty="0" smtClean="0">
              <a:solidFill>
                <a:srgbClr val="4D82EB"/>
              </a:solidFill>
            </a:endParaRPr>
          </a:p>
        </p:txBody>
      </p:sp>
      <p:sp>
        <p:nvSpPr>
          <p:cNvPr id="51203" name="Content Placeholder 2"/>
          <p:cNvSpPr>
            <a:spLocks noGrp="1"/>
          </p:cNvSpPr>
          <p:nvPr>
            <p:ph idx="4294967295"/>
          </p:nvPr>
        </p:nvSpPr>
        <p:spPr>
          <a:xfrm>
            <a:off x="457200" y="762000"/>
            <a:ext cx="8229600" cy="4983163"/>
          </a:xfrm>
        </p:spPr>
        <p:txBody>
          <a:bodyPr/>
          <a:lstStyle/>
          <a:p>
            <a:r>
              <a:rPr lang="en-US" sz="2000" dirty="0" smtClean="0">
                <a:solidFill>
                  <a:srgbClr val="4D82EB"/>
                </a:solidFill>
              </a:rPr>
              <a:t>Tonality has even stronger benefit for predicting unemployment, again in later period. </a:t>
            </a:r>
          </a:p>
          <a:p>
            <a:r>
              <a:rPr lang="en-US" sz="2000" dirty="0">
                <a:solidFill>
                  <a:srgbClr val="4D82EB"/>
                </a:solidFill>
              </a:rPr>
              <a:t>Again, </a:t>
            </a:r>
            <a:r>
              <a:rPr lang="en-US" sz="2000" dirty="0" smtClean="0">
                <a:solidFill>
                  <a:srgbClr val="4D82EB"/>
                </a:solidFill>
              </a:rPr>
              <a:t>Trend Tonality stronger </a:t>
            </a:r>
            <a:r>
              <a:rPr lang="en-US" sz="2000" dirty="0">
                <a:solidFill>
                  <a:srgbClr val="4D82EB"/>
                </a:solidFill>
              </a:rPr>
              <a:t>than just </a:t>
            </a:r>
            <a:r>
              <a:rPr lang="en-US" sz="2000" dirty="0" smtClean="0">
                <a:solidFill>
                  <a:srgbClr val="4D82EB"/>
                </a:solidFill>
              </a:rPr>
              <a:t>Tonality. Higher R-squared. </a:t>
            </a:r>
            <a:endParaRPr lang="en-US" sz="2000" dirty="0">
              <a:solidFill>
                <a:srgbClr val="4D82EB"/>
              </a:solidFill>
            </a:endParaRPr>
          </a:p>
          <a:p>
            <a:pPr lvl="0">
              <a:lnSpc>
                <a:spcPct val="150000"/>
              </a:lnSpc>
            </a:pPr>
            <a:endParaRPr lang="en-US" sz="2000" dirty="0" smtClean="0">
              <a:solidFill>
                <a:srgbClr val="4D82EB"/>
              </a:solidFill>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18"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63CDFC76-8447-4F7C-8C8A-138001E7F181}" type="slidenum">
              <a:rPr lang="en-US" sz="1200" smtClean="0">
                <a:solidFill>
                  <a:schemeClr val="bg1"/>
                </a:solidFill>
                <a:latin typeface="Calibri" pitchFamily="34" charset="0"/>
              </a:rPr>
              <a:t>22</a:t>
            </a:fld>
            <a:endParaRPr lang="en-US" sz="1200" dirty="0">
              <a:solidFill>
                <a:schemeClr val="bg1"/>
              </a:solidFill>
              <a:latin typeface="Calibri" pitchFamily="34" charset="0"/>
            </a:endParaRPr>
          </a:p>
        </p:txBody>
      </p:sp>
      <p:sp>
        <p:nvSpPr>
          <p:cNvPr id="22" name="Rectangle 21"/>
          <p:cNvSpPr/>
          <p:nvPr/>
        </p:nvSpPr>
        <p:spPr>
          <a:xfrm>
            <a:off x="5488626" y="2996158"/>
            <a:ext cx="531174" cy="381000"/>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422343" y="3377158"/>
            <a:ext cx="735793" cy="455862"/>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572859" y="5239010"/>
            <a:ext cx="531174" cy="23593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581900" y="5221450"/>
            <a:ext cx="531174" cy="23593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429000" y="2541104"/>
            <a:ext cx="746576" cy="40750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384474" y="2567608"/>
            <a:ext cx="722541" cy="36112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393636" y="2547732"/>
            <a:ext cx="727782" cy="3810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587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3400" y="1939294"/>
            <a:ext cx="8306375" cy="3832029"/>
            <a:chOff x="589045" y="1795540"/>
            <a:chExt cx="9206424" cy="4526362"/>
          </a:xfrm>
        </p:grpSpPr>
        <p:pic>
          <p:nvPicPr>
            <p:cNvPr id="5" name="Picture 4"/>
            <p:cNvPicPr>
              <a:picLocks noChangeAspect="1"/>
            </p:cNvPicPr>
            <p:nvPr/>
          </p:nvPicPr>
          <p:blipFill>
            <a:blip r:embed="rId3"/>
            <a:stretch>
              <a:fillRect/>
            </a:stretch>
          </p:blipFill>
          <p:spPr>
            <a:xfrm>
              <a:off x="589045" y="1795540"/>
              <a:ext cx="9144000" cy="499533"/>
            </a:xfrm>
            <a:prstGeom prst="rect">
              <a:avLst/>
            </a:prstGeom>
          </p:spPr>
        </p:pic>
        <p:pic>
          <p:nvPicPr>
            <p:cNvPr id="6" name="Picture 5"/>
            <p:cNvPicPr>
              <a:picLocks noChangeAspect="1"/>
            </p:cNvPicPr>
            <p:nvPr/>
          </p:nvPicPr>
          <p:blipFill>
            <a:blip r:embed="rId4"/>
            <a:stretch>
              <a:fillRect/>
            </a:stretch>
          </p:blipFill>
          <p:spPr>
            <a:xfrm>
              <a:off x="651469" y="2285285"/>
              <a:ext cx="9144000" cy="4036617"/>
            </a:xfrm>
            <a:prstGeom prst="rect">
              <a:avLst/>
            </a:prstGeom>
          </p:spPr>
        </p:pic>
      </p:grpSp>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Predicting Unemployment with Tonality</a:t>
            </a:r>
            <a:endParaRPr lang="en-US" sz="2800" dirty="0" smtClean="0">
              <a:solidFill>
                <a:srgbClr val="4D82EB"/>
              </a:solidFill>
            </a:endParaRPr>
          </a:p>
        </p:txBody>
      </p:sp>
      <p:sp>
        <p:nvSpPr>
          <p:cNvPr id="51203" name="Content Placeholder 2"/>
          <p:cNvSpPr>
            <a:spLocks noGrp="1"/>
          </p:cNvSpPr>
          <p:nvPr>
            <p:ph idx="4294967295"/>
          </p:nvPr>
        </p:nvSpPr>
        <p:spPr>
          <a:xfrm>
            <a:off x="457200" y="762000"/>
            <a:ext cx="8229600" cy="4983163"/>
          </a:xfrm>
        </p:spPr>
        <p:txBody>
          <a:bodyPr/>
          <a:lstStyle/>
          <a:p>
            <a:r>
              <a:rPr lang="en-US" sz="2000" dirty="0" smtClean="0">
                <a:solidFill>
                  <a:srgbClr val="4D82EB"/>
                </a:solidFill>
              </a:rPr>
              <a:t>Tonality has even stronger benefit for predicting unemployment, again in later period. </a:t>
            </a:r>
          </a:p>
          <a:p>
            <a:r>
              <a:rPr lang="en-US" sz="2000" dirty="0">
                <a:solidFill>
                  <a:srgbClr val="4D82EB"/>
                </a:solidFill>
              </a:rPr>
              <a:t>Again, </a:t>
            </a:r>
            <a:r>
              <a:rPr lang="en-US" sz="2000" dirty="0" smtClean="0">
                <a:solidFill>
                  <a:srgbClr val="4D82EB"/>
                </a:solidFill>
              </a:rPr>
              <a:t>Trend Tonality stronger </a:t>
            </a:r>
            <a:r>
              <a:rPr lang="en-US" sz="2000" dirty="0">
                <a:solidFill>
                  <a:srgbClr val="4D82EB"/>
                </a:solidFill>
              </a:rPr>
              <a:t>than just </a:t>
            </a:r>
            <a:r>
              <a:rPr lang="en-US" sz="2000" dirty="0" smtClean="0">
                <a:solidFill>
                  <a:srgbClr val="4D82EB"/>
                </a:solidFill>
              </a:rPr>
              <a:t>Tonality. Higher R-squared. </a:t>
            </a:r>
            <a:endParaRPr lang="en-US" sz="2000" dirty="0">
              <a:solidFill>
                <a:srgbClr val="4D82EB"/>
              </a:solidFill>
            </a:endParaRPr>
          </a:p>
          <a:p>
            <a:pPr lvl="0">
              <a:lnSpc>
                <a:spcPct val="150000"/>
              </a:lnSpc>
            </a:pPr>
            <a:endParaRPr lang="en-US" sz="2000" dirty="0" smtClean="0">
              <a:solidFill>
                <a:srgbClr val="4D82EB"/>
              </a:solidFill>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19"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5CA42380-FD48-4F14-9433-A236985EEDD7}" type="slidenum">
              <a:rPr lang="en-US" sz="1200" smtClean="0">
                <a:solidFill>
                  <a:schemeClr val="bg1"/>
                </a:solidFill>
                <a:latin typeface="Calibri" pitchFamily="34" charset="0"/>
              </a:rPr>
              <a:t>23</a:t>
            </a:fld>
            <a:endParaRPr lang="en-US" sz="1200" dirty="0">
              <a:solidFill>
                <a:schemeClr val="bg1"/>
              </a:solidFill>
              <a:latin typeface="Calibri" pitchFamily="34" charset="0"/>
            </a:endParaRPr>
          </a:p>
        </p:txBody>
      </p:sp>
      <p:sp>
        <p:nvSpPr>
          <p:cNvPr id="20" name="Rectangle 19"/>
          <p:cNvSpPr/>
          <p:nvPr/>
        </p:nvSpPr>
        <p:spPr>
          <a:xfrm>
            <a:off x="4419601" y="2986949"/>
            <a:ext cx="2123659" cy="487362"/>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543260" y="3466477"/>
            <a:ext cx="2197831" cy="411437"/>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71516" y="5334186"/>
            <a:ext cx="1199222" cy="230311"/>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33600" y="2541104"/>
            <a:ext cx="6541231" cy="445845"/>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168348" y="5322645"/>
            <a:ext cx="1199222" cy="230311"/>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061252" y="5322645"/>
            <a:ext cx="1199222" cy="230311"/>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602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Predicting Inflation with Tonality</a:t>
            </a:r>
            <a:endParaRPr lang="en-US" sz="2800" dirty="0" smtClean="0">
              <a:solidFill>
                <a:srgbClr val="4D82EB"/>
              </a:solidFill>
            </a:endParaRPr>
          </a:p>
        </p:txBody>
      </p:sp>
      <p:sp>
        <p:nvSpPr>
          <p:cNvPr id="51203" name="Content Placeholder 2"/>
          <p:cNvSpPr>
            <a:spLocks noGrp="1"/>
          </p:cNvSpPr>
          <p:nvPr>
            <p:ph idx="4294967295"/>
          </p:nvPr>
        </p:nvSpPr>
        <p:spPr>
          <a:xfrm>
            <a:off x="457200" y="1143000"/>
            <a:ext cx="8229600" cy="4983163"/>
          </a:xfrm>
        </p:spPr>
        <p:txBody>
          <a:bodyPr/>
          <a:lstStyle/>
          <a:p>
            <a:r>
              <a:rPr lang="en-US" sz="2000" dirty="0" smtClean="0">
                <a:solidFill>
                  <a:srgbClr val="4D82EB"/>
                </a:solidFill>
              </a:rPr>
              <a:t>Not much </a:t>
            </a:r>
            <a:r>
              <a:rPr lang="en-US" sz="2000" dirty="0" smtClean="0">
                <a:solidFill>
                  <a:srgbClr val="4D82EB"/>
                </a:solidFill>
              </a:rPr>
              <a:t>help for predicting inflation, even with Trend Tonality.</a:t>
            </a:r>
            <a:endParaRPr lang="en-US" sz="2000" dirty="0">
              <a:solidFill>
                <a:srgbClr val="4D82EB"/>
              </a:solidFill>
            </a:endParaRPr>
          </a:p>
          <a:p>
            <a:r>
              <a:rPr lang="en-US" sz="2000" dirty="0" smtClean="0">
                <a:solidFill>
                  <a:srgbClr val="4D82EB"/>
                </a:solidFill>
              </a:rPr>
              <a:t>Optimal to fade staff </a:t>
            </a:r>
            <a:r>
              <a:rPr lang="en-US" sz="2000" dirty="0">
                <a:solidFill>
                  <a:srgbClr val="4D82EB"/>
                </a:solidFill>
              </a:rPr>
              <a:t>forecast </a:t>
            </a:r>
            <a:r>
              <a:rPr lang="en-US" sz="2000" dirty="0" smtClean="0">
                <a:solidFill>
                  <a:srgbClr val="4D82EB"/>
                </a:solidFill>
              </a:rPr>
              <a:t>entirely in late period</a:t>
            </a:r>
          </a:p>
          <a:p>
            <a:pPr lvl="1"/>
            <a:r>
              <a:rPr lang="en-US" sz="1600" dirty="0" smtClean="0">
                <a:solidFill>
                  <a:srgbClr val="4D82EB"/>
                </a:solidFill>
              </a:rPr>
              <a:t>Echo previous findings that inflation less predictable post-moderation</a:t>
            </a:r>
            <a:endParaRPr lang="en-US" sz="1600" dirty="0">
              <a:solidFill>
                <a:srgbClr val="4D82EB"/>
              </a:solidFill>
            </a:endParaRPr>
          </a:p>
          <a:p>
            <a:pPr lvl="0">
              <a:lnSpc>
                <a:spcPct val="150000"/>
              </a:lnSpc>
            </a:pPr>
            <a:endParaRPr lang="en-US" sz="2000" dirty="0" smtClean="0">
              <a:solidFill>
                <a:srgbClr val="4D82EB"/>
              </a:solidFill>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14"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FA0F13C4-0A7B-423E-97BD-16C4C3D8EAB5}" type="slidenum">
              <a:rPr lang="en-US" sz="1200" smtClean="0">
                <a:solidFill>
                  <a:schemeClr val="bg1"/>
                </a:solidFill>
                <a:latin typeface="Calibri" pitchFamily="34" charset="0"/>
              </a:rPr>
              <a:t>24</a:t>
            </a:fld>
            <a:endParaRPr lang="en-US" sz="1200" dirty="0">
              <a:solidFill>
                <a:schemeClr val="bg1"/>
              </a:solidFill>
              <a:latin typeface="Calibri" pitchFamily="34" charset="0"/>
            </a:endParaRPr>
          </a:p>
        </p:txBody>
      </p:sp>
      <p:pic>
        <p:nvPicPr>
          <p:cNvPr id="3" name="Picture 2"/>
          <p:cNvPicPr>
            <a:picLocks noChangeAspect="1"/>
          </p:cNvPicPr>
          <p:nvPr/>
        </p:nvPicPr>
        <p:blipFill>
          <a:blip r:embed="rId3"/>
          <a:stretch>
            <a:fillRect/>
          </a:stretch>
        </p:blipFill>
        <p:spPr>
          <a:xfrm>
            <a:off x="889553" y="2170000"/>
            <a:ext cx="7788965" cy="532969"/>
          </a:xfrm>
          <a:prstGeom prst="rect">
            <a:avLst/>
          </a:prstGeom>
        </p:spPr>
      </p:pic>
      <p:pic>
        <p:nvPicPr>
          <p:cNvPr id="5" name="Picture 4"/>
          <p:cNvPicPr>
            <a:picLocks noChangeAspect="1"/>
          </p:cNvPicPr>
          <p:nvPr/>
        </p:nvPicPr>
        <p:blipFill>
          <a:blip r:embed="rId4"/>
          <a:stretch>
            <a:fillRect/>
          </a:stretch>
        </p:blipFill>
        <p:spPr>
          <a:xfrm>
            <a:off x="983975" y="2687566"/>
            <a:ext cx="7788965" cy="3663127"/>
          </a:xfrm>
          <a:prstGeom prst="rect">
            <a:avLst/>
          </a:prstGeom>
        </p:spPr>
      </p:pic>
      <p:sp>
        <p:nvSpPr>
          <p:cNvPr id="15" name="Rectangle 14"/>
          <p:cNvSpPr/>
          <p:nvPr/>
        </p:nvSpPr>
        <p:spPr>
          <a:xfrm>
            <a:off x="6092688" y="3411021"/>
            <a:ext cx="556588" cy="517566"/>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77201" y="3890549"/>
            <a:ext cx="652669" cy="489506"/>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127004" y="5917664"/>
            <a:ext cx="602866" cy="21877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67600" y="2965177"/>
            <a:ext cx="1262270" cy="44584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168887" y="5929604"/>
            <a:ext cx="533298" cy="21932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98132" y="5917664"/>
            <a:ext cx="483602" cy="246926"/>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23452" y="2965176"/>
            <a:ext cx="1262270" cy="44584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313044" y="2955236"/>
            <a:ext cx="1262270" cy="445844"/>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61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Trend Tonality as a predictor of Unemployment</a:t>
            </a:r>
            <a:endParaRPr lang="en-US" sz="2800" dirty="0" smtClean="0">
              <a:solidFill>
                <a:srgbClr val="4D82EB"/>
              </a:solidFill>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543249"/>
            <a:ext cx="7620000" cy="3810000"/>
          </a:xfrm>
          <a:prstGeom prst="rect">
            <a:avLst/>
          </a:prstGeom>
        </p:spPr>
      </p:pic>
      <p:sp>
        <p:nvSpPr>
          <p:cNvPr id="7"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64564A66-E62C-4167-953C-8FA6457D8EE9}" type="slidenum">
              <a:rPr lang="en-US" sz="1200" smtClean="0">
                <a:solidFill>
                  <a:schemeClr val="bg1"/>
                </a:solidFill>
                <a:latin typeface="Calibri" pitchFamily="34" charset="0"/>
              </a:rPr>
              <a:t>25</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282947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228600" y="208378"/>
            <a:ext cx="8763000" cy="868362"/>
          </a:xfrm>
        </p:spPr>
        <p:txBody>
          <a:bodyPr/>
          <a:lstStyle/>
          <a:p>
            <a:pPr algn="l"/>
            <a:r>
              <a:rPr lang="en-US" sz="2400" b="1" dirty="0" smtClean="0">
                <a:solidFill>
                  <a:srgbClr val="4D82EB"/>
                </a:solidFill>
              </a:rPr>
              <a:t>Outline</a:t>
            </a:r>
            <a:endParaRPr lang="en-US" sz="2400" dirty="0" smtClean="0">
              <a:solidFill>
                <a:srgbClr val="4D82EB"/>
              </a:solidFill>
            </a:endParaRPr>
          </a:p>
        </p:txBody>
      </p:sp>
      <p:sp>
        <p:nvSpPr>
          <p:cNvPr id="45059" name="Content Placeholder 2"/>
          <p:cNvSpPr>
            <a:spLocks noGrp="1"/>
          </p:cNvSpPr>
          <p:nvPr>
            <p:ph idx="4294967295"/>
          </p:nvPr>
        </p:nvSpPr>
        <p:spPr>
          <a:xfrm>
            <a:off x="537526" y="1092615"/>
            <a:ext cx="8301674" cy="5457410"/>
          </a:xfrm>
        </p:spPr>
        <p:txBody>
          <a:bodyPr/>
          <a:lstStyle/>
          <a:p>
            <a:pPr lvl="0">
              <a:lnSpc>
                <a:spcPct val="200000"/>
              </a:lnSpc>
              <a:buFont typeface="Wingdings" panose="05000000000000000000" pitchFamily="2" charset="2"/>
              <a:buChar char="ü"/>
            </a:pPr>
            <a:r>
              <a:rPr lang="en-US" sz="2400" dirty="0" smtClean="0">
                <a:solidFill>
                  <a:srgbClr val="4D82EB"/>
                </a:solidFill>
              </a:rPr>
              <a:t>What is Tonality?</a:t>
            </a:r>
          </a:p>
          <a:p>
            <a:pPr lvl="0">
              <a:lnSpc>
                <a:spcPct val="200000"/>
              </a:lnSpc>
              <a:buFont typeface="Wingdings" panose="05000000000000000000" pitchFamily="2" charset="2"/>
              <a:buChar char="ü"/>
            </a:pPr>
            <a:r>
              <a:rPr lang="en-US" sz="2400" dirty="0" smtClean="0">
                <a:solidFill>
                  <a:srgbClr val="4D82EB"/>
                </a:solidFill>
              </a:rPr>
              <a:t>Tonality as an Economic Indicator</a:t>
            </a:r>
          </a:p>
          <a:p>
            <a:pPr lvl="1">
              <a:lnSpc>
                <a:spcPct val="200000"/>
              </a:lnSpc>
              <a:buFont typeface="Wingdings" panose="05000000000000000000" pitchFamily="2" charset="2"/>
              <a:buChar char="Ø"/>
            </a:pPr>
            <a:r>
              <a:rPr lang="en-US" sz="1600" dirty="0" smtClean="0">
                <a:solidFill>
                  <a:srgbClr val="4D82EB"/>
                </a:solidFill>
              </a:rPr>
              <a:t>Tonality and Blue Chip Forecasts</a:t>
            </a:r>
          </a:p>
          <a:p>
            <a:pPr>
              <a:lnSpc>
                <a:spcPct val="200000"/>
              </a:lnSpc>
            </a:pPr>
            <a:r>
              <a:rPr lang="en-US" sz="2400" dirty="0" smtClean="0">
                <a:solidFill>
                  <a:srgbClr val="4D82EB"/>
                </a:solidFill>
              </a:rPr>
              <a:t>Tonality and Monetary Policy</a:t>
            </a:r>
          </a:p>
          <a:p>
            <a:pPr>
              <a:lnSpc>
                <a:spcPct val="200000"/>
              </a:lnSpc>
            </a:pPr>
            <a:r>
              <a:rPr lang="en-US" sz="2400" dirty="0" smtClean="0">
                <a:solidFill>
                  <a:srgbClr val="4D82EB"/>
                </a:solidFill>
              </a:rPr>
              <a:t>Tonality and Asset Prices</a:t>
            </a:r>
          </a:p>
          <a:p>
            <a:pPr>
              <a:lnSpc>
                <a:spcPct val="200000"/>
              </a:lnSpc>
            </a:pPr>
            <a:r>
              <a:rPr lang="en-US" sz="2400" dirty="0" smtClean="0">
                <a:solidFill>
                  <a:srgbClr val="4D82EB"/>
                </a:solidFill>
              </a:rPr>
              <a:t>Extensions</a:t>
            </a:r>
            <a:endParaRPr lang="en-US" sz="2400" dirty="0" smtClean="0">
              <a:solidFill>
                <a:srgbClr val="4D82EB"/>
              </a:solidFill>
            </a:endParaRPr>
          </a:p>
        </p:txBody>
      </p:sp>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10" name="TextBox 9"/>
          <p:cNvSpPr txBox="1"/>
          <p:nvPr/>
        </p:nvSpPr>
        <p:spPr>
          <a:xfrm>
            <a:off x="0" y="6550025"/>
            <a:ext cx="3124200" cy="307777"/>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7"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516BC660-7F17-4DF4-82F0-0B477331FCF0}" type="slidenum">
              <a:rPr lang="en-US" sz="1200" smtClean="0">
                <a:solidFill>
                  <a:schemeClr val="bg1"/>
                </a:solidFill>
                <a:latin typeface="Calibri" pitchFamily="34" charset="0"/>
              </a:rPr>
              <a:t>26</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218829976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err="1" smtClean="0">
                <a:solidFill>
                  <a:srgbClr val="4D82EB"/>
                </a:solidFill>
              </a:rPr>
              <a:t>Greenbook</a:t>
            </a:r>
            <a:r>
              <a:rPr lang="en-US" sz="2800" b="1" dirty="0" smtClean="0">
                <a:solidFill>
                  <a:srgbClr val="4D82EB"/>
                </a:solidFill>
              </a:rPr>
              <a:t> Tonality and Blue Chip forecasts</a:t>
            </a:r>
            <a:endParaRPr lang="en-US" sz="2800" dirty="0" smtClean="0">
              <a:solidFill>
                <a:srgbClr val="4D82EB"/>
              </a:solidFill>
            </a:endParaRPr>
          </a:p>
        </p:txBody>
      </p:sp>
      <p:sp>
        <p:nvSpPr>
          <p:cNvPr id="51203" name="Content Placeholder 2"/>
          <p:cNvSpPr>
            <a:spLocks noGrp="1"/>
          </p:cNvSpPr>
          <p:nvPr>
            <p:ph idx="4294967295"/>
          </p:nvPr>
        </p:nvSpPr>
        <p:spPr>
          <a:xfrm>
            <a:off x="457200" y="1143000"/>
            <a:ext cx="8229600" cy="4983163"/>
          </a:xfrm>
        </p:spPr>
        <p:txBody>
          <a:bodyPr/>
          <a:lstStyle/>
          <a:p>
            <a:r>
              <a:rPr lang="en-US" sz="2000" dirty="0" smtClean="0">
                <a:solidFill>
                  <a:srgbClr val="4D82EB"/>
                </a:solidFill>
                <a:latin typeface="Arial" panose="020B0604020202020204" pitchFamily="34" charset="0"/>
                <a:cs typeface="Arial" panose="020B0604020202020204" pitchFamily="34" charset="0"/>
              </a:rPr>
              <a:t>Results are similar to those for </a:t>
            </a:r>
            <a:r>
              <a:rPr lang="en-US" sz="2000" dirty="0" err="1" smtClean="0">
                <a:solidFill>
                  <a:srgbClr val="4D82EB"/>
                </a:solidFill>
                <a:latin typeface="Arial" panose="020B0604020202020204" pitchFamily="34" charset="0"/>
                <a:cs typeface="Arial" panose="020B0604020202020204" pitchFamily="34" charset="0"/>
              </a:rPr>
              <a:t>Greenbook</a:t>
            </a:r>
            <a:r>
              <a:rPr lang="en-US" sz="2000" dirty="0" smtClean="0">
                <a:solidFill>
                  <a:srgbClr val="4D82EB"/>
                </a:solidFill>
                <a:latin typeface="Arial" panose="020B0604020202020204" pitchFamily="34" charset="0"/>
                <a:cs typeface="Arial" panose="020B0604020202020204" pitchFamily="34" charset="0"/>
              </a:rPr>
              <a:t> forecasts: suggesting predictive content of Tonality is unrelated to complementarity between Fed staff’s numerical forecast and Tonality</a:t>
            </a:r>
          </a:p>
          <a:p>
            <a:pPr marL="457200" lvl="1" indent="0">
              <a:buNone/>
            </a:pPr>
            <a:endParaRPr lang="en-US" sz="1600" dirty="0">
              <a:solidFill>
                <a:srgbClr val="4D82EB"/>
              </a:solidFill>
              <a:latin typeface="Arial" panose="020B0604020202020204" pitchFamily="34" charset="0"/>
              <a:cs typeface="Arial" panose="020B0604020202020204" pitchFamily="34" charset="0"/>
            </a:endParaRPr>
          </a:p>
          <a:p>
            <a:pPr marL="0" lvl="0" indent="0">
              <a:buNone/>
            </a:pPr>
            <a:endParaRPr lang="en-US" sz="2000" dirty="0" smtClean="0">
              <a:solidFill>
                <a:srgbClr val="4D82EB"/>
              </a:solidFill>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pic>
        <p:nvPicPr>
          <p:cNvPr id="3" name="Picture 2"/>
          <p:cNvPicPr>
            <a:picLocks noChangeAspect="1"/>
          </p:cNvPicPr>
          <p:nvPr/>
        </p:nvPicPr>
        <p:blipFill>
          <a:blip r:embed="rId3"/>
          <a:stretch>
            <a:fillRect/>
          </a:stretch>
        </p:blipFill>
        <p:spPr>
          <a:xfrm>
            <a:off x="1752600" y="2554288"/>
            <a:ext cx="5181600" cy="3876675"/>
          </a:xfrm>
          <a:prstGeom prst="rect">
            <a:avLst/>
          </a:prstGeom>
        </p:spPr>
      </p:pic>
      <p:sp>
        <p:nvSpPr>
          <p:cNvPr id="11"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D241D34B-E1DE-4395-8EEB-B5134CE2B7A7}" type="slidenum">
              <a:rPr lang="en-US" sz="1200" smtClean="0">
                <a:solidFill>
                  <a:schemeClr val="bg1"/>
                </a:solidFill>
                <a:latin typeface="Calibri" pitchFamily="34" charset="0"/>
              </a:rPr>
              <a:t>27</a:t>
            </a:fld>
            <a:endParaRPr lang="en-US" sz="1200" dirty="0">
              <a:solidFill>
                <a:schemeClr val="bg1"/>
              </a:solidFill>
              <a:latin typeface="Calibri" pitchFamily="34" charset="0"/>
            </a:endParaRPr>
          </a:p>
        </p:txBody>
      </p:sp>
      <p:sp>
        <p:nvSpPr>
          <p:cNvPr id="13" name="Rectangle 12"/>
          <p:cNvSpPr/>
          <p:nvPr/>
        </p:nvSpPr>
        <p:spPr>
          <a:xfrm>
            <a:off x="3124200" y="3697356"/>
            <a:ext cx="2514600" cy="354496"/>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219200" y="2280237"/>
            <a:ext cx="6029325" cy="243302"/>
          </a:xfrm>
          <a:prstGeom prst="rect">
            <a:avLst/>
          </a:prstGeom>
        </p:spPr>
      </p:pic>
    </p:spTree>
    <p:extLst>
      <p:ext uri="{BB962C8B-B14F-4D97-AF65-F5344CB8AC3E}">
        <p14:creationId xmlns:p14="http://schemas.microsoft.com/office/powerpoint/2010/main" val="383169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228600" y="208378"/>
            <a:ext cx="8763000" cy="868362"/>
          </a:xfrm>
        </p:spPr>
        <p:txBody>
          <a:bodyPr/>
          <a:lstStyle/>
          <a:p>
            <a:pPr algn="l"/>
            <a:r>
              <a:rPr lang="en-US" sz="2400" b="1" dirty="0" smtClean="0">
                <a:solidFill>
                  <a:srgbClr val="4D82EB"/>
                </a:solidFill>
              </a:rPr>
              <a:t>Outline</a:t>
            </a:r>
            <a:endParaRPr lang="en-US" sz="2400" dirty="0" smtClean="0">
              <a:solidFill>
                <a:srgbClr val="4D82EB"/>
              </a:solidFill>
            </a:endParaRPr>
          </a:p>
        </p:txBody>
      </p:sp>
      <p:sp>
        <p:nvSpPr>
          <p:cNvPr id="45059" name="Content Placeholder 2"/>
          <p:cNvSpPr>
            <a:spLocks noGrp="1"/>
          </p:cNvSpPr>
          <p:nvPr>
            <p:ph idx="4294967295"/>
          </p:nvPr>
        </p:nvSpPr>
        <p:spPr>
          <a:xfrm>
            <a:off x="537526" y="1092615"/>
            <a:ext cx="8301674" cy="5457410"/>
          </a:xfrm>
        </p:spPr>
        <p:txBody>
          <a:bodyPr/>
          <a:lstStyle/>
          <a:p>
            <a:pPr lvl="0">
              <a:lnSpc>
                <a:spcPct val="200000"/>
              </a:lnSpc>
              <a:buFont typeface="Wingdings" panose="05000000000000000000" pitchFamily="2" charset="2"/>
              <a:buChar char="ü"/>
            </a:pPr>
            <a:r>
              <a:rPr lang="en-US" sz="2400" dirty="0" smtClean="0">
                <a:solidFill>
                  <a:srgbClr val="4D82EB"/>
                </a:solidFill>
              </a:rPr>
              <a:t>What is Tonality?</a:t>
            </a:r>
          </a:p>
          <a:p>
            <a:pPr lvl="0">
              <a:lnSpc>
                <a:spcPct val="200000"/>
              </a:lnSpc>
              <a:buFont typeface="Wingdings" panose="05000000000000000000" pitchFamily="2" charset="2"/>
              <a:buChar char="ü"/>
            </a:pPr>
            <a:r>
              <a:rPr lang="en-US" sz="2400" dirty="0" smtClean="0">
                <a:solidFill>
                  <a:srgbClr val="4D82EB"/>
                </a:solidFill>
              </a:rPr>
              <a:t>Tonality as an Economic Indicator</a:t>
            </a:r>
          </a:p>
          <a:p>
            <a:pPr lvl="1">
              <a:lnSpc>
                <a:spcPct val="200000"/>
              </a:lnSpc>
              <a:buFont typeface="Wingdings" panose="05000000000000000000" pitchFamily="2" charset="2"/>
              <a:buChar char="ü"/>
            </a:pPr>
            <a:r>
              <a:rPr lang="en-US" sz="2000" dirty="0" smtClean="0">
                <a:solidFill>
                  <a:srgbClr val="4D82EB"/>
                </a:solidFill>
              </a:rPr>
              <a:t>Tonality and Blue Chip Forecasts</a:t>
            </a:r>
          </a:p>
          <a:p>
            <a:pPr>
              <a:lnSpc>
                <a:spcPct val="200000"/>
              </a:lnSpc>
              <a:buFont typeface="Wingdings" panose="05000000000000000000" pitchFamily="2" charset="2"/>
              <a:buChar char="Ø"/>
            </a:pPr>
            <a:r>
              <a:rPr lang="en-US" sz="2400" dirty="0" smtClean="0">
                <a:solidFill>
                  <a:srgbClr val="4D82EB"/>
                </a:solidFill>
              </a:rPr>
              <a:t>Tonality and Monetary Policy</a:t>
            </a:r>
          </a:p>
          <a:p>
            <a:pPr>
              <a:lnSpc>
                <a:spcPct val="200000"/>
              </a:lnSpc>
            </a:pPr>
            <a:r>
              <a:rPr lang="en-US" sz="2400" dirty="0" smtClean="0">
                <a:solidFill>
                  <a:srgbClr val="4D82EB"/>
                </a:solidFill>
              </a:rPr>
              <a:t>Tonality and Asset Prices</a:t>
            </a:r>
          </a:p>
          <a:p>
            <a:pPr>
              <a:lnSpc>
                <a:spcPct val="200000"/>
              </a:lnSpc>
            </a:pPr>
            <a:r>
              <a:rPr lang="en-US" sz="2400" dirty="0" smtClean="0">
                <a:solidFill>
                  <a:srgbClr val="4D82EB"/>
                </a:solidFill>
              </a:rPr>
              <a:t>Extensions</a:t>
            </a:r>
            <a:endParaRPr lang="en-US" sz="2400" dirty="0" smtClean="0">
              <a:solidFill>
                <a:srgbClr val="4D82EB"/>
              </a:solidFill>
            </a:endParaRPr>
          </a:p>
        </p:txBody>
      </p:sp>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10" name="TextBox 9"/>
          <p:cNvSpPr txBox="1"/>
          <p:nvPr/>
        </p:nvSpPr>
        <p:spPr>
          <a:xfrm>
            <a:off x="0" y="6550025"/>
            <a:ext cx="3124200" cy="307777"/>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7"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BAB483EE-EB92-45E0-B7E2-45AAF1A5163F}" type="slidenum">
              <a:rPr lang="en-US" sz="1200" smtClean="0">
                <a:solidFill>
                  <a:schemeClr val="bg1"/>
                </a:solidFill>
                <a:latin typeface="Calibri" pitchFamily="34" charset="0"/>
              </a:rPr>
              <a:t>28</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221404954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Tonality as a Predictor of Monetary Policy</a:t>
            </a:r>
            <a:endParaRPr lang="en-US" sz="2800" dirty="0" smtClean="0">
              <a:solidFill>
                <a:srgbClr val="4D82EB"/>
              </a:solidFill>
            </a:endParaRPr>
          </a:p>
        </p:txBody>
      </p:sp>
      <p:sp>
        <p:nvSpPr>
          <p:cNvPr id="51203" name="Content Placeholder 2"/>
          <p:cNvSpPr>
            <a:spLocks noGrp="1"/>
          </p:cNvSpPr>
          <p:nvPr>
            <p:ph idx="4294967295"/>
          </p:nvPr>
        </p:nvSpPr>
        <p:spPr>
          <a:xfrm>
            <a:off x="457200" y="1143000"/>
            <a:ext cx="8229600" cy="4983163"/>
          </a:xfrm>
        </p:spPr>
        <p:txBody>
          <a:bodyPr/>
          <a:lstStyle/>
          <a:p>
            <a:r>
              <a:rPr lang="en-US" sz="2000" dirty="0" smtClean="0">
                <a:solidFill>
                  <a:srgbClr val="4D82EB"/>
                </a:solidFill>
                <a:latin typeface="Arial" panose="020B0604020202020204" pitchFamily="34" charset="0"/>
                <a:cs typeface="Arial" panose="020B0604020202020204" pitchFamily="34" charset="0"/>
              </a:rPr>
              <a:t>Tonality predicts changes to the Fed Funds </a:t>
            </a:r>
            <a:r>
              <a:rPr lang="en-US" sz="2000" dirty="0" smtClean="0">
                <a:solidFill>
                  <a:srgbClr val="4D82EB"/>
                </a:solidFill>
                <a:latin typeface="Arial" panose="020B0604020202020204" pitchFamily="34" charset="0"/>
                <a:cs typeface="Arial" panose="020B0604020202020204" pitchFamily="34" charset="0"/>
              </a:rPr>
              <a:t>Rate, no gain from Trend vs Tonality shock.</a:t>
            </a:r>
            <a:endParaRPr lang="en-US" sz="2000" dirty="0" smtClean="0">
              <a:solidFill>
                <a:srgbClr val="4D82EB"/>
              </a:solidFill>
              <a:latin typeface="Arial" panose="020B0604020202020204" pitchFamily="34" charset="0"/>
              <a:cs typeface="Arial" panose="020B0604020202020204" pitchFamily="34" charset="0"/>
            </a:endParaRPr>
          </a:p>
          <a:p>
            <a:r>
              <a:rPr lang="en-US" sz="2000" dirty="0" smtClean="0">
                <a:solidFill>
                  <a:srgbClr val="4D82EB"/>
                </a:solidFill>
                <a:latin typeface="Arial" panose="020B0604020202020204" pitchFamily="34" charset="0"/>
                <a:cs typeface="Arial" panose="020B0604020202020204" pitchFamily="34" charset="0"/>
              </a:rPr>
              <a:t>Also optimal to consider FF forecast as a </a:t>
            </a:r>
            <a:r>
              <a:rPr lang="en-US" sz="2000" dirty="0" smtClean="0">
                <a:solidFill>
                  <a:srgbClr val="4D82EB"/>
                </a:solidFill>
                <a:latin typeface="Arial" panose="020B0604020202020204" pitchFamily="34" charset="0"/>
                <a:cs typeface="Arial" panose="020B0604020202020204" pitchFamily="34" charset="0"/>
              </a:rPr>
              <a:t>signal – </a:t>
            </a:r>
            <a:r>
              <a:rPr lang="en-US" sz="2000" dirty="0" err="1">
                <a:solidFill>
                  <a:srgbClr val="4D82EB"/>
                </a:solidFill>
                <a:latin typeface="Arial" panose="020B0604020202020204" pitchFamily="34" charset="0"/>
                <a:cs typeface="Arial" panose="020B0604020202020204" pitchFamily="34" charset="0"/>
              </a:rPr>
              <a:t>Reifschneider</a:t>
            </a:r>
            <a:r>
              <a:rPr lang="en-US" sz="2000" dirty="0">
                <a:solidFill>
                  <a:srgbClr val="4D82EB"/>
                </a:solidFill>
                <a:latin typeface="Arial" panose="020B0604020202020204" pitchFamily="34" charset="0"/>
                <a:cs typeface="Arial" panose="020B0604020202020204" pitchFamily="34" charset="0"/>
              </a:rPr>
              <a:t> and Tulip (2017), instead of a true </a:t>
            </a:r>
            <a:r>
              <a:rPr lang="en-US" sz="2000" dirty="0" smtClean="0">
                <a:solidFill>
                  <a:srgbClr val="4D82EB"/>
                </a:solidFill>
                <a:latin typeface="Arial" panose="020B0604020202020204" pitchFamily="34" charset="0"/>
                <a:cs typeface="Arial" panose="020B0604020202020204" pitchFamily="34" charset="0"/>
              </a:rPr>
              <a:t>forecast.</a:t>
            </a:r>
            <a:endParaRPr lang="en-US" sz="2000" dirty="0">
              <a:solidFill>
                <a:srgbClr val="4D82EB"/>
              </a:solidFill>
              <a:latin typeface="Arial" panose="020B0604020202020204" pitchFamily="34" charset="0"/>
              <a:cs typeface="Arial" panose="020B0604020202020204" pitchFamily="34" charset="0"/>
            </a:endParaRPr>
          </a:p>
          <a:p>
            <a:endParaRPr lang="en-US" sz="2000" dirty="0">
              <a:solidFill>
                <a:srgbClr val="4D82EB"/>
              </a:solidFill>
            </a:endParaRPr>
          </a:p>
          <a:p>
            <a:pPr marL="0" lvl="0" indent="0">
              <a:lnSpc>
                <a:spcPct val="150000"/>
              </a:lnSpc>
              <a:buNone/>
            </a:pPr>
            <a:endParaRPr lang="en-US" sz="2000" dirty="0" smtClean="0">
              <a:solidFill>
                <a:srgbClr val="4D82EB"/>
              </a:solidFill>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pic>
        <p:nvPicPr>
          <p:cNvPr id="2" name="Picture 1"/>
          <p:cNvPicPr>
            <a:picLocks noChangeAspect="1"/>
          </p:cNvPicPr>
          <p:nvPr/>
        </p:nvPicPr>
        <p:blipFill>
          <a:blip r:embed="rId3"/>
          <a:stretch>
            <a:fillRect/>
          </a:stretch>
        </p:blipFill>
        <p:spPr>
          <a:xfrm>
            <a:off x="762000" y="2878138"/>
            <a:ext cx="7086600" cy="3248025"/>
          </a:xfrm>
          <a:prstGeom prst="rect">
            <a:avLst/>
          </a:prstGeom>
        </p:spPr>
      </p:pic>
      <p:sp>
        <p:nvSpPr>
          <p:cNvPr id="11"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B8787014-1A87-49C0-B1F9-F76E394637CC}" type="slidenum">
              <a:rPr lang="en-US" sz="1200" smtClean="0">
                <a:solidFill>
                  <a:schemeClr val="bg1"/>
                </a:solidFill>
                <a:latin typeface="Calibri" pitchFamily="34" charset="0"/>
              </a:rPr>
              <a:t>29</a:t>
            </a:fld>
            <a:endParaRPr lang="en-US" sz="1200" dirty="0">
              <a:solidFill>
                <a:schemeClr val="bg1"/>
              </a:solidFill>
              <a:latin typeface="Calibri" pitchFamily="34" charset="0"/>
            </a:endParaRPr>
          </a:p>
        </p:txBody>
      </p:sp>
      <p:pic>
        <p:nvPicPr>
          <p:cNvPr id="3" name="Picture 2"/>
          <p:cNvPicPr>
            <a:picLocks noChangeAspect="1"/>
          </p:cNvPicPr>
          <p:nvPr/>
        </p:nvPicPr>
        <p:blipFill>
          <a:blip r:embed="rId4"/>
          <a:stretch>
            <a:fillRect/>
          </a:stretch>
        </p:blipFill>
        <p:spPr>
          <a:xfrm>
            <a:off x="762000" y="2553598"/>
            <a:ext cx="6448425" cy="304800"/>
          </a:xfrm>
          <a:prstGeom prst="rect">
            <a:avLst/>
          </a:prstGeom>
        </p:spPr>
      </p:pic>
      <p:sp>
        <p:nvSpPr>
          <p:cNvPr id="12" name="Rectangle 11"/>
          <p:cNvSpPr/>
          <p:nvPr/>
        </p:nvSpPr>
        <p:spPr>
          <a:xfrm>
            <a:off x="3962400" y="3760304"/>
            <a:ext cx="2057400" cy="354496"/>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57400" y="3379304"/>
            <a:ext cx="5791200" cy="381000"/>
          </a:xfrm>
          <a:prstGeom prst="rect">
            <a:avLst/>
          </a:prstGeom>
          <a:solidFill>
            <a:srgbClr val="4D82EB">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19800" y="4141304"/>
            <a:ext cx="1828800" cy="397358"/>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13176" y="4535556"/>
            <a:ext cx="1828800" cy="397358"/>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275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228600" y="274638"/>
            <a:ext cx="8763000" cy="868362"/>
          </a:xfrm>
        </p:spPr>
        <p:txBody>
          <a:bodyPr/>
          <a:lstStyle/>
          <a:p>
            <a:pPr algn="l"/>
            <a:r>
              <a:rPr lang="en-US" sz="2400" b="1" dirty="0" smtClean="0">
                <a:solidFill>
                  <a:srgbClr val="4D82EB"/>
                </a:solidFill>
              </a:rPr>
              <a:t>A new perspective on the value of economic forecasts</a:t>
            </a:r>
          </a:p>
        </p:txBody>
      </p:sp>
      <p:sp>
        <p:nvSpPr>
          <p:cNvPr id="45059" name="Content Placeholder 2"/>
          <p:cNvSpPr>
            <a:spLocks noGrp="1"/>
          </p:cNvSpPr>
          <p:nvPr>
            <p:ph idx="4294967295"/>
          </p:nvPr>
        </p:nvSpPr>
        <p:spPr>
          <a:xfrm>
            <a:off x="457200" y="1143000"/>
            <a:ext cx="8153400" cy="5257800"/>
          </a:xfrm>
        </p:spPr>
        <p:txBody>
          <a:bodyPr/>
          <a:lstStyle/>
          <a:p>
            <a:pPr lvl="0">
              <a:lnSpc>
                <a:spcPct val="200000"/>
              </a:lnSpc>
            </a:pPr>
            <a:r>
              <a:rPr lang="en-US" sz="2000" dirty="0">
                <a:solidFill>
                  <a:srgbClr val="4D82EB"/>
                </a:solidFill>
              </a:rPr>
              <a:t>Economic forecasts have a dismal track record and are widely disparaged.</a:t>
            </a:r>
          </a:p>
          <a:p>
            <a:pPr lvl="0">
              <a:lnSpc>
                <a:spcPct val="200000"/>
              </a:lnSpc>
            </a:pPr>
            <a:r>
              <a:rPr lang="en-US" sz="2000" dirty="0">
                <a:solidFill>
                  <a:srgbClr val="4D82EB"/>
                </a:solidFill>
              </a:rPr>
              <a:t>But substantial resources continue to be devoted to producing detailed economic forecasts.</a:t>
            </a:r>
          </a:p>
          <a:p>
            <a:pPr lvl="0">
              <a:lnSpc>
                <a:spcPct val="200000"/>
              </a:lnSpc>
            </a:pPr>
            <a:r>
              <a:rPr lang="en-US" sz="2000" dirty="0">
                <a:solidFill>
                  <a:srgbClr val="4D82EB"/>
                </a:solidFill>
              </a:rPr>
              <a:t>Provide a new perspective on why consumers of economic forecasts – financial market participants and policy makers – continue to pay for them.</a:t>
            </a:r>
          </a:p>
        </p:txBody>
      </p:sp>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11"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2AEE9F68-554F-4E78-9FC8-146D7FA659A0}" type="slidenum">
              <a:rPr lang="en-US" sz="1200" smtClean="0">
                <a:solidFill>
                  <a:schemeClr val="bg1"/>
                </a:solidFill>
                <a:latin typeface="Calibri" pitchFamily="34" charset="0"/>
              </a:rPr>
              <a:t>3</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199561182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Tonality as a Predictor of Monetary Policy</a:t>
            </a:r>
            <a:endParaRPr lang="en-US" sz="2800" dirty="0" smtClean="0">
              <a:solidFill>
                <a:srgbClr val="4D82EB"/>
              </a:solidFill>
            </a:endParaRPr>
          </a:p>
        </p:txBody>
      </p:sp>
      <p:sp>
        <p:nvSpPr>
          <p:cNvPr id="51203" name="Content Placeholder 2"/>
          <p:cNvSpPr>
            <a:spLocks noGrp="1"/>
          </p:cNvSpPr>
          <p:nvPr>
            <p:ph idx="4294967295"/>
          </p:nvPr>
        </p:nvSpPr>
        <p:spPr>
          <a:xfrm>
            <a:off x="457200" y="1143000"/>
            <a:ext cx="8229600" cy="4983163"/>
          </a:xfrm>
        </p:spPr>
        <p:txBody>
          <a:bodyPr/>
          <a:lstStyle/>
          <a:p>
            <a:r>
              <a:rPr lang="en-US" sz="2000" dirty="0" smtClean="0">
                <a:solidFill>
                  <a:srgbClr val="4D82EB"/>
                </a:solidFill>
                <a:latin typeface="Arial" panose="020B0604020202020204" pitchFamily="34" charset="0"/>
                <a:cs typeface="Arial" panose="020B0604020202020204" pitchFamily="34" charset="0"/>
              </a:rPr>
              <a:t>Tonality predicts Fed Funds Rate, more so when controlled for Blue Chip forecast</a:t>
            </a:r>
          </a:p>
          <a:p>
            <a:endParaRPr lang="en-US" sz="2000" dirty="0">
              <a:solidFill>
                <a:srgbClr val="4D82EB"/>
              </a:solidFill>
            </a:endParaRPr>
          </a:p>
          <a:p>
            <a:pPr marL="0" lvl="0" indent="0">
              <a:lnSpc>
                <a:spcPct val="150000"/>
              </a:lnSpc>
              <a:buNone/>
            </a:pPr>
            <a:endParaRPr lang="en-US" sz="2000" dirty="0" smtClean="0">
              <a:solidFill>
                <a:srgbClr val="4D82EB"/>
              </a:solidFill>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pic>
        <p:nvPicPr>
          <p:cNvPr id="3" name="Picture 2"/>
          <p:cNvPicPr>
            <a:picLocks noChangeAspect="1"/>
          </p:cNvPicPr>
          <p:nvPr/>
        </p:nvPicPr>
        <p:blipFill>
          <a:blip r:embed="rId3"/>
          <a:stretch>
            <a:fillRect/>
          </a:stretch>
        </p:blipFill>
        <p:spPr>
          <a:xfrm>
            <a:off x="838200" y="2286000"/>
            <a:ext cx="7296150" cy="3276600"/>
          </a:xfrm>
          <a:prstGeom prst="rect">
            <a:avLst/>
          </a:prstGeom>
        </p:spPr>
      </p:pic>
      <p:sp>
        <p:nvSpPr>
          <p:cNvPr id="11"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4615C2E9-70EE-4661-B7D6-6C63ACDF853C}" type="slidenum">
              <a:rPr lang="en-US" sz="1200" smtClean="0">
                <a:solidFill>
                  <a:schemeClr val="bg1"/>
                </a:solidFill>
                <a:latin typeface="Calibri" pitchFamily="34" charset="0"/>
              </a:rPr>
              <a:t>30</a:t>
            </a:fld>
            <a:endParaRPr lang="en-US" sz="1200" dirty="0">
              <a:solidFill>
                <a:schemeClr val="bg1"/>
              </a:solidFill>
              <a:latin typeface="Calibri" pitchFamily="34" charset="0"/>
            </a:endParaRPr>
          </a:p>
        </p:txBody>
      </p:sp>
      <p:pic>
        <p:nvPicPr>
          <p:cNvPr id="12" name="Picture 11"/>
          <p:cNvPicPr>
            <a:picLocks noChangeAspect="1"/>
          </p:cNvPicPr>
          <p:nvPr/>
        </p:nvPicPr>
        <p:blipFill>
          <a:blip r:embed="rId4"/>
          <a:stretch>
            <a:fillRect/>
          </a:stretch>
        </p:blipFill>
        <p:spPr>
          <a:xfrm>
            <a:off x="838200" y="1984513"/>
            <a:ext cx="6448425" cy="304800"/>
          </a:xfrm>
          <a:prstGeom prst="rect">
            <a:avLst/>
          </a:prstGeom>
        </p:spPr>
      </p:pic>
      <p:sp>
        <p:nvSpPr>
          <p:cNvPr id="13" name="Rectangle 12"/>
          <p:cNvSpPr/>
          <p:nvPr/>
        </p:nvSpPr>
        <p:spPr>
          <a:xfrm>
            <a:off x="4177748" y="3170790"/>
            <a:ext cx="2057400" cy="354496"/>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72748" y="2789790"/>
            <a:ext cx="5791200" cy="381000"/>
          </a:xfrm>
          <a:prstGeom prst="rect">
            <a:avLst/>
          </a:prstGeom>
          <a:solidFill>
            <a:srgbClr val="4D82EB">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35148" y="3551790"/>
            <a:ext cx="1828800" cy="397358"/>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41776" y="3946042"/>
            <a:ext cx="1828800" cy="397358"/>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00" y="5095460"/>
            <a:ext cx="437324" cy="238540"/>
          </a:xfrm>
          <a:prstGeom prst="rect">
            <a:avLst/>
          </a:prstGeom>
          <a:solidFill>
            <a:srgbClr val="4D82EB">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638800" y="5105400"/>
            <a:ext cx="437324" cy="238540"/>
          </a:xfrm>
          <a:prstGeom prst="rect">
            <a:avLst/>
          </a:prstGeom>
          <a:solidFill>
            <a:srgbClr val="4D82EB">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81400" y="5095460"/>
            <a:ext cx="437324" cy="238540"/>
          </a:xfrm>
          <a:prstGeom prst="rect">
            <a:avLst/>
          </a:prstGeom>
          <a:solidFill>
            <a:srgbClr val="4D82EB">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590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10765" y="2740508"/>
            <a:ext cx="3522469" cy="3740150"/>
          </a:xfrm>
          <a:prstGeom prst="rect">
            <a:avLst/>
          </a:prstGeom>
        </p:spPr>
      </p:pic>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Predicting Funds </a:t>
            </a:r>
            <a:r>
              <a:rPr lang="en-US" sz="2800" b="1" dirty="0">
                <a:solidFill>
                  <a:srgbClr val="4D82EB"/>
                </a:solidFill>
              </a:rPr>
              <a:t>Rate </a:t>
            </a:r>
            <a:r>
              <a:rPr lang="en-US" sz="2800" b="1" dirty="0" smtClean="0">
                <a:solidFill>
                  <a:srgbClr val="4D82EB"/>
                </a:solidFill>
              </a:rPr>
              <a:t>w/Trend Tonality &amp; ST Spread</a:t>
            </a:r>
            <a:endParaRPr lang="en-US" sz="2800" dirty="0" smtClean="0">
              <a:solidFill>
                <a:srgbClr val="4D82EB"/>
              </a:solidFill>
            </a:endParaRPr>
          </a:p>
        </p:txBody>
      </p:sp>
      <p:sp>
        <p:nvSpPr>
          <p:cNvPr id="51203" name="Content Placeholder 2"/>
          <p:cNvSpPr>
            <a:spLocks noGrp="1"/>
          </p:cNvSpPr>
          <p:nvPr>
            <p:ph idx="4294967295"/>
          </p:nvPr>
        </p:nvSpPr>
        <p:spPr>
          <a:xfrm>
            <a:off x="457200" y="997228"/>
            <a:ext cx="8229600" cy="4983163"/>
          </a:xfrm>
        </p:spPr>
        <p:txBody>
          <a:bodyPr/>
          <a:lstStyle/>
          <a:p>
            <a:r>
              <a:rPr lang="en-US" sz="2000" dirty="0" smtClean="0">
                <a:solidFill>
                  <a:srgbClr val="4D82EB"/>
                </a:solidFill>
                <a:latin typeface="Arial" panose="020B0604020202020204" pitchFamily="34" charset="0"/>
                <a:cs typeface="Arial" panose="020B0604020202020204" pitchFamily="34" charset="0"/>
              </a:rPr>
              <a:t>Term spread has strong </a:t>
            </a:r>
            <a:r>
              <a:rPr lang="en-US" sz="2000" dirty="0">
                <a:solidFill>
                  <a:srgbClr val="4D82EB"/>
                </a:solidFill>
                <a:latin typeface="Arial" panose="020B0604020202020204" pitchFamily="34" charset="0"/>
                <a:cs typeface="Arial" panose="020B0604020202020204" pitchFamily="34" charset="0"/>
              </a:rPr>
              <a:t>predictive power, suggesting staff </a:t>
            </a:r>
            <a:r>
              <a:rPr lang="en-US" sz="2000" dirty="0" smtClean="0">
                <a:solidFill>
                  <a:srgbClr val="4D82EB"/>
                </a:solidFill>
                <a:latin typeface="Arial" panose="020B0604020202020204" pitchFamily="34" charset="0"/>
                <a:cs typeface="Arial" panose="020B0604020202020204" pitchFamily="34" charset="0"/>
              </a:rPr>
              <a:t>fed funds forecast </a:t>
            </a:r>
            <a:r>
              <a:rPr lang="en-US" sz="2000" dirty="0">
                <a:solidFill>
                  <a:srgbClr val="4D82EB"/>
                </a:solidFill>
                <a:latin typeface="Arial" panose="020B0604020202020204" pitchFamily="34" charset="0"/>
                <a:cs typeface="Arial" panose="020B0604020202020204" pitchFamily="34" charset="0"/>
              </a:rPr>
              <a:t>does not incorporate </a:t>
            </a:r>
            <a:r>
              <a:rPr lang="en-US" sz="2000" u="sng" dirty="0" smtClean="0">
                <a:solidFill>
                  <a:srgbClr val="4D82EB"/>
                </a:solidFill>
                <a:latin typeface="Arial" panose="020B0604020202020204" pitchFamily="34" charset="0"/>
                <a:cs typeface="Arial" panose="020B0604020202020204" pitchFamily="34" charset="0"/>
              </a:rPr>
              <a:t>all</a:t>
            </a:r>
            <a:r>
              <a:rPr lang="en-US" sz="2000" dirty="0" smtClean="0">
                <a:solidFill>
                  <a:srgbClr val="4D82EB"/>
                </a:solidFill>
                <a:latin typeface="Arial" panose="020B0604020202020204" pitchFamily="34" charset="0"/>
                <a:cs typeface="Arial" panose="020B0604020202020204" pitchFamily="34" charset="0"/>
              </a:rPr>
              <a:t> </a:t>
            </a:r>
            <a:r>
              <a:rPr lang="en-US" sz="2000" dirty="0">
                <a:solidFill>
                  <a:srgbClr val="4D82EB"/>
                </a:solidFill>
                <a:latin typeface="Arial" panose="020B0604020202020204" pitchFamily="34" charset="0"/>
                <a:cs typeface="Arial" panose="020B0604020202020204" pitchFamily="34" charset="0"/>
              </a:rPr>
              <a:t>market information </a:t>
            </a:r>
            <a:r>
              <a:rPr lang="en-US" sz="2000" dirty="0" smtClean="0">
                <a:solidFill>
                  <a:srgbClr val="4D82EB"/>
                </a:solidFill>
                <a:latin typeface="Arial" panose="020B0604020202020204" pitchFamily="34" charset="0"/>
                <a:cs typeface="Arial" panose="020B0604020202020204" pitchFamily="34" charset="0"/>
              </a:rPr>
              <a:t>– </a:t>
            </a:r>
            <a:r>
              <a:rPr lang="en-US" sz="2000" dirty="0" err="1" smtClean="0">
                <a:solidFill>
                  <a:srgbClr val="4D82EB"/>
                </a:solidFill>
                <a:latin typeface="Arial" panose="020B0604020202020204" pitchFamily="34" charset="0"/>
                <a:cs typeface="Arial" panose="020B0604020202020204" pitchFamily="34" charset="0"/>
              </a:rPr>
              <a:t>Reifschneider</a:t>
            </a:r>
            <a:r>
              <a:rPr lang="en-US" sz="2000" dirty="0" smtClean="0">
                <a:solidFill>
                  <a:srgbClr val="4D82EB"/>
                </a:solidFill>
                <a:latin typeface="Arial" panose="020B0604020202020204" pitchFamily="34" charset="0"/>
                <a:cs typeface="Arial" panose="020B0604020202020204" pitchFamily="34" charset="0"/>
              </a:rPr>
              <a:t> and </a:t>
            </a:r>
            <a:r>
              <a:rPr lang="en-US" sz="2000" dirty="0">
                <a:solidFill>
                  <a:srgbClr val="4D82EB"/>
                </a:solidFill>
                <a:latin typeface="Arial" panose="020B0604020202020204" pitchFamily="34" charset="0"/>
                <a:cs typeface="Arial" panose="020B0604020202020204" pitchFamily="34" charset="0"/>
              </a:rPr>
              <a:t>Tulip (2017).  </a:t>
            </a:r>
            <a:endParaRPr lang="en-US" sz="2000" dirty="0" smtClean="0">
              <a:solidFill>
                <a:srgbClr val="4D82EB"/>
              </a:solidFill>
              <a:latin typeface="Arial" panose="020B0604020202020204" pitchFamily="34" charset="0"/>
              <a:cs typeface="Arial" panose="020B0604020202020204" pitchFamily="34" charset="0"/>
            </a:endParaRPr>
          </a:p>
          <a:p>
            <a:r>
              <a:rPr lang="en-US" sz="2000" dirty="0" smtClean="0">
                <a:solidFill>
                  <a:srgbClr val="4D82EB"/>
                </a:solidFill>
                <a:latin typeface="Arial" panose="020B0604020202020204" pitchFamily="34" charset="0"/>
                <a:cs typeface="Arial" panose="020B0604020202020204" pitchFamily="34" charset="0"/>
              </a:rPr>
              <a:t>However, Tonality still has marginal predictive power</a:t>
            </a:r>
            <a:endParaRPr lang="en-US" sz="2000" dirty="0">
              <a:solidFill>
                <a:srgbClr val="4D82EB"/>
              </a:solidFill>
              <a:latin typeface="Arial" panose="020B0604020202020204" pitchFamily="34" charset="0"/>
              <a:cs typeface="Arial" panose="020B0604020202020204" pitchFamily="34" charset="0"/>
            </a:endParaRPr>
          </a:p>
          <a:p>
            <a:endParaRPr lang="en-US" sz="2000" dirty="0">
              <a:solidFill>
                <a:srgbClr val="4D82EB"/>
              </a:solidFill>
              <a:latin typeface="Arial" panose="020B0604020202020204" pitchFamily="34" charset="0"/>
              <a:cs typeface="Arial" panose="020B0604020202020204" pitchFamily="34" charset="0"/>
            </a:endParaRPr>
          </a:p>
          <a:p>
            <a:endParaRPr lang="en-US" sz="2000" dirty="0">
              <a:solidFill>
                <a:srgbClr val="4D82EB"/>
              </a:solidFill>
            </a:endParaRPr>
          </a:p>
          <a:p>
            <a:pPr lvl="0">
              <a:lnSpc>
                <a:spcPct val="150000"/>
              </a:lnSpc>
            </a:pPr>
            <a:endParaRPr lang="en-US" sz="2000" dirty="0" smtClean="0">
              <a:solidFill>
                <a:srgbClr val="4D82EB"/>
              </a:solidFill>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6" name="Right Arrow 5"/>
          <p:cNvSpPr/>
          <p:nvPr/>
        </p:nvSpPr>
        <p:spPr>
          <a:xfrm>
            <a:off x="1905000" y="4777408"/>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396BDCAE-9FE7-4C82-AF19-5577A1C61C17}" type="slidenum">
              <a:rPr lang="en-US" sz="1200" smtClean="0">
                <a:solidFill>
                  <a:schemeClr val="bg1"/>
                </a:solidFill>
                <a:latin typeface="Calibri" pitchFamily="34" charset="0"/>
              </a:rPr>
              <a:t>31</a:t>
            </a:fld>
            <a:endParaRPr lang="en-US" sz="1200" dirty="0">
              <a:solidFill>
                <a:schemeClr val="bg1"/>
              </a:solidFill>
              <a:latin typeface="Calibri" pitchFamily="34" charset="0"/>
            </a:endParaRPr>
          </a:p>
        </p:txBody>
      </p:sp>
      <p:sp>
        <p:nvSpPr>
          <p:cNvPr id="12" name="Rectangle 11"/>
          <p:cNvSpPr/>
          <p:nvPr/>
        </p:nvSpPr>
        <p:spPr>
          <a:xfrm>
            <a:off x="4191000" y="3965712"/>
            <a:ext cx="2057400" cy="354496"/>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91000" y="4790660"/>
            <a:ext cx="2057400" cy="354496"/>
          </a:xfrm>
          <a:prstGeom prst="rect">
            <a:avLst/>
          </a:prstGeom>
          <a:solidFill>
            <a:srgbClr val="4D82EB">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1516546" y="2443727"/>
            <a:ext cx="6484454" cy="273641"/>
          </a:xfrm>
          <a:prstGeom prst="rect">
            <a:avLst/>
          </a:prstGeom>
        </p:spPr>
      </p:pic>
    </p:spTree>
    <p:extLst>
      <p:ext uri="{BB962C8B-B14F-4D97-AF65-F5344CB8AC3E}">
        <p14:creationId xmlns:p14="http://schemas.microsoft.com/office/powerpoint/2010/main" val="1478442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228600" y="208378"/>
            <a:ext cx="8763000" cy="868362"/>
          </a:xfrm>
        </p:spPr>
        <p:txBody>
          <a:bodyPr/>
          <a:lstStyle/>
          <a:p>
            <a:pPr algn="l"/>
            <a:r>
              <a:rPr lang="en-US" sz="2400" b="1" dirty="0" smtClean="0">
                <a:solidFill>
                  <a:srgbClr val="4D82EB"/>
                </a:solidFill>
              </a:rPr>
              <a:t>Outline</a:t>
            </a:r>
            <a:endParaRPr lang="en-US" sz="2400" dirty="0" smtClean="0">
              <a:solidFill>
                <a:srgbClr val="4D82EB"/>
              </a:solidFill>
            </a:endParaRPr>
          </a:p>
        </p:txBody>
      </p:sp>
      <p:sp>
        <p:nvSpPr>
          <p:cNvPr id="45059" name="Content Placeholder 2"/>
          <p:cNvSpPr>
            <a:spLocks noGrp="1"/>
          </p:cNvSpPr>
          <p:nvPr>
            <p:ph idx="4294967295"/>
          </p:nvPr>
        </p:nvSpPr>
        <p:spPr>
          <a:xfrm>
            <a:off x="537526" y="1092615"/>
            <a:ext cx="8301674" cy="5457410"/>
          </a:xfrm>
        </p:spPr>
        <p:txBody>
          <a:bodyPr/>
          <a:lstStyle/>
          <a:p>
            <a:pPr lvl="0">
              <a:lnSpc>
                <a:spcPct val="200000"/>
              </a:lnSpc>
              <a:buFont typeface="Wingdings" panose="05000000000000000000" pitchFamily="2" charset="2"/>
              <a:buChar char="ü"/>
            </a:pPr>
            <a:r>
              <a:rPr lang="en-US" sz="2400" dirty="0" smtClean="0">
                <a:solidFill>
                  <a:srgbClr val="4D82EB"/>
                </a:solidFill>
              </a:rPr>
              <a:t>What is Tonality?</a:t>
            </a:r>
          </a:p>
          <a:p>
            <a:pPr lvl="0">
              <a:lnSpc>
                <a:spcPct val="200000"/>
              </a:lnSpc>
              <a:buFont typeface="Wingdings" panose="05000000000000000000" pitchFamily="2" charset="2"/>
              <a:buChar char="ü"/>
            </a:pPr>
            <a:r>
              <a:rPr lang="en-US" sz="2400" dirty="0" smtClean="0">
                <a:solidFill>
                  <a:srgbClr val="4D82EB"/>
                </a:solidFill>
              </a:rPr>
              <a:t>Tonality as an Economic Indicator</a:t>
            </a:r>
          </a:p>
          <a:p>
            <a:pPr lvl="1">
              <a:lnSpc>
                <a:spcPct val="200000"/>
              </a:lnSpc>
              <a:buFont typeface="Wingdings" panose="05000000000000000000" pitchFamily="2" charset="2"/>
              <a:buChar char="ü"/>
            </a:pPr>
            <a:r>
              <a:rPr lang="en-US" sz="2000" dirty="0" smtClean="0">
                <a:solidFill>
                  <a:srgbClr val="4D82EB"/>
                </a:solidFill>
              </a:rPr>
              <a:t>Tonality and Blue Chip Forecasts</a:t>
            </a:r>
          </a:p>
          <a:p>
            <a:pPr>
              <a:lnSpc>
                <a:spcPct val="200000"/>
              </a:lnSpc>
              <a:buFont typeface="Wingdings" panose="05000000000000000000" pitchFamily="2" charset="2"/>
              <a:buChar char="ü"/>
            </a:pPr>
            <a:r>
              <a:rPr lang="en-US" sz="2400" dirty="0" smtClean="0">
                <a:solidFill>
                  <a:srgbClr val="4D82EB"/>
                </a:solidFill>
              </a:rPr>
              <a:t>Tonality and Monetary Policy</a:t>
            </a:r>
          </a:p>
          <a:p>
            <a:pPr>
              <a:lnSpc>
                <a:spcPct val="200000"/>
              </a:lnSpc>
              <a:buFont typeface="Wingdings" panose="05000000000000000000" pitchFamily="2" charset="2"/>
              <a:buChar char="Ø"/>
            </a:pPr>
            <a:r>
              <a:rPr lang="en-US" sz="2400" dirty="0" smtClean="0">
                <a:solidFill>
                  <a:srgbClr val="4D82EB"/>
                </a:solidFill>
              </a:rPr>
              <a:t>Tonality and Asset Prices</a:t>
            </a:r>
          </a:p>
          <a:p>
            <a:pPr>
              <a:lnSpc>
                <a:spcPct val="200000"/>
              </a:lnSpc>
            </a:pPr>
            <a:r>
              <a:rPr lang="en-US" sz="2400" dirty="0" smtClean="0">
                <a:solidFill>
                  <a:srgbClr val="4D82EB"/>
                </a:solidFill>
              </a:rPr>
              <a:t>Extensions</a:t>
            </a:r>
            <a:endParaRPr lang="en-US" sz="2400" dirty="0" smtClean="0">
              <a:solidFill>
                <a:srgbClr val="4D82EB"/>
              </a:solidFill>
            </a:endParaRPr>
          </a:p>
        </p:txBody>
      </p:sp>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10" name="TextBox 9"/>
          <p:cNvSpPr txBox="1"/>
          <p:nvPr/>
        </p:nvSpPr>
        <p:spPr>
          <a:xfrm>
            <a:off x="0" y="6550025"/>
            <a:ext cx="3124200" cy="307777"/>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7"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4F306D2D-3CD4-438C-A9EE-B620D789EA10}" type="slidenum">
              <a:rPr lang="en-US" sz="1200" smtClean="0">
                <a:solidFill>
                  <a:schemeClr val="bg1"/>
                </a:solidFill>
                <a:latin typeface="Calibri" pitchFamily="34" charset="0"/>
              </a:rPr>
              <a:t>32</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124221098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Tonality and Asset </a:t>
            </a:r>
            <a:r>
              <a:rPr lang="en-US" sz="2800" b="1" dirty="0" smtClean="0">
                <a:solidFill>
                  <a:srgbClr val="4D82EB"/>
                </a:solidFill>
              </a:rPr>
              <a:t>Prices: Post-FOMC Announcement</a:t>
            </a:r>
            <a:endParaRPr lang="en-US" sz="2800" dirty="0" smtClean="0">
              <a:solidFill>
                <a:srgbClr val="4D82EB"/>
              </a:solidFill>
            </a:endParaRPr>
          </a:p>
        </p:txBody>
      </p:sp>
      <p:sp>
        <p:nvSpPr>
          <p:cNvPr id="51203" name="Content Placeholder 2"/>
          <p:cNvSpPr>
            <a:spLocks noGrp="1"/>
          </p:cNvSpPr>
          <p:nvPr>
            <p:ph idx="4294967295"/>
          </p:nvPr>
        </p:nvSpPr>
        <p:spPr>
          <a:xfrm>
            <a:off x="457200" y="1195665"/>
            <a:ext cx="8229600" cy="4983163"/>
          </a:xfrm>
        </p:spPr>
        <p:txBody>
          <a:bodyPr/>
          <a:lstStyle/>
          <a:p>
            <a:r>
              <a:rPr lang="en-US" sz="2000" dirty="0" smtClean="0">
                <a:solidFill>
                  <a:srgbClr val="4D82EB"/>
                </a:solidFill>
                <a:latin typeface="Arial" panose="020B0604020202020204" pitchFamily="34" charset="0"/>
                <a:cs typeface="Arial" panose="020B0604020202020204" pitchFamily="34" charset="0"/>
              </a:rPr>
              <a:t>Higher </a:t>
            </a:r>
            <a:r>
              <a:rPr lang="en-US" sz="2000" dirty="0" err="1" smtClean="0">
                <a:solidFill>
                  <a:srgbClr val="4D82EB"/>
                </a:solidFill>
                <a:latin typeface="Arial" panose="020B0604020202020204" pitchFamily="34" charset="0"/>
                <a:cs typeface="Arial" panose="020B0604020202020204" pitchFamily="34" charset="0"/>
              </a:rPr>
              <a:t>Greenbook</a:t>
            </a:r>
            <a:r>
              <a:rPr lang="en-US" sz="2000" dirty="0" smtClean="0">
                <a:solidFill>
                  <a:srgbClr val="4D82EB"/>
                </a:solidFill>
                <a:latin typeface="Arial" panose="020B0604020202020204" pitchFamily="34" charset="0"/>
                <a:cs typeface="Arial" panose="020B0604020202020204" pitchFamily="34" charset="0"/>
              </a:rPr>
              <a:t> Tonality predicates a significant positive incremental reaction for Fed funds </a:t>
            </a:r>
            <a:r>
              <a:rPr lang="en-US" sz="2000" dirty="0" smtClean="0">
                <a:solidFill>
                  <a:srgbClr val="4D82EB"/>
                </a:solidFill>
                <a:latin typeface="Arial" panose="020B0604020202020204" pitchFamily="34" charset="0"/>
                <a:cs typeface="Arial" panose="020B0604020202020204" pitchFamily="34" charset="0"/>
              </a:rPr>
              <a:t>futures</a:t>
            </a:r>
            <a:r>
              <a:rPr lang="en-US" sz="2000" dirty="0" smtClean="0">
                <a:solidFill>
                  <a:srgbClr val="4D82EB"/>
                </a:solidFill>
                <a:latin typeface="Arial" panose="020B0604020202020204" pitchFamily="34" charset="0"/>
                <a:cs typeface="Arial" panose="020B0604020202020204" pitchFamily="34" charset="0"/>
              </a:rPr>
              <a:t>. Similar results for 6M, 2YR and 5YR rates but not for stocks </a:t>
            </a:r>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p>
          <a:p>
            <a:pPr lvl="0">
              <a:lnSpc>
                <a:spcPct val="150000"/>
              </a:lnSpc>
            </a:pPr>
            <a:endParaRPr lang="en-US" sz="2000" dirty="0" smtClean="0">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pic>
        <p:nvPicPr>
          <p:cNvPr id="4" name="Picture 3"/>
          <p:cNvPicPr>
            <a:picLocks noChangeAspect="1"/>
          </p:cNvPicPr>
          <p:nvPr/>
        </p:nvPicPr>
        <p:blipFill>
          <a:blip r:embed="rId3"/>
          <a:stretch>
            <a:fillRect/>
          </a:stretch>
        </p:blipFill>
        <p:spPr>
          <a:xfrm>
            <a:off x="952500" y="2361756"/>
            <a:ext cx="5981700" cy="381000"/>
          </a:xfrm>
          <a:prstGeom prst="rect">
            <a:avLst/>
          </a:prstGeom>
        </p:spPr>
      </p:pic>
      <p:sp>
        <p:nvSpPr>
          <p:cNvPr id="11"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F15D0310-42A2-4A2F-B466-E72B8E782459}" type="slidenum">
              <a:rPr lang="en-US" sz="1200" smtClean="0">
                <a:solidFill>
                  <a:schemeClr val="bg1"/>
                </a:solidFill>
                <a:latin typeface="Calibri" pitchFamily="34" charset="0"/>
              </a:rPr>
              <a:t>33</a:t>
            </a:fld>
            <a:endParaRPr lang="en-US" sz="1200" dirty="0">
              <a:solidFill>
                <a:schemeClr val="bg1"/>
              </a:solidFill>
              <a:latin typeface="Calibri" pitchFamily="34" charset="0"/>
            </a:endParaRPr>
          </a:p>
        </p:txBody>
      </p:sp>
      <p:pic>
        <p:nvPicPr>
          <p:cNvPr id="3" name="Picture 2"/>
          <p:cNvPicPr>
            <a:picLocks noChangeAspect="1"/>
          </p:cNvPicPr>
          <p:nvPr/>
        </p:nvPicPr>
        <p:blipFill>
          <a:blip r:embed="rId4"/>
          <a:stretch>
            <a:fillRect/>
          </a:stretch>
        </p:blipFill>
        <p:spPr>
          <a:xfrm>
            <a:off x="1023366" y="2842507"/>
            <a:ext cx="7247598" cy="255496"/>
          </a:xfrm>
          <a:prstGeom prst="rect">
            <a:avLst/>
          </a:prstGeom>
        </p:spPr>
      </p:pic>
      <p:pic>
        <p:nvPicPr>
          <p:cNvPr id="6" name="Picture 5"/>
          <p:cNvPicPr>
            <a:picLocks noChangeAspect="1"/>
          </p:cNvPicPr>
          <p:nvPr/>
        </p:nvPicPr>
        <p:blipFill>
          <a:blip r:embed="rId5"/>
          <a:stretch>
            <a:fillRect/>
          </a:stretch>
        </p:blipFill>
        <p:spPr>
          <a:xfrm>
            <a:off x="990599" y="3170693"/>
            <a:ext cx="7162802" cy="3154668"/>
          </a:xfrm>
          <a:prstGeom prst="rect">
            <a:avLst/>
          </a:prstGeom>
        </p:spPr>
      </p:pic>
      <p:sp>
        <p:nvSpPr>
          <p:cNvPr id="13" name="Rectangle 12"/>
          <p:cNvSpPr/>
          <p:nvPr/>
        </p:nvSpPr>
        <p:spPr>
          <a:xfrm>
            <a:off x="2971800" y="4071288"/>
            <a:ext cx="631134" cy="382502"/>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76800" y="4071287"/>
            <a:ext cx="685800" cy="385815"/>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36466" y="4071287"/>
            <a:ext cx="631134" cy="382503"/>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02934" y="4834288"/>
            <a:ext cx="721416" cy="423512"/>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62600" y="4850297"/>
            <a:ext cx="685800" cy="407503"/>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62600" y="4495801"/>
            <a:ext cx="685800" cy="338488"/>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20608" y="4862045"/>
            <a:ext cx="629480" cy="395755"/>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518954" y="4495801"/>
            <a:ext cx="631134" cy="338488"/>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324350" y="5897769"/>
            <a:ext cx="3825738" cy="193112"/>
          </a:xfrm>
          <a:prstGeom prst="rect">
            <a:avLst/>
          </a:prstGeom>
          <a:solidFill>
            <a:srgbClr val="4D82EB">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661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Tonality and </a:t>
            </a:r>
            <a:r>
              <a:rPr lang="en-US" sz="2800" b="1" dirty="0" smtClean="0">
                <a:solidFill>
                  <a:srgbClr val="4D82EB"/>
                </a:solidFill>
              </a:rPr>
              <a:t>Future Stock Returns</a:t>
            </a:r>
            <a:endParaRPr lang="en-US" sz="2800" dirty="0" smtClean="0">
              <a:solidFill>
                <a:srgbClr val="4D82EB"/>
              </a:solidFill>
            </a:endParaRPr>
          </a:p>
        </p:txBody>
      </p:sp>
      <p:sp>
        <p:nvSpPr>
          <p:cNvPr id="51203" name="Content Placeholder 2"/>
          <p:cNvSpPr>
            <a:spLocks noGrp="1"/>
          </p:cNvSpPr>
          <p:nvPr>
            <p:ph idx="4294967295"/>
          </p:nvPr>
        </p:nvSpPr>
        <p:spPr>
          <a:xfrm>
            <a:off x="457200" y="1341437"/>
            <a:ext cx="8229600" cy="4983163"/>
          </a:xfrm>
        </p:spPr>
        <p:txBody>
          <a:bodyPr/>
          <a:lstStyle/>
          <a:p>
            <a:r>
              <a:rPr lang="en-US" sz="2000" dirty="0" smtClean="0">
                <a:solidFill>
                  <a:srgbClr val="4D82EB"/>
                </a:solidFill>
                <a:latin typeface="Arial" panose="020B0604020202020204" pitchFamily="34" charset="0"/>
                <a:cs typeface="Arial" panose="020B0604020202020204" pitchFamily="34" charset="0"/>
              </a:rPr>
              <a:t>Does Tonality predict future stock return. Use full sample, since no break in Tonality and stock return relationship.</a:t>
            </a:r>
          </a:p>
          <a:p>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smtClean="0"/>
          </a:p>
          <a:p>
            <a:pPr lvl="0">
              <a:lnSpc>
                <a:spcPct val="150000"/>
              </a:lnSpc>
            </a:pPr>
            <a:endParaRPr lang="en-US" sz="2000" dirty="0" smtClean="0">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11"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EA745CF2-3176-4FF8-91C7-3B52ED6EC59D}" type="slidenum">
              <a:rPr lang="en-US" sz="1200" smtClean="0">
                <a:solidFill>
                  <a:schemeClr val="bg1"/>
                </a:solidFill>
                <a:latin typeface="Calibri" pitchFamily="34" charset="0"/>
              </a:rPr>
              <a:t>34</a:t>
            </a:fld>
            <a:endParaRPr lang="en-US" sz="1200" dirty="0">
              <a:solidFill>
                <a:schemeClr val="bg1"/>
              </a:solidFill>
              <a:latin typeface="Calibri" pitchFamily="34" charset="0"/>
            </a:endParaRPr>
          </a:p>
        </p:txBody>
      </p:sp>
      <p:pic>
        <p:nvPicPr>
          <p:cNvPr id="4" name="Picture 3"/>
          <p:cNvPicPr>
            <a:picLocks noChangeAspect="1"/>
          </p:cNvPicPr>
          <p:nvPr/>
        </p:nvPicPr>
        <p:blipFill>
          <a:blip r:embed="rId3"/>
          <a:stretch>
            <a:fillRect/>
          </a:stretch>
        </p:blipFill>
        <p:spPr>
          <a:xfrm>
            <a:off x="1962150" y="2590800"/>
            <a:ext cx="4972050" cy="3300823"/>
          </a:xfrm>
          <a:prstGeom prst="rect">
            <a:avLst/>
          </a:prstGeom>
        </p:spPr>
      </p:pic>
      <p:pic>
        <p:nvPicPr>
          <p:cNvPr id="5" name="Picture 4"/>
          <p:cNvPicPr>
            <a:picLocks noChangeAspect="1"/>
          </p:cNvPicPr>
          <p:nvPr/>
        </p:nvPicPr>
        <p:blipFill>
          <a:blip r:embed="rId4"/>
          <a:stretch>
            <a:fillRect/>
          </a:stretch>
        </p:blipFill>
        <p:spPr>
          <a:xfrm>
            <a:off x="1600200" y="2272715"/>
            <a:ext cx="5676900" cy="314910"/>
          </a:xfrm>
          <a:prstGeom prst="rect">
            <a:avLst/>
          </a:prstGeom>
        </p:spPr>
      </p:pic>
      <p:sp>
        <p:nvSpPr>
          <p:cNvPr id="13" name="Rectangle 12"/>
          <p:cNvSpPr/>
          <p:nvPr/>
        </p:nvSpPr>
        <p:spPr>
          <a:xfrm>
            <a:off x="1955524" y="3276600"/>
            <a:ext cx="1085850" cy="1253769"/>
          </a:xfrm>
          <a:prstGeom prst="rect">
            <a:avLst/>
          </a:prstGeom>
          <a:solidFill>
            <a:srgbClr val="4D82EB">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79912" y="5616795"/>
            <a:ext cx="3501888" cy="174405"/>
          </a:xfrm>
          <a:prstGeom prst="rect">
            <a:avLst/>
          </a:prstGeom>
          <a:solidFill>
            <a:srgbClr val="4D82EB">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421256" y="3070441"/>
            <a:ext cx="2360544" cy="345308"/>
          </a:xfrm>
          <a:prstGeom prst="rect">
            <a:avLst/>
          </a:prstGeom>
          <a:solidFill>
            <a:srgbClr val="FFFF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04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Stock Retur</a:t>
            </a:r>
            <a:r>
              <a:rPr lang="en-US" sz="2800" b="1" dirty="0" smtClean="0">
                <a:solidFill>
                  <a:srgbClr val="4D82EB"/>
                </a:solidFill>
              </a:rPr>
              <a:t>n Predictability: </a:t>
            </a:r>
            <a:r>
              <a:rPr lang="en-US" sz="2800" b="1" dirty="0" smtClean="0">
                <a:solidFill>
                  <a:srgbClr val="4D82EB"/>
                </a:solidFill>
              </a:rPr>
              <a:t>Assessing </a:t>
            </a:r>
            <a:r>
              <a:rPr lang="en-US" sz="2800" b="1" dirty="0" smtClean="0">
                <a:solidFill>
                  <a:srgbClr val="4D82EB"/>
                </a:solidFill>
              </a:rPr>
              <a:t>the economic value of Tonality for </a:t>
            </a:r>
            <a:r>
              <a:rPr lang="en-US" sz="2800" b="1" dirty="0" smtClean="0">
                <a:solidFill>
                  <a:srgbClr val="4D82EB"/>
                </a:solidFill>
              </a:rPr>
              <a:t>equity </a:t>
            </a:r>
            <a:r>
              <a:rPr lang="en-US" sz="2800" b="1" dirty="0" smtClean="0">
                <a:solidFill>
                  <a:srgbClr val="4D82EB"/>
                </a:solidFill>
              </a:rPr>
              <a:t>investor</a:t>
            </a:r>
            <a:endParaRPr lang="en-US" sz="2800" dirty="0" smtClean="0">
              <a:solidFill>
                <a:srgbClr val="4D82EB"/>
              </a:solidFill>
            </a:endParaRPr>
          </a:p>
        </p:txBody>
      </p:sp>
      <p:sp>
        <p:nvSpPr>
          <p:cNvPr id="51203" name="Content Placeholder 2"/>
          <p:cNvSpPr>
            <a:spLocks noGrp="1"/>
          </p:cNvSpPr>
          <p:nvPr>
            <p:ph idx="4294967295"/>
          </p:nvPr>
        </p:nvSpPr>
        <p:spPr>
          <a:xfrm>
            <a:off x="457200" y="1341437"/>
            <a:ext cx="8229600" cy="4983163"/>
          </a:xfrm>
        </p:spPr>
        <p:txBody>
          <a:bodyPr/>
          <a:lstStyle/>
          <a:p>
            <a:r>
              <a:rPr lang="en-US" sz="2000" dirty="0" smtClean="0">
                <a:solidFill>
                  <a:srgbClr val="4D82EB"/>
                </a:solidFill>
                <a:latin typeface="Arial" panose="020B0604020202020204" pitchFamily="34" charset="0"/>
                <a:cs typeface="Arial" panose="020B0604020202020204" pitchFamily="34" charset="0"/>
              </a:rPr>
              <a:t>We use Campbell and Thompson (2007) framework. The gain in expected return from observing Tonality.</a:t>
            </a:r>
          </a:p>
          <a:p>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a:solidFill>
                <a:srgbClr val="4D82EB"/>
              </a:solidFill>
              <a:latin typeface="Arial" panose="020B0604020202020204" pitchFamily="34" charset="0"/>
              <a:cs typeface="Arial" panose="020B0604020202020204" pitchFamily="34" charset="0"/>
            </a:endParaRPr>
          </a:p>
          <a:p>
            <a:r>
              <a:rPr lang="en-US" sz="2000" dirty="0" smtClean="0">
                <a:solidFill>
                  <a:srgbClr val="4D82EB"/>
                </a:solidFill>
                <a:latin typeface="Arial" panose="020B0604020202020204" pitchFamily="34" charset="0"/>
                <a:cs typeface="Arial" panose="020B0604020202020204" pitchFamily="34" charset="0"/>
              </a:rPr>
              <a:t> R</a:t>
            </a:r>
            <a:r>
              <a:rPr lang="en-US" sz="2000" baseline="30000" dirty="0" smtClean="0">
                <a:solidFill>
                  <a:srgbClr val="4D82EB"/>
                </a:solidFill>
                <a:latin typeface="Arial" panose="020B0604020202020204" pitchFamily="34" charset="0"/>
                <a:cs typeface="Arial" panose="020B0604020202020204" pitchFamily="34" charset="0"/>
              </a:rPr>
              <a:t>2</a:t>
            </a:r>
            <a:r>
              <a:rPr lang="en-US" sz="2000" dirty="0" smtClean="0">
                <a:solidFill>
                  <a:srgbClr val="4D82EB"/>
                </a:solidFill>
                <a:latin typeface="Arial" panose="020B0604020202020204" pitchFamily="34" charset="0"/>
                <a:cs typeface="Arial" panose="020B0604020202020204" pitchFamily="34" charset="0"/>
              </a:rPr>
              <a:t> is out of sample R</a:t>
            </a:r>
            <a:r>
              <a:rPr lang="en-US" sz="2000" baseline="30000" dirty="0" smtClean="0">
                <a:solidFill>
                  <a:srgbClr val="4D82EB"/>
                </a:solidFill>
                <a:latin typeface="Arial" panose="020B0604020202020204" pitchFamily="34" charset="0"/>
                <a:cs typeface="Arial" panose="020B0604020202020204" pitchFamily="34" charset="0"/>
              </a:rPr>
              <a:t>2</a:t>
            </a:r>
            <a:r>
              <a:rPr lang="en-US" sz="2000" dirty="0" smtClean="0">
                <a:solidFill>
                  <a:srgbClr val="4D82EB"/>
                </a:solidFill>
                <a:latin typeface="Arial" panose="020B0604020202020204" pitchFamily="34" charset="0"/>
                <a:cs typeface="Arial" panose="020B0604020202020204" pitchFamily="34" charset="0"/>
              </a:rPr>
              <a:t>. S</a:t>
            </a:r>
            <a:r>
              <a:rPr lang="en-US" sz="2000" baseline="30000" dirty="0" smtClean="0">
                <a:solidFill>
                  <a:srgbClr val="4D82EB"/>
                </a:solidFill>
                <a:latin typeface="Arial" panose="020B0604020202020204" pitchFamily="34" charset="0"/>
                <a:cs typeface="Arial" panose="020B0604020202020204" pitchFamily="34" charset="0"/>
              </a:rPr>
              <a:t>2</a:t>
            </a:r>
            <a:r>
              <a:rPr lang="en-US" sz="2000" dirty="0" smtClean="0">
                <a:solidFill>
                  <a:srgbClr val="4D82EB"/>
                </a:solidFill>
                <a:latin typeface="Arial" panose="020B0604020202020204" pitchFamily="34" charset="0"/>
                <a:cs typeface="Arial" panose="020B0604020202020204" pitchFamily="34" charset="0"/>
              </a:rPr>
              <a:t> is the Sharpe ratio.</a:t>
            </a:r>
          </a:p>
          <a:p>
            <a:r>
              <a:rPr lang="en-US" sz="2000" dirty="0" smtClean="0">
                <a:solidFill>
                  <a:srgbClr val="4D82EB"/>
                </a:solidFill>
                <a:latin typeface="Arial" panose="020B0604020202020204" pitchFamily="34" charset="0"/>
                <a:cs typeface="Arial" panose="020B0604020202020204" pitchFamily="34" charset="0"/>
              </a:rPr>
              <a:t>Two-meeting-ahead </a:t>
            </a:r>
            <a:r>
              <a:rPr lang="en-US" sz="2000" dirty="0" smtClean="0">
                <a:solidFill>
                  <a:srgbClr val="4D82EB"/>
                </a:solidFill>
                <a:latin typeface="Arial" panose="020B0604020202020204" pitchFamily="34" charset="0"/>
                <a:cs typeface="Arial" panose="020B0604020202020204" pitchFamily="34" charset="0"/>
              </a:rPr>
              <a:t>R</a:t>
            </a:r>
            <a:r>
              <a:rPr lang="en-US" sz="2000" baseline="30000" dirty="0" smtClean="0">
                <a:solidFill>
                  <a:srgbClr val="4D82EB"/>
                </a:solidFill>
                <a:latin typeface="Arial" panose="020B0604020202020204" pitchFamily="34" charset="0"/>
                <a:cs typeface="Arial" panose="020B0604020202020204" pitchFamily="34" charset="0"/>
              </a:rPr>
              <a:t>2</a:t>
            </a:r>
            <a:r>
              <a:rPr lang="en-US" sz="2000" dirty="0" smtClean="0">
                <a:solidFill>
                  <a:srgbClr val="4D82EB"/>
                </a:solidFill>
                <a:latin typeface="Arial" panose="020B0604020202020204" pitchFamily="34" charset="0"/>
                <a:cs typeface="Arial" panose="020B0604020202020204" pitchFamily="34" charset="0"/>
              </a:rPr>
              <a:t> </a:t>
            </a:r>
            <a:r>
              <a:rPr lang="en-US" sz="2000" dirty="0" smtClean="0">
                <a:solidFill>
                  <a:srgbClr val="4D82EB"/>
                </a:solidFill>
                <a:latin typeface="Arial" panose="020B0604020202020204" pitchFamily="34" charset="0"/>
                <a:cs typeface="Arial" panose="020B0604020202020204" pitchFamily="34" charset="0"/>
              </a:rPr>
              <a:t>= 3 </a:t>
            </a:r>
            <a:r>
              <a:rPr lang="en-US" sz="2000" dirty="0" smtClean="0">
                <a:solidFill>
                  <a:srgbClr val="4D82EB"/>
                </a:solidFill>
                <a:latin typeface="Arial" panose="020B0604020202020204" pitchFamily="34" charset="0"/>
                <a:cs typeface="Arial" panose="020B0604020202020204" pitchFamily="34" charset="0"/>
              </a:rPr>
              <a:t>percent </a:t>
            </a:r>
            <a:r>
              <a:rPr lang="en-US" sz="2000" dirty="0" smtClean="0">
                <a:solidFill>
                  <a:srgbClr val="4D82EB"/>
                </a:solidFill>
                <a:latin typeface="Arial" panose="020B0604020202020204" pitchFamily="34" charset="0"/>
                <a:cs typeface="Arial" panose="020B0604020202020204" pitchFamily="34" charset="0"/>
              </a:rPr>
              <a:t>implies </a:t>
            </a:r>
            <a:r>
              <a:rPr lang="en-US" sz="2000" dirty="0" smtClean="0">
                <a:solidFill>
                  <a:srgbClr val="4D82EB"/>
                </a:solidFill>
                <a:latin typeface="Arial" panose="020B0604020202020204" pitchFamily="34" charset="0"/>
                <a:cs typeface="Arial" panose="020B0604020202020204" pitchFamily="34" charset="0"/>
              </a:rPr>
              <a:t>12.8 percentage point annual gain. </a:t>
            </a:r>
            <a:r>
              <a:rPr lang="en-US" sz="2000" dirty="0" smtClean="0">
                <a:solidFill>
                  <a:srgbClr val="4D82EB"/>
                </a:solidFill>
                <a:latin typeface="Arial" panose="020B0604020202020204" pitchFamily="34" charset="0"/>
                <a:cs typeface="Arial" panose="020B0604020202020204" pitchFamily="34" charset="0"/>
              </a:rPr>
              <a:t>Four-meeting-ahead R</a:t>
            </a:r>
            <a:r>
              <a:rPr lang="en-US" sz="2000" baseline="30000" dirty="0" smtClean="0">
                <a:solidFill>
                  <a:srgbClr val="4D82EB"/>
                </a:solidFill>
                <a:latin typeface="Arial" panose="020B0604020202020204" pitchFamily="34" charset="0"/>
                <a:cs typeface="Arial" panose="020B0604020202020204" pitchFamily="34" charset="0"/>
              </a:rPr>
              <a:t>2</a:t>
            </a:r>
            <a:r>
              <a:rPr lang="en-US" sz="2000" dirty="0" smtClean="0">
                <a:solidFill>
                  <a:srgbClr val="4D82EB"/>
                </a:solidFill>
                <a:latin typeface="Arial" panose="020B0604020202020204" pitchFamily="34" charset="0"/>
                <a:cs typeface="Arial" panose="020B0604020202020204" pitchFamily="34" charset="0"/>
              </a:rPr>
              <a:t> implies </a:t>
            </a:r>
            <a:r>
              <a:rPr lang="en-US" sz="2000" dirty="0" smtClean="0">
                <a:solidFill>
                  <a:srgbClr val="4D82EB"/>
                </a:solidFill>
                <a:latin typeface="Arial" panose="020B0604020202020204" pitchFamily="34" charset="0"/>
                <a:cs typeface="Arial" panose="020B0604020202020204" pitchFamily="34" charset="0"/>
              </a:rPr>
              <a:t>to 11.7 percentage point annual gain</a:t>
            </a:r>
            <a:r>
              <a:rPr lang="en-US" sz="2000" dirty="0" smtClean="0">
                <a:solidFill>
                  <a:srgbClr val="4D82EB"/>
                </a:solidFill>
                <a:latin typeface="Arial" panose="020B0604020202020204" pitchFamily="34" charset="0"/>
                <a:cs typeface="Arial" panose="020B0604020202020204" pitchFamily="34" charset="0"/>
              </a:rPr>
              <a:t>.</a:t>
            </a:r>
          </a:p>
          <a:p>
            <a:pPr marL="0" indent="0">
              <a:buNone/>
            </a:pPr>
            <a:endParaRPr lang="en-US" sz="2000" dirty="0" smtClean="0">
              <a:solidFill>
                <a:srgbClr val="4D82EB"/>
              </a:solidFill>
              <a:latin typeface="Arial" panose="020B0604020202020204" pitchFamily="34" charset="0"/>
              <a:cs typeface="Arial" panose="020B0604020202020204" pitchFamily="34" charset="0"/>
            </a:endParaRPr>
          </a:p>
          <a:p>
            <a:r>
              <a:rPr lang="en-US" sz="2000" dirty="0" smtClean="0">
                <a:solidFill>
                  <a:srgbClr val="4D82EB"/>
                </a:solidFill>
                <a:latin typeface="Arial" panose="020B0604020202020204" pitchFamily="34" charset="0"/>
                <a:cs typeface="Arial" panose="020B0604020202020204" pitchFamily="34" charset="0"/>
              </a:rPr>
              <a:t>Analysis ignores transaction costs and risk aversion.</a:t>
            </a:r>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a:solidFill>
                <a:srgbClr val="4D82EB"/>
              </a:solidFill>
              <a:latin typeface="Arial" panose="020B0604020202020204" pitchFamily="34" charset="0"/>
              <a:cs typeface="Arial" panose="020B0604020202020204" pitchFamily="34" charset="0"/>
            </a:endParaRPr>
          </a:p>
          <a:p>
            <a:endParaRPr lang="en-US" sz="2000" dirty="0" smtClean="0">
              <a:solidFill>
                <a:srgbClr val="4D82EB"/>
              </a:solidFill>
              <a:latin typeface="Arial" panose="020B0604020202020204" pitchFamily="34" charset="0"/>
              <a:cs typeface="Arial" panose="020B0604020202020204" pitchFamily="34" charset="0"/>
            </a:endParaRPr>
          </a:p>
          <a:p>
            <a:endParaRPr lang="en-US" sz="2000" dirty="0" smtClean="0"/>
          </a:p>
          <a:p>
            <a:pPr lvl="0">
              <a:lnSpc>
                <a:spcPct val="150000"/>
              </a:lnSpc>
            </a:pPr>
            <a:endParaRPr lang="en-US" sz="2000" dirty="0" smtClean="0">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pic>
        <p:nvPicPr>
          <p:cNvPr id="3" name="Picture 2"/>
          <p:cNvPicPr>
            <a:picLocks noChangeAspect="1"/>
          </p:cNvPicPr>
          <p:nvPr/>
        </p:nvPicPr>
        <p:blipFill>
          <a:blip r:embed="rId3"/>
          <a:stretch>
            <a:fillRect/>
          </a:stretch>
        </p:blipFill>
        <p:spPr>
          <a:xfrm>
            <a:off x="3948734" y="2209800"/>
            <a:ext cx="2047875" cy="704850"/>
          </a:xfrm>
          <a:prstGeom prst="rect">
            <a:avLst/>
          </a:prstGeom>
        </p:spPr>
      </p:pic>
      <p:sp>
        <p:nvSpPr>
          <p:cNvPr id="11"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ABBDC30F-AA99-48C7-BF08-3DC1CDB59861}" type="slidenum">
              <a:rPr lang="en-US" sz="1200" smtClean="0">
                <a:solidFill>
                  <a:schemeClr val="bg1"/>
                </a:solidFill>
                <a:latin typeface="Calibri" pitchFamily="34" charset="0"/>
              </a:rPr>
              <a:t>35</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716177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228600" y="208378"/>
            <a:ext cx="8763000" cy="868362"/>
          </a:xfrm>
        </p:spPr>
        <p:txBody>
          <a:bodyPr/>
          <a:lstStyle/>
          <a:p>
            <a:pPr algn="l"/>
            <a:r>
              <a:rPr lang="en-US" sz="2400" b="1" dirty="0" smtClean="0">
                <a:solidFill>
                  <a:srgbClr val="4D82EB"/>
                </a:solidFill>
              </a:rPr>
              <a:t>Outline</a:t>
            </a:r>
            <a:endParaRPr lang="en-US" sz="2400" dirty="0" smtClean="0">
              <a:solidFill>
                <a:srgbClr val="4D82EB"/>
              </a:solidFill>
            </a:endParaRPr>
          </a:p>
        </p:txBody>
      </p:sp>
      <p:sp>
        <p:nvSpPr>
          <p:cNvPr id="45059" name="Content Placeholder 2"/>
          <p:cNvSpPr>
            <a:spLocks noGrp="1"/>
          </p:cNvSpPr>
          <p:nvPr>
            <p:ph idx="4294967295"/>
          </p:nvPr>
        </p:nvSpPr>
        <p:spPr>
          <a:xfrm>
            <a:off x="537526" y="1092615"/>
            <a:ext cx="8301674" cy="5457410"/>
          </a:xfrm>
        </p:spPr>
        <p:txBody>
          <a:bodyPr/>
          <a:lstStyle/>
          <a:p>
            <a:pPr lvl="0">
              <a:lnSpc>
                <a:spcPct val="200000"/>
              </a:lnSpc>
              <a:buFont typeface="Wingdings" panose="05000000000000000000" pitchFamily="2" charset="2"/>
              <a:buChar char="ü"/>
            </a:pPr>
            <a:r>
              <a:rPr lang="en-US" sz="2400" dirty="0" smtClean="0">
                <a:solidFill>
                  <a:srgbClr val="4D82EB"/>
                </a:solidFill>
              </a:rPr>
              <a:t>What is Tonality?</a:t>
            </a:r>
          </a:p>
          <a:p>
            <a:pPr lvl="0">
              <a:lnSpc>
                <a:spcPct val="200000"/>
              </a:lnSpc>
              <a:buFont typeface="Wingdings" panose="05000000000000000000" pitchFamily="2" charset="2"/>
              <a:buChar char="ü"/>
            </a:pPr>
            <a:r>
              <a:rPr lang="en-US" sz="2400" dirty="0" smtClean="0">
                <a:solidFill>
                  <a:srgbClr val="4D82EB"/>
                </a:solidFill>
              </a:rPr>
              <a:t>Tonality as an Economic Indicator</a:t>
            </a:r>
          </a:p>
          <a:p>
            <a:pPr lvl="1">
              <a:lnSpc>
                <a:spcPct val="200000"/>
              </a:lnSpc>
              <a:buFont typeface="Wingdings" panose="05000000000000000000" pitchFamily="2" charset="2"/>
              <a:buChar char="ü"/>
            </a:pPr>
            <a:r>
              <a:rPr lang="en-US" sz="2000" dirty="0" smtClean="0">
                <a:solidFill>
                  <a:srgbClr val="4D82EB"/>
                </a:solidFill>
              </a:rPr>
              <a:t>Tonality and Blue Chip Forecasts</a:t>
            </a:r>
          </a:p>
          <a:p>
            <a:pPr>
              <a:lnSpc>
                <a:spcPct val="200000"/>
              </a:lnSpc>
              <a:buFont typeface="Wingdings" panose="05000000000000000000" pitchFamily="2" charset="2"/>
              <a:buChar char="ü"/>
            </a:pPr>
            <a:r>
              <a:rPr lang="en-US" sz="2400" dirty="0" smtClean="0">
                <a:solidFill>
                  <a:srgbClr val="4D82EB"/>
                </a:solidFill>
              </a:rPr>
              <a:t>Tonality and Monetary Policy</a:t>
            </a:r>
          </a:p>
          <a:p>
            <a:pPr>
              <a:lnSpc>
                <a:spcPct val="200000"/>
              </a:lnSpc>
              <a:buFont typeface="Wingdings" panose="05000000000000000000" pitchFamily="2" charset="2"/>
              <a:buChar char="ü"/>
            </a:pPr>
            <a:r>
              <a:rPr lang="en-US" sz="2400" dirty="0" smtClean="0">
                <a:solidFill>
                  <a:srgbClr val="4D82EB"/>
                </a:solidFill>
              </a:rPr>
              <a:t>Tonality and Asset Prices</a:t>
            </a:r>
          </a:p>
          <a:p>
            <a:pPr>
              <a:lnSpc>
                <a:spcPct val="200000"/>
              </a:lnSpc>
              <a:buFont typeface="Wingdings" panose="05000000000000000000" pitchFamily="2" charset="2"/>
              <a:buChar char="Ø"/>
            </a:pPr>
            <a:r>
              <a:rPr lang="en-US" sz="2400" dirty="0" smtClean="0">
                <a:solidFill>
                  <a:srgbClr val="4D82EB"/>
                </a:solidFill>
              </a:rPr>
              <a:t>Extensions</a:t>
            </a:r>
            <a:endParaRPr lang="en-US" sz="2400" dirty="0" smtClean="0">
              <a:solidFill>
                <a:srgbClr val="4D82EB"/>
              </a:solidFill>
            </a:endParaRPr>
          </a:p>
        </p:txBody>
      </p:sp>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10" name="TextBox 9"/>
          <p:cNvSpPr txBox="1"/>
          <p:nvPr/>
        </p:nvSpPr>
        <p:spPr>
          <a:xfrm>
            <a:off x="0" y="6550025"/>
            <a:ext cx="3124200" cy="307777"/>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7"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9F8375A7-4AF0-4135-810D-B9409DE64B4B}" type="slidenum">
              <a:rPr lang="en-US" sz="1200" dirty="0">
                <a:solidFill>
                  <a:schemeClr val="bg1"/>
                </a:solidFill>
                <a:latin typeface="Calibri" pitchFamily="34" charset="0"/>
              </a:rPr>
              <a:t>36</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190620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Two Extensions</a:t>
            </a:r>
          </a:p>
        </p:txBody>
      </p:sp>
      <p:sp>
        <p:nvSpPr>
          <p:cNvPr id="9" name="TextBox 8"/>
          <p:cNvSpPr txBox="1"/>
          <p:nvPr/>
        </p:nvSpPr>
        <p:spPr>
          <a:xfrm>
            <a:off x="6019800" y="6553200"/>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10/12/2017</a:t>
            </a:r>
            <a:endParaRPr lang="en-US" sz="1400" dirty="0">
              <a:solidFill>
                <a:schemeClr val="bg1"/>
              </a:solidFill>
              <a:latin typeface="Calibri" pitchFamily="34" charset="0"/>
            </a:endParaRPr>
          </a:p>
        </p:txBody>
      </p:sp>
      <p:sp>
        <p:nvSpPr>
          <p:cNvPr id="51205"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E1CE2084-E649-4D1A-A7BB-01C05B309E8C}" type="slidenum">
              <a:rPr lang="en-US" sz="1200">
                <a:solidFill>
                  <a:schemeClr val="bg1"/>
                </a:solidFill>
                <a:latin typeface="Calibri" pitchFamily="34" charset="0"/>
              </a:rPr>
              <a:pPr algn="r"/>
              <a:t>37</a:t>
            </a:fld>
            <a:endParaRPr lang="en-US" sz="1200">
              <a:solidFill>
                <a:schemeClr val="bg1"/>
              </a:solidFill>
              <a:latin typeface="Calibri"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13" name="Content Placeholder 10"/>
          <p:cNvSpPr>
            <a:spLocks noGrp="1"/>
          </p:cNvSpPr>
          <p:nvPr>
            <p:ph idx="1"/>
          </p:nvPr>
        </p:nvSpPr>
        <p:spPr>
          <a:xfrm>
            <a:off x="533400" y="1371600"/>
            <a:ext cx="8382000" cy="3810000"/>
          </a:xfrm>
        </p:spPr>
        <p:txBody>
          <a:bodyPr/>
          <a:lstStyle/>
          <a:p>
            <a:pPr eaLnBrk="0" hangingPunct="0">
              <a:lnSpc>
                <a:spcPct val="150000"/>
              </a:lnSpc>
            </a:pPr>
            <a:r>
              <a:rPr lang="en-US" sz="2000" dirty="0" smtClean="0">
                <a:solidFill>
                  <a:srgbClr val="4D82EB"/>
                </a:solidFill>
              </a:rPr>
              <a:t>Positive vs Negative Tonality: </a:t>
            </a:r>
            <a:r>
              <a:rPr lang="en-US" sz="2000" dirty="0" smtClean="0">
                <a:solidFill>
                  <a:srgbClr val="4D82EB"/>
                </a:solidFill>
              </a:rPr>
              <a:t>For </a:t>
            </a:r>
            <a:r>
              <a:rPr lang="en-US" sz="2000" dirty="0" smtClean="0">
                <a:solidFill>
                  <a:srgbClr val="4D82EB"/>
                </a:solidFill>
              </a:rPr>
              <a:t>realized GDP growth the information is almost exclusively in the Trend Positivity. For unemployment rate, both Trend Positivity and Negativity contain information.</a:t>
            </a:r>
            <a:endParaRPr lang="en-US" sz="1600" dirty="0" smtClean="0">
              <a:solidFill>
                <a:srgbClr val="4D82EB"/>
              </a:solidFill>
            </a:endParaRPr>
          </a:p>
          <a:p>
            <a:pPr eaLnBrk="0" hangingPunct="0">
              <a:lnSpc>
                <a:spcPct val="150000"/>
              </a:lnSpc>
            </a:pPr>
            <a:r>
              <a:rPr lang="en-US" sz="2000" dirty="0" smtClean="0">
                <a:solidFill>
                  <a:srgbClr val="4D82EB"/>
                </a:solidFill>
              </a:rPr>
              <a:t>Predicting Recessions: Predicts 1,2, and 4 quarter recessions, even after controlling for </a:t>
            </a:r>
            <a:r>
              <a:rPr lang="en-US" sz="2000" dirty="0" smtClean="0">
                <a:solidFill>
                  <a:srgbClr val="4D82EB"/>
                </a:solidFill>
              </a:rPr>
              <a:t>term-spread </a:t>
            </a:r>
            <a:r>
              <a:rPr lang="en-US" sz="2000" dirty="0" smtClean="0">
                <a:solidFill>
                  <a:srgbClr val="4D82EB"/>
                </a:solidFill>
              </a:rPr>
              <a:t>and GZ (credit) spread.</a:t>
            </a:r>
          </a:p>
          <a:p>
            <a:pPr eaLnBrk="0" hangingPunct="0">
              <a:lnSpc>
                <a:spcPct val="150000"/>
              </a:lnSpc>
            </a:pPr>
            <a:endParaRPr lang="en-US" sz="2000" dirty="0">
              <a:solidFill>
                <a:srgbClr val="4D82EB"/>
              </a:solidFill>
            </a:endParaRPr>
          </a:p>
        </p:txBody>
      </p:sp>
    </p:spTree>
    <p:extLst>
      <p:ext uri="{BB962C8B-B14F-4D97-AF65-F5344CB8AC3E}">
        <p14:creationId xmlns:p14="http://schemas.microsoft.com/office/powerpoint/2010/main" val="2286806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381000" y="304800"/>
            <a:ext cx="8229600" cy="563562"/>
          </a:xfrm>
        </p:spPr>
        <p:txBody>
          <a:bodyPr/>
          <a:lstStyle/>
          <a:p>
            <a:pPr algn="l"/>
            <a:r>
              <a:rPr lang="en-US" sz="2800" b="1" dirty="0" smtClean="0">
                <a:solidFill>
                  <a:srgbClr val="4D82EB"/>
                </a:solidFill>
              </a:rPr>
              <a:t>Conclusion</a:t>
            </a:r>
            <a:endParaRPr lang="en-US" sz="2800" b="1" dirty="0" smtClean="0">
              <a:solidFill>
                <a:srgbClr val="4D82EB"/>
              </a:solidFill>
            </a:endParaRPr>
          </a:p>
        </p:txBody>
      </p:sp>
      <p:sp>
        <p:nvSpPr>
          <p:cNvPr id="13" name="Content Placeholder 10"/>
          <p:cNvSpPr>
            <a:spLocks noGrp="1"/>
          </p:cNvSpPr>
          <p:nvPr>
            <p:ph idx="1"/>
          </p:nvPr>
        </p:nvSpPr>
        <p:spPr>
          <a:xfrm>
            <a:off x="533400" y="1143000"/>
            <a:ext cx="8382000" cy="3810000"/>
          </a:xfrm>
        </p:spPr>
        <p:txBody>
          <a:bodyPr/>
          <a:lstStyle/>
          <a:p>
            <a:pPr eaLnBrk="0" hangingPunct="0">
              <a:lnSpc>
                <a:spcPct val="150000"/>
              </a:lnSpc>
            </a:pPr>
            <a:r>
              <a:rPr lang="en-US" sz="2000" dirty="0" smtClean="0">
                <a:solidFill>
                  <a:srgbClr val="4D82EB"/>
                </a:solidFill>
              </a:rPr>
              <a:t>We find that the narrative presented along with numerical forecast has complimentary relationship with the numerical forecast.</a:t>
            </a:r>
          </a:p>
          <a:p>
            <a:pPr lvl="1" eaLnBrk="0" hangingPunct="0">
              <a:lnSpc>
                <a:spcPct val="150000"/>
              </a:lnSpc>
            </a:pPr>
            <a:r>
              <a:rPr lang="en-US" sz="1600" dirty="0">
                <a:solidFill>
                  <a:srgbClr val="4D82EB"/>
                </a:solidFill>
              </a:rPr>
              <a:t>Studies that examine forecast efficiency should consider examining the “complimentary” information that is also communicated with the forecast</a:t>
            </a:r>
            <a:r>
              <a:rPr lang="en-US" sz="1600" dirty="0" smtClean="0">
                <a:solidFill>
                  <a:srgbClr val="4D82EB"/>
                </a:solidFill>
              </a:rPr>
              <a:t>.</a:t>
            </a:r>
          </a:p>
          <a:p>
            <a:pPr eaLnBrk="0" hangingPunct="0">
              <a:lnSpc>
                <a:spcPct val="150000"/>
              </a:lnSpc>
            </a:pPr>
            <a:r>
              <a:rPr lang="en-US" sz="2000" dirty="0" smtClean="0">
                <a:solidFill>
                  <a:srgbClr val="4D82EB"/>
                </a:solidFill>
              </a:rPr>
              <a:t>Tonality predicts monetary policy surprises suggests policy </a:t>
            </a:r>
            <a:r>
              <a:rPr lang="en-US" sz="2000" dirty="0" smtClean="0">
                <a:solidFill>
                  <a:srgbClr val="4D82EB"/>
                </a:solidFill>
              </a:rPr>
              <a:t>makers absorb information from Tonality and communicate some information to market participants.</a:t>
            </a:r>
          </a:p>
          <a:p>
            <a:pPr eaLnBrk="0" hangingPunct="0">
              <a:lnSpc>
                <a:spcPct val="150000"/>
              </a:lnSpc>
            </a:pPr>
            <a:r>
              <a:rPr lang="en-US" sz="2000" dirty="0" smtClean="0">
                <a:solidFill>
                  <a:srgbClr val="4D82EB"/>
                </a:solidFill>
              </a:rPr>
              <a:t>Tonality predicts </a:t>
            </a:r>
            <a:r>
              <a:rPr lang="en-US" sz="2000" dirty="0">
                <a:solidFill>
                  <a:srgbClr val="4D82EB"/>
                </a:solidFill>
              </a:rPr>
              <a:t>3-month and 6-month stock </a:t>
            </a:r>
            <a:r>
              <a:rPr lang="en-US" sz="2000" dirty="0" smtClean="0">
                <a:solidFill>
                  <a:srgbClr val="4D82EB"/>
                </a:solidFill>
              </a:rPr>
              <a:t>returns, notable but not surprising since it predicts economic growth.</a:t>
            </a:r>
            <a:endParaRPr lang="en-US" sz="2000" dirty="0">
              <a:solidFill>
                <a:srgbClr val="4D82EB"/>
              </a:solidFill>
            </a:endParaRPr>
          </a:p>
          <a:p>
            <a:pPr eaLnBrk="0" hangingPunct="0">
              <a:lnSpc>
                <a:spcPct val="150000"/>
              </a:lnSpc>
            </a:pPr>
            <a:r>
              <a:rPr lang="en-US" sz="2000" dirty="0" smtClean="0">
                <a:solidFill>
                  <a:srgbClr val="4D82EB"/>
                </a:solidFill>
              </a:rPr>
              <a:t>Provide a promising example of “text </a:t>
            </a:r>
            <a:r>
              <a:rPr lang="en-US" sz="2000" dirty="0" smtClean="0">
                <a:solidFill>
                  <a:srgbClr val="4D82EB"/>
                </a:solidFill>
              </a:rPr>
              <a:t>as </a:t>
            </a:r>
            <a:r>
              <a:rPr lang="en-US" sz="2000" dirty="0" smtClean="0">
                <a:solidFill>
                  <a:srgbClr val="4D82EB"/>
                </a:solidFill>
              </a:rPr>
              <a:t>data.” Suggests why consumers of forecasts are paying for more than point estimates.</a:t>
            </a:r>
          </a:p>
          <a:p>
            <a:pPr eaLnBrk="0" hangingPunct="0">
              <a:lnSpc>
                <a:spcPct val="150000"/>
              </a:lnSpc>
            </a:pPr>
            <a:endParaRPr lang="en-US" sz="2000" dirty="0">
              <a:solidFill>
                <a:srgbClr val="4D82EB"/>
              </a:solidFill>
            </a:endParaRPr>
          </a:p>
        </p:txBody>
      </p:sp>
      <p:sp>
        <p:nvSpPr>
          <p:cNvPr id="11" name="TextBox 10"/>
          <p:cNvSpPr txBox="1"/>
          <p:nvPr/>
        </p:nvSpPr>
        <p:spPr>
          <a:xfrm>
            <a:off x="6019800" y="6553200"/>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10/12/2017</a:t>
            </a:r>
            <a:endParaRPr lang="en-US" sz="1400" dirty="0">
              <a:solidFill>
                <a:schemeClr val="bg1"/>
              </a:solidFill>
              <a:latin typeface="Calibri" pitchFamily="34" charset="0"/>
            </a:endParaRPr>
          </a:p>
        </p:txBody>
      </p:sp>
      <p:sp>
        <p:nvSpPr>
          <p:cNvPr id="12"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1C2856C7-D942-4383-91A8-B3BDB8260873}" type="slidenum">
              <a:rPr lang="en-US" sz="1200" smtClean="0">
                <a:solidFill>
                  <a:schemeClr val="bg1"/>
                </a:solidFill>
                <a:latin typeface="Calibri" pitchFamily="34" charset="0"/>
              </a:rPr>
              <a:t>38</a:t>
            </a:fld>
            <a:endParaRPr lang="en-US" sz="1200" dirty="0">
              <a:solidFill>
                <a:schemeClr val="bg1"/>
              </a:solidFill>
              <a:latin typeface="Calibri" pitchFamily="34" charset="0"/>
            </a:endParaRPr>
          </a:p>
        </p:txBody>
      </p:sp>
      <p:sp>
        <p:nvSpPr>
          <p:cNvPr id="14" name="TextBox 13"/>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15" name="TextBox 14"/>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228600" y="274638"/>
            <a:ext cx="8763000" cy="868362"/>
          </a:xfrm>
        </p:spPr>
        <p:txBody>
          <a:bodyPr/>
          <a:lstStyle/>
          <a:p>
            <a:pPr algn="l"/>
            <a:r>
              <a:rPr lang="en-US" sz="2400" b="1" dirty="0">
                <a:solidFill>
                  <a:srgbClr val="4D82EB"/>
                </a:solidFill>
              </a:rPr>
              <a:t>Studies focus on the track record of </a:t>
            </a:r>
            <a:r>
              <a:rPr lang="en-US" sz="2400" b="1" dirty="0" smtClean="0">
                <a:solidFill>
                  <a:srgbClr val="4D82EB"/>
                </a:solidFill>
              </a:rPr>
              <a:t>point </a:t>
            </a:r>
            <a:r>
              <a:rPr lang="en-US" sz="2400" b="1" dirty="0">
                <a:solidFill>
                  <a:srgbClr val="4D82EB"/>
                </a:solidFill>
              </a:rPr>
              <a:t>estimates</a:t>
            </a:r>
            <a:endParaRPr lang="en-US" sz="2400" dirty="0" smtClean="0">
              <a:solidFill>
                <a:srgbClr val="4D82EB"/>
              </a:solidFill>
            </a:endParaRPr>
          </a:p>
        </p:txBody>
      </p:sp>
      <p:sp>
        <p:nvSpPr>
          <p:cNvPr id="45059" name="Content Placeholder 2"/>
          <p:cNvSpPr>
            <a:spLocks noGrp="1"/>
          </p:cNvSpPr>
          <p:nvPr>
            <p:ph idx="4294967295"/>
          </p:nvPr>
        </p:nvSpPr>
        <p:spPr>
          <a:xfrm>
            <a:off x="457200" y="1143000"/>
            <a:ext cx="8153400" cy="5257800"/>
          </a:xfrm>
        </p:spPr>
        <p:txBody>
          <a:bodyPr/>
          <a:lstStyle/>
          <a:p>
            <a:pPr lvl="0">
              <a:lnSpc>
                <a:spcPct val="150000"/>
              </a:lnSpc>
            </a:pPr>
            <a:r>
              <a:rPr lang="en-US" sz="2000" dirty="0" smtClean="0">
                <a:solidFill>
                  <a:srgbClr val="4D82EB"/>
                </a:solidFill>
              </a:rPr>
              <a:t>But plausible </a:t>
            </a:r>
            <a:r>
              <a:rPr lang="en-US" sz="2000" dirty="0">
                <a:solidFill>
                  <a:srgbClr val="4D82EB"/>
                </a:solidFill>
              </a:rPr>
              <a:t>that policymakers and investors who pay for these forecasts draw </a:t>
            </a:r>
            <a:r>
              <a:rPr lang="en-US" sz="2000" dirty="0" smtClean="0">
                <a:solidFill>
                  <a:srgbClr val="4D82EB"/>
                </a:solidFill>
              </a:rPr>
              <a:t>substantial </a:t>
            </a:r>
            <a:r>
              <a:rPr lang="en-US" sz="2000" dirty="0">
                <a:solidFill>
                  <a:srgbClr val="4D82EB"/>
                </a:solidFill>
              </a:rPr>
              <a:t>value from </a:t>
            </a:r>
            <a:r>
              <a:rPr lang="en-US" sz="2000" dirty="0" smtClean="0">
                <a:solidFill>
                  <a:srgbClr val="4D82EB"/>
                </a:solidFill>
              </a:rPr>
              <a:t>narratives </a:t>
            </a:r>
            <a:r>
              <a:rPr lang="en-US" sz="2000" dirty="0">
                <a:solidFill>
                  <a:srgbClr val="4D82EB"/>
                </a:solidFill>
              </a:rPr>
              <a:t>that accompany individual forecasts. </a:t>
            </a:r>
            <a:endParaRPr lang="en-US" sz="2000" dirty="0" smtClean="0">
              <a:solidFill>
                <a:srgbClr val="4D82EB"/>
              </a:solidFill>
            </a:endParaRPr>
          </a:p>
          <a:p>
            <a:pPr lvl="0">
              <a:lnSpc>
                <a:spcPct val="150000"/>
              </a:lnSpc>
            </a:pPr>
            <a:r>
              <a:rPr lang="en-US" sz="2000" dirty="0" smtClean="0">
                <a:solidFill>
                  <a:srgbClr val="4D82EB"/>
                </a:solidFill>
              </a:rPr>
              <a:t>Attempt </a:t>
            </a:r>
            <a:r>
              <a:rPr lang="en-US" sz="2000" dirty="0" smtClean="0">
                <a:solidFill>
                  <a:srgbClr val="4D82EB"/>
                </a:solidFill>
              </a:rPr>
              <a:t>to quantify those narratives by constructing </a:t>
            </a:r>
            <a:r>
              <a:rPr lang="en-US" sz="2000" dirty="0">
                <a:solidFill>
                  <a:srgbClr val="4D82EB"/>
                </a:solidFill>
              </a:rPr>
              <a:t>a summary measure of the </a:t>
            </a:r>
            <a:r>
              <a:rPr lang="en-US" sz="2000" dirty="0" smtClean="0">
                <a:solidFill>
                  <a:srgbClr val="4D82EB"/>
                </a:solidFill>
              </a:rPr>
              <a:t>sentiment embedded in the </a:t>
            </a:r>
            <a:r>
              <a:rPr lang="en-US" sz="2000" dirty="0" err="1" smtClean="0">
                <a:solidFill>
                  <a:srgbClr val="4D82EB"/>
                </a:solidFill>
              </a:rPr>
              <a:t>Greenbook</a:t>
            </a:r>
            <a:r>
              <a:rPr lang="en-US" sz="2000" dirty="0" smtClean="0">
                <a:solidFill>
                  <a:srgbClr val="4D82EB"/>
                </a:solidFill>
              </a:rPr>
              <a:t> text. </a:t>
            </a:r>
          </a:p>
          <a:p>
            <a:pPr lvl="0">
              <a:lnSpc>
                <a:spcPct val="150000"/>
              </a:lnSpc>
            </a:pPr>
            <a:r>
              <a:rPr lang="en-US" sz="2000" dirty="0" smtClean="0">
                <a:solidFill>
                  <a:srgbClr val="4D82EB"/>
                </a:solidFill>
              </a:rPr>
              <a:t>Find </a:t>
            </a:r>
            <a:r>
              <a:rPr lang="en-US" sz="2000" dirty="0" smtClean="0">
                <a:solidFill>
                  <a:srgbClr val="4D82EB"/>
                </a:solidFill>
              </a:rPr>
              <a:t>this measure -- “Tonality” – helps predict key metrics of </a:t>
            </a:r>
            <a:r>
              <a:rPr lang="en-US" sz="2000" dirty="0" smtClean="0">
                <a:solidFill>
                  <a:srgbClr val="4D82EB"/>
                </a:solidFill>
              </a:rPr>
              <a:t>economy: Inflation</a:t>
            </a:r>
            <a:r>
              <a:rPr lang="en-US" sz="2000" dirty="0">
                <a:solidFill>
                  <a:srgbClr val="4D82EB"/>
                </a:solidFill>
              </a:rPr>
              <a:t>, Unemployment, GDP </a:t>
            </a:r>
            <a:r>
              <a:rPr lang="en-US" sz="2000" dirty="0" smtClean="0">
                <a:solidFill>
                  <a:srgbClr val="4D82EB"/>
                </a:solidFill>
              </a:rPr>
              <a:t>Growth, and the Federal Funds rate</a:t>
            </a:r>
            <a:r>
              <a:rPr lang="en-US" sz="2000" dirty="0" smtClean="0">
                <a:solidFill>
                  <a:srgbClr val="4D82EB"/>
                </a:solidFill>
              </a:rPr>
              <a:t>.</a:t>
            </a:r>
            <a:endParaRPr lang="en-US" sz="2000" dirty="0" smtClean="0">
              <a:solidFill>
                <a:srgbClr val="4D82EB"/>
              </a:solidFill>
            </a:endParaRPr>
          </a:p>
          <a:p>
            <a:pPr lvl="0">
              <a:lnSpc>
                <a:spcPct val="150000"/>
              </a:lnSpc>
            </a:pPr>
            <a:r>
              <a:rPr lang="en-US" sz="2000" dirty="0">
                <a:solidFill>
                  <a:srgbClr val="4D82EB"/>
                </a:solidFill>
              </a:rPr>
              <a:t>Tonality also predicts 3-month and 6-month stock returns.</a:t>
            </a:r>
          </a:p>
        </p:txBody>
      </p:sp>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7"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r>
              <a:rPr lang="en-US" sz="1200" dirty="0" smtClean="0">
                <a:solidFill>
                  <a:schemeClr val="bg1"/>
                </a:solidFill>
                <a:latin typeface="Calibri" pitchFamily="34" charset="0"/>
              </a:rPr>
              <a:t>4</a:t>
            </a:r>
            <a:endParaRPr lang="en-US" sz="1200" dirty="0">
              <a:solidFill>
                <a:schemeClr val="bg1"/>
              </a:solidFill>
              <a:latin typeface="Calibri" pitchFamily="34" charset="0"/>
            </a:endParaRPr>
          </a:p>
        </p:txBody>
      </p:sp>
    </p:spTree>
    <p:extLst>
      <p:ext uri="{BB962C8B-B14F-4D97-AF65-F5344CB8AC3E}">
        <p14:creationId xmlns:p14="http://schemas.microsoft.com/office/powerpoint/2010/main" val="11978421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228600" y="208378"/>
            <a:ext cx="8763000" cy="868362"/>
          </a:xfrm>
        </p:spPr>
        <p:txBody>
          <a:bodyPr/>
          <a:lstStyle/>
          <a:p>
            <a:pPr algn="l"/>
            <a:r>
              <a:rPr lang="en-US" sz="2400" b="1" dirty="0" smtClean="0">
                <a:solidFill>
                  <a:srgbClr val="4D82EB"/>
                </a:solidFill>
              </a:rPr>
              <a:t>Focus here on information </a:t>
            </a:r>
            <a:r>
              <a:rPr lang="en-US" sz="2400" b="1" dirty="0">
                <a:solidFill>
                  <a:srgbClr val="4D82EB"/>
                </a:solidFill>
              </a:rPr>
              <a:t>contained in </a:t>
            </a:r>
            <a:r>
              <a:rPr lang="en-US" sz="2400" b="1" dirty="0" smtClean="0">
                <a:solidFill>
                  <a:srgbClr val="4D82EB"/>
                </a:solidFill>
              </a:rPr>
              <a:t>Greenbook </a:t>
            </a:r>
            <a:r>
              <a:rPr lang="en-US" sz="2400" b="1" dirty="0">
                <a:solidFill>
                  <a:srgbClr val="4D82EB"/>
                </a:solidFill>
              </a:rPr>
              <a:t>text</a:t>
            </a:r>
            <a:endParaRPr lang="en-US" sz="2400" dirty="0" smtClean="0">
              <a:solidFill>
                <a:srgbClr val="4D82EB"/>
              </a:solidFill>
            </a:endParaRPr>
          </a:p>
        </p:txBody>
      </p:sp>
      <p:sp>
        <p:nvSpPr>
          <p:cNvPr id="45059" name="Content Placeholder 2"/>
          <p:cNvSpPr>
            <a:spLocks noGrp="1"/>
          </p:cNvSpPr>
          <p:nvPr>
            <p:ph idx="4294967295"/>
          </p:nvPr>
        </p:nvSpPr>
        <p:spPr>
          <a:xfrm>
            <a:off x="537526" y="1092615"/>
            <a:ext cx="8301674" cy="5457410"/>
          </a:xfrm>
        </p:spPr>
        <p:txBody>
          <a:bodyPr/>
          <a:lstStyle/>
          <a:p>
            <a:pPr lvl="0">
              <a:lnSpc>
                <a:spcPct val="150000"/>
              </a:lnSpc>
            </a:pPr>
            <a:r>
              <a:rPr lang="en-US" sz="2000" dirty="0">
                <a:solidFill>
                  <a:srgbClr val="4D82EB"/>
                </a:solidFill>
              </a:rPr>
              <a:t>Federal Reserve Board’s staff produces a forecast prior to each </a:t>
            </a:r>
            <a:r>
              <a:rPr lang="en-US" sz="2000" dirty="0" smtClean="0">
                <a:solidFill>
                  <a:srgbClr val="4D82EB"/>
                </a:solidFill>
              </a:rPr>
              <a:t>meeting.  </a:t>
            </a:r>
          </a:p>
          <a:p>
            <a:pPr lvl="0">
              <a:lnSpc>
                <a:spcPct val="150000"/>
              </a:lnSpc>
            </a:pPr>
            <a:r>
              <a:rPr lang="en-US" sz="2000" dirty="0" smtClean="0">
                <a:solidFill>
                  <a:srgbClr val="4D82EB"/>
                </a:solidFill>
              </a:rPr>
              <a:t>Fed’s </a:t>
            </a:r>
            <a:r>
              <a:rPr lang="en-US" sz="2000" dirty="0">
                <a:solidFill>
                  <a:srgbClr val="4D82EB"/>
                </a:solidFill>
              </a:rPr>
              <a:t>forecast </a:t>
            </a:r>
            <a:r>
              <a:rPr lang="en-US" sz="2000" dirty="0" smtClean="0">
                <a:solidFill>
                  <a:srgbClr val="4D82EB"/>
                </a:solidFill>
              </a:rPr>
              <a:t>has been </a:t>
            </a:r>
            <a:r>
              <a:rPr lang="en-US" sz="2000" dirty="0">
                <a:solidFill>
                  <a:srgbClr val="4D82EB"/>
                </a:solidFill>
              </a:rPr>
              <a:t>widely </a:t>
            </a:r>
            <a:r>
              <a:rPr lang="en-US" sz="2000" dirty="0" smtClean="0">
                <a:solidFill>
                  <a:srgbClr val="4D82EB"/>
                </a:solidFill>
              </a:rPr>
              <a:t>analyzed, found </a:t>
            </a:r>
            <a:r>
              <a:rPr lang="en-US" sz="2000" dirty="0">
                <a:solidFill>
                  <a:srgbClr val="4D82EB"/>
                </a:solidFill>
              </a:rPr>
              <a:t>to be </a:t>
            </a:r>
            <a:r>
              <a:rPr lang="en-US" sz="2000" dirty="0" smtClean="0">
                <a:solidFill>
                  <a:srgbClr val="4D82EB"/>
                </a:solidFill>
              </a:rPr>
              <a:t>superior to private forecasts, </a:t>
            </a:r>
            <a:r>
              <a:rPr lang="en-US" sz="2000" dirty="0">
                <a:solidFill>
                  <a:srgbClr val="4D82EB"/>
                </a:solidFill>
              </a:rPr>
              <a:t>though </a:t>
            </a:r>
            <a:r>
              <a:rPr lang="en-US" sz="2000" dirty="0" smtClean="0">
                <a:solidFill>
                  <a:srgbClr val="4D82EB"/>
                </a:solidFill>
              </a:rPr>
              <a:t>less so in recent decades.</a:t>
            </a:r>
            <a:endParaRPr lang="en-US" sz="2000" dirty="0">
              <a:solidFill>
                <a:srgbClr val="4D82EB"/>
              </a:solidFill>
            </a:endParaRPr>
          </a:p>
          <a:p>
            <a:pPr>
              <a:lnSpc>
                <a:spcPct val="150000"/>
              </a:lnSpc>
            </a:pPr>
            <a:r>
              <a:rPr lang="en-US" sz="2000" dirty="0">
                <a:solidFill>
                  <a:srgbClr val="4D82EB"/>
                </a:solidFill>
              </a:rPr>
              <a:t>Text describes the forecast in great detail in Greenbook Part 1</a:t>
            </a:r>
            <a:r>
              <a:rPr lang="en-US" sz="2000" dirty="0" smtClean="0">
                <a:solidFill>
                  <a:srgbClr val="4D82EB"/>
                </a:solidFill>
              </a:rPr>
              <a:t>.</a:t>
            </a:r>
            <a:endParaRPr lang="en-US" sz="1600" dirty="0" smtClean="0">
              <a:solidFill>
                <a:srgbClr val="4D82EB"/>
              </a:solidFill>
            </a:endParaRPr>
          </a:p>
          <a:p>
            <a:pPr lvl="0">
              <a:lnSpc>
                <a:spcPct val="150000"/>
              </a:lnSpc>
            </a:pPr>
            <a:r>
              <a:rPr lang="en-US" sz="2000" dirty="0" smtClean="0">
                <a:solidFill>
                  <a:srgbClr val="4D82EB"/>
                </a:solidFill>
              </a:rPr>
              <a:t>Use </a:t>
            </a:r>
            <a:r>
              <a:rPr lang="en-US" sz="2000" dirty="0" err="1">
                <a:solidFill>
                  <a:srgbClr val="4D82EB"/>
                </a:solidFill>
              </a:rPr>
              <a:t>Greenbooks</a:t>
            </a:r>
            <a:r>
              <a:rPr lang="en-US" sz="2000" dirty="0">
                <a:solidFill>
                  <a:srgbClr val="4D82EB"/>
                </a:solidFill>
              </a:rPr>
              <a:t> from 1973 </a:t>
            </a:r>
            <a:r>
              <a:rPr lang="en-US" sz="2000" dirty="0" smtClean="0">
                <a:solidFill>
                  <a:srgbClr val="4D82EB"/>
                </a:solidFill>
              </a:rPr>
              <a:t>- </a:t>
            </a:r>
            <a:r>
              <a:rPr lang="en-US" sz="2000" dirty="0">
                <a:solidFill>
                  <a:srgbClr val="4D82EB"/>
                </a:solidFill>
              </a:rPr>
              <a:t>2009</a:t>
            </a:r>
            <a:r>
              <a:rPr lang="en-US" sz="2000" dirty="0" smtClean="0">
                <a:solidFill>
                  <a:srgbClr val="4D82EB"/>
                </a:solidFill>
              </a:rPr>
              <a:t>.</a:t>
            </a:r>
          </a:p>
          <a:p>
            <a:pPr marL="0" lvl="0" indent="0">
              <a:lnSpc>
                <a:spcPct val="150000"/>
              </a:lnSpc>
              <a:buNone/>
            </a:pPr>
            <a:endParaRPr lang="en-US" sz="2000" dirty="0">
              <a:solidFill>
                <a:srgbClr val="4D82EB"/>
              </a:solidFill>
            </a:endParaRPr>
          </a:p>
          <a:p>
            <a:pPr>
              <a:lnSpc>
                <a:spcPct val="150000"/>
              </a:lnSpc>
            </a:pPr>
            <a:endParaRPr lang="en-US" sz="2000" dirty="0" smtClean="0">
              <a:solidFill>
                <a:srgbClr val="4D82EB"/>
              </a:solidFill>
            </a:endParaRPr>
          </a:p>
        </p:txBody>
      </p:sp>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10" name="TextBox 9"/>
          <p:cNvSpPr txBox="1"/>
          <p:nvPr/>
        </p:nvSpPr>
        <p:spPr>
          <a:xfrm>
            <a:off x="0" y="6550025"/>
            <a:ext cx="3124200" cy="307777"/>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7"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r>
              <a:rPr lang="en-US" sz="1200" dirty="0" smtClean="0">
                <a:solidFill>
                  <a:schemeClr val="bg1"/>
                </a:solidFill>
                <a:latin typeface="Calibri" pitchFamily="34" charset="0"/>
              </a:rPr>
              <a:t>5</a:t>
            </a:r>
            <a:endParaRPr lang="en-US" sz="1200" dirty="0">
              <a:solidFill>
                <a:schemeClr val="bg1"/>
              </a:solidFill>
              <a:latin typeface="Calibri" pitchFamily="34" charset="0"/>
            </a:endParaRPr>
          </a:p>
        </p:txBody>
      </p:sp>
    </p:spTree>
    <p:extLst>
      <p:ext uri="{BB962C8B-B14F-4D97-AF65-F5344CB8AC3E}">
        <p14:creationId xmlns:p14="http://schemas.microsoft.com/office/powerpoint/2010/main" val="3798017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228600" y="208378"/>
            <a:ext cx="8763000" cy="868362"/>
          </a:xfrm>
        </p:spPr>
        <p:txBody>
          <a:bodyPr/>
          <a:lstStyle/>
          <a:p>
            <a:pPr algn="l"/>
            <a:r>
              <a:rPr lang="en-US" sz="2400" b="1" dirty="0" smtClean="0">
                <a:solidFill>
                  <a:srgbClr val="4D82EB"/>
                </a:solidFill>
              </a:rPr>
              <a:t>Related Literature</a:t>
            </a:r>
            <a:endParaRPr lang="en-US" sz="2400" dirty="0" smtClean="0">
              <a:solidFill>
                <a:srgbClr val="4D82EB"/>
              </a:solidFill>
            </a:endParaRPr>
          </a:p>
        </p:txBody>
      </p:sp>
      <p:sp>
        <p:nvSpPr>
          <p:cNvPr id="45059" name="Content Placeholder 2"/>
          <p:cNvSpPr>
            <a:spLocks noGrp="1"/>
          </p:cNvSpPr>
          <p:nvPr>
            <p:ph idx="4294967295"/>
          </p:nvPr>
        </p:nvSpPr>
        <p:spPr>
          <a:xfrm>
            <a:off x="537526" y="1092615"/>
            <a:ext cx="8301674" cy="5457410"/>
          </a:xfrm>
        </p:spPr>
        <p:txBody>
          <a:bodyPr/>
          <a:lstStyle/>
          <a:p>
            <a:pPr lvl="0">
              <a:lnSpc>
                <a:spcPct val="200000"/>
              </a:lnSpc>
            </a:pPr>
            <a:r>
              <a:rPr lang="en-US" sz="2000" dirty="0" smtClean="0">
                <a:solidFill>
                  <a:srgbClr val="4D82EB"/>
                </a:solidFill>
              </a:rPr>
              <a:t>Large literature on forecast efficiency.</a:t>
            </a:r>
          </a:p>
          <a:p>
            <a:pPr lvl="0">
              <a:lnSpc>
                <a:spcPct val="200000"/>
              </a:lnSpc>
            </a:pPr>
            <a:r>
              <a:rPr lang="en-US" sz="2000" dirty="0" smtClean="0">
                <a:solidFill>
                  <a:srgbClr val="4D82EB"/>
                </a:solidFill>
              </a:rPr>
              <a:t>Extracting sentiment from news/10 Ks in finance and accounting</a:t>
            </a:r>
          </a:p>
          <a:p>
            <a:pPr lvl="1">
              <a:lnSpc>
                <a:spcPct val="200000"/>
              </a:lnSpc>
            </a:pPr>
            <a:r>
              <a:rPr lang="en-US" sz="1600" dirty="0" err="1" smtClean="0">
                <a:solidFill>
                  <a:srgbClr val="4D82EB"/>
                </a:solidFill>
              </a:rPr>
              <a:t>Tetlock</a:t>
            </a:r>
            <a:r>
              <a:rPr lang="en-US" sz="1600" dirty="0" smtClean="0">
                <a:solidFill>
                  <a:srgbClr val="4D82EB"/>
                </a:solidFill>
              </a:rPr>
              <a:t> (2007), </a:t>
            </a:r>
            <a:r>
              <a:rPr lang="en-US" sz="1600" dirty="0" err="1" smtClean="0">
                <a:solidFill>
                  <a:srgbClr val="4D82EB"/>
                </a:solidFill>
              </a:rPr>
              <a:t>Laughran</a:t>
            </a:r>
            <a:r>
              <a:rPr lang="en-US" sz="1600" dirty="0" smtClean="0">
                <a:solidFill>
                  <a:srgbClr val="4D82EB"/>
                </a:solidFill>
              </a:rPr>
              <a:t> and McDonald (2010) and …..</a:t>
            </a:r>
          </a:p>
          <a:p>
            <a:pPr lvl="0">
              <a:lnSpc>
                <a:spcPct val="200000"/>
              </a:lnSpc>
            </a:pPr>
            <a:r>
              <a:rPr lang="en-US" sz="2000" dirty="0" smtClean="0">
                <a:solidFill>
                  <a:srgbClr val="4D82EB"/>
                </a:solidFill>
              </a:rPr>
              <a:t>Relatively new literature on text as economic data </a:t>
            </a:r>
          </a:p>
          <a:p>
            <a:pPr lvl="1">
              <a:lnSpc>
                <a:spcPct val="200000"/>
              </a:lnSpc>
            </a:pPr>
            <a:r>
              <a:rPr lang="en-US" sz="1600" dirty="0">
                <a:solidFill>
                  <a:srgbClr val="4D82EB"/>
                </a:solidFill>
              </a:rPr>
              <a:t>Media bias:  </a:t>
            </a:r>
            <a:r>
              <a:rPr lang="en-US" sz="1600" dirty="0" err="1">
                <a:solidFill>
                  <a:srgbClr val="4D82EB"/>
                </a:solidFill>
              </a:rPr>
              <a:t>Groseclose</a:t>
            </a:r>
            <a:r>
              <a:rPr lang="en-US" sz="1600" dirty="0">
                <a:solidFill>
                  <a:srgbClr val="4D82EB"/>
                </a:solidFill>
              </a:rPr>
              <a:t> and </a:t>
            </a:r>
            <a:r>
              <a:rPr lang="en-US" sz="1600" dirty="0" err="1">
                <a:solidFill>
                  <a:srgbClr val="4D82EB"/>
                </a:solidFill>
              </a:rPr>
              <a:t>Milyo</a:t>
            </a:r>
            <a:r>
              <a:rPr lang="en-US" sz="1600" dirty="0">
                <a:solidFill>
                  <a:srgbClr val="4D82EB"/>
                </a:solidFill>
              </a:rPr>
              <a:t> (2005), </a:t>
            </a:r>
            <a:r>
              <a:rPr lang="en-US" sz="1600" dirty="0" err="1">
                <a:solidFill>
                  <a:srgbClr val="4D82EB"/>
                </a:solidFill>
              </a:rPr>
              <a:t>Gentzkow</a:t>
            </a:r>
            <a:r>
              <a:rPr lang="en-US" sz="1600" dirty="0">
                <a:solidFill>
                  <a:srgbClr val="4D82EB"/>
                </a:solidFill>
              </a:rPr>
              <a:t> and Shapiro (2010</a:t>
            </a:r>
            <a:r>
              <a:rPr lang="en-US" sz="1600" dirty="0" smtClean="0">
                <a:solidFill>
                  <a:srgbClr val="4D82EB"/>
                </a:solidFill>
              </a:rPr>
              <a:t>)</a:t>
            </a:r>
          </a:p>
          <a:p>
            <a:pPr lvl="1">
              <a:lnSpc>
                <a:spcPct val="200000"/>
              </a:lnSpc>
            </a:pPr>
            <a:r>
              <a:rPr lang="en-US" sz="1600" dirty="0" smtClean="0">
                <a:solidFill>
                  <a:srgbClr val="4D82EB"/>
                </a:solidFill>
              </a:rPr>
              <a:t>Policy Uncertainty: Baker et. al. (2016), Husted, Rogers and Sun (2017)</a:t>
            </a:r>
          </a:p>
          <a:p>
            <a:pPr lvl="1">
              <a:lnSpc>
                <a:spcPct val="200000"/>
              </a:lnSpc>
            </a:pPr>
            <a:r>
              <a:rPr lang="en-US" sz="1600" dirty="0" smtClean="0">
                <a:solidFill>
                  <a:srgbClr val="4D82EB"/>
                </a:solidFill>
              </a:rPr>
              <a:t>Information in news: </a:t>
            </a:r>
            <a:r>
              <a:rPr lang="en-US" sz="1600" dirty="0" err="1" smtClean="0">
                <a:solidFill>
                  <a:srgbClr val="4D82EB"/>
                </a:solidFill>
              </a:rPr>
              <a:t>Tetlock</a:t>
            </a:r>
            <a:r>
              <a:rPr lang="en-US" sz="1600" dirty="0" smtClean="0">
                <a:solidFill>
                  <a:srgbClr val="4D82EB"/>
                </a:solidFill>
              </a:rPr>
              <a:t> (2007), Shapiro, </a:t>
            </a:r>
            <a:r>
              <a:rPr lang="en-US" sz="1600" dirty="0" err="1" smtClean="0">
                <a:solidFill>
                  <a:srgbClr val="4D82EB"/>
                </a:solidFill>
              </a:rPr>
              <a:t>Sudhof</a:t>
            </a:r>
            <a:r>
              <a:rPr lang="en-US" sz="1600" dirty="0" smtClean="0">
                <a:solidFill>
                  <a:srgbClr val="4D82EB"/>
                </a:solidFill>
              </a:rPr>
              <a:t> and Wilson (2017)</a:t>
            </a:r>
          </a:p>
          <a:p>
            <a:pPr lvl="1">
              <a:lnSpc>
                <a:spcPct val="200000"/>
              </a:lnSpc>
            </a:pPr>
            <a:r>
              <a:rPr lang="en-US" sz="1600" dirty="0" smtClean="0">
                <a:solidFill>
                  <a:srgbClr val="4D82EB"/>
                </a:solidFill>
              </a:rPr>
              <a:t>Quantify FOMC communication: </a:t>
            </a:r>
            <a:r>
              <a:rPr lang="en-US" sz="1600" dirty="0" err="1" smtClean="0">
                <a:solidFill>
                  <a:srgbClr val="4D82EB"/>
                </a:solidFill>
              </a:rPr>
              <a:t>Carvalho</a:t>
            </a:r>
            <a:r>
              <a:rPr lang="en-US" sz="1600" dirty="0" smtClean="0">
                <a:solidFill>
                  <a:srgbClr val="4D82EB"/>
                </a:solidFill>
              </a:rPr>
              <a:t>, Hsu and </a:t>
            </a:r>
            <a:r>
              <a:rPr lang="en-US" sz="1600" dirty="0" err="1" smtClean="0">
                <a:solidFill>
                  <a:srgbClr val="4D82EB"/>
                </a:solidFill>
              </a:rPr>
              <a:t>Nechio</a:t>
            </a:r>
            <a:r>
              <a:rPr lang="en-US" sz="1600" dirty="0" smtClean="0">
                <a:solidFill>
                  <a:srgbClr val="4D82EB"/>
                </a:solidFill>
              </a:rPr>
              <a:t> (2016) </a:t>
            </a:r>
          </a:p>
        </p:txBody>
      </p:sp>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10" name="TextBox 9"/>
          <p:cNvSpPr txBox="1"/>
          <p:nvPr/>
        </p:nvSpPr>
        <p:spPr>
          <a:xfrm>
            <a:off x="0" y="6550025"/>
            <a:ext cx="3124200" cy="307777"/>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11"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E9092269-65B5-4F77-9E32-0F765B9FAB0E}" type="slidenum">
              <a:rPr lang="en-US" sz="1200" smtClean="0">
                <a:solidFill>
                  <a:schemeClr val="bg1"/>
                </a:solidFill>
                <a:latin typeface="Calibri" pitchFamily="34" charset="0"/>
              </a:rPr>
              <a:t>6</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429800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228600" y="208378"/>
            <a:ext cx="8763000" cy="868362"/>
          </a:xfrm>
        </p:spPr>
        <p:txBody>
          <a:bodyPr/>
          <a:lstStyle/>
          <a:p>
            <a:pPr algn="l"/>
            <a:r>
              <a:rPr lang="en-US" sz="2400" b="1" dirty="0" smtClean="0">
                <a:solidFill>
                  <a:srgbClr val="4D82EB"/>
                </a:solidFill>
              </a:rPr>
              <a:t>Roadmap</a:t>
            </a:r>
            <a:endParaRPr lang="en-US" sz="2400" dirty="0" smtClean="0">
              <a:solidFill>
                <a:srgbClr val="4D82EB"/>
              </a:solidFill>
            </a:endParaRPr>
          </a:p>
        </p:txBody>
      </p:sp>
      <p:sp>
        <p:nvSpPr>
          <p:cNvPr id="45059" name="Content Placeholder 2"/>
          <p:cNvSpPr>
            <a:spLocks noGrp="1"/>
          </p:cNvSpPr>
          <p:nvPr>
            <p:ph idx="4294967295"/>
          </p:nvPr>
        </p:nvSpPr>
        <p:spPr>
          <a:xfrm>
            <a:off x="537526" y="1092615"/>
            <a:ext cx="8301674" cy="5457410"/>
          </a:xfrm>
        </p:spPr>
        <p:txBody>
          <a:bodyPr/>
          <a:lstStyle/>
          <a:p>
            <a:pPr lvl="0">
              <a:lnSpc>
                <a:spcPct val="200000"/>
              </a:lnSpc>
              <a:buFont typeface="Wingdings" panose="05000000000000000000" pitchFamily="2" charset="2"/>
              <a:buChar char="Ø"/>
            </a:pPr>
            <a:r>
              <a:rPr lang="en-US" sz="2400" dirty="0" smtClean="0">
                <a:solidFill>
                  <a:srgbClr val="4D82EB"/>
                </a:solidFill>
              </a:rPr>
              <a:t>What is Tonality?</a:t>
            </a:r>
          </a:p>
          <a:p>
            <a:pPr lvl="0">
              <a:lnSpc>
                <a:spcPct val="200000"/>
              </a:lnSpc>
            </a:pPr>
            <a:r>
              <a:rPr lang="en-US" sz="2400" dirty="0" smtClean="0">
                <a:solidFill>
                  <a:srgbClr val="4D82EB"/>
                </a:solidFill>
              </a:rPr>
              <a:t>Tonality as an Economic Indicator</a:t>
            </a:r>
          </a:p>
          <a:p>
            <a:pPr lvl="1">
              <a:lnSpc>
                <a:spcPct val="200000"/>
              </a:lnSpc>
            </a:pPr>
            <a:r>
              <a:rPr lang="en-US" sz="2000" dirty="0" smtClean="0">
                <a:solidFill>
                  <a:srgbClr val="4D82EB"/>
                </a:solidFill>
              </a:rPr>
              <a:t>Tonality and Blue Chip Forecasts</a:t>
            </a:r>
          </a:p>
          <a:p>
            <a:pPr>
              <a:lnSpc>
                <a:spcPct val="200000"/>
              </a:lnSpc>
            </a:pPr>
            <a:r>
              <a:rPr lang="en-US" sz="2400" dirty="0" smtClean="0">
                <a:solidFill>
                  <a:srgbClr val="4D82EB"/>
                </a:solidFill>
              </a:rPr>
              <a:t>Tonality and Monetary Policy</a:t>
            </a:r>
          </a:p>
          <a:p>
            <a:pPr>
              <a:lnSpc>
                <a:spcPct val="200000"/>
              </a:lnSpc>
            </a:pPr>
            <a:r>
              <a:rPr lang="en-US" sz="2400" dirty="0" smtClean="0">
                <a:solidFill>
                  <a:srgbClr val="4D82EB"/>
                </a:solidFill>
              </a:rPr>
              <a:t>Tonality and Asset Prices</a:t>
            </a:r>
          </a:p>
          <a:p>
            <a:pPr>
              <a:lnSpc>
                <a:spcPct val="200000"/>
              </a:lnSpc>
            </a:pPr>
            <a:r>
              <a:rPr lang="en-US" sz="2400" dirty="0" smtClean="0">
                <a:solidFill>
                  <a:srgbClr val="4D82EB"/>
                </a:solidFill>
              </a:rPr>
              <a:t>Extensions</a:t>
            </a:r>
            <a:endParaRPr lang="en-US" sz="2400" dirty="0" smtClean="0">
              <a:solidFill>
                <a:srgbClr val="4D82EB"/>
              </a:solidFill>
            </a:endParaRPr>
          </a:p>
        </p:txBody>
      </p:sp>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10" name="TextBox 9"/>
          <p:cNvSpPr txBox="1"/>
          <p:nvPr/>
        </p:nvSpPr>
        <p:spPr>
          <a:xfrm>
            <a:off x="0" y="6550025"/>
            <a:ext cx="3124200" cy="307777"/>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7"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223A050C-B9AB-467C-B85F-5960F7553530}" type="slidenum">
              <a:rPr lang="en-US" sz="1200" smtClean="0">
                <a:solidFill>
                  <a:schemeClr val="bg1"/>
                </a:solidFill>
                <a:latin typeface="Calibri" pitchFamily="34" charset="0"/>
              </a:rPr>
              <a:t>7</a:t>
            </a:fld>
            <a:endParaRPr lang="en-US" sz="1200" dirty="0">
              <a:solidFill>
                <a:schemeClr val="bg1"/>
              </a:solidFill>
              <a:latin typeface="Calibri" pitchFamily="34" charset="0"/>
            </a:endParaRPr>
          </a:p>
        </p:txBody>
      </p:sp>
    </p:spTree>
    <p:extLst>
      <p:ext uri="{BB962C8B-B14F-4D97-AF65-F5344CB8AC3E}">
        <p14:creationId xmlns:p14="http://schemas.microsoft.com/office/powerpoint/2010/main" val="35053269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a:solidFill>
                  <a:srgbClr val="4D82EB"/>
                </a:solidFill>
              </a:rPr>
              <a:t>We construct </a:t>
            </a:r>
            <a:r>
              <a:rPr lang="en-US" sz="2800" b="1" dirty="0" smtClean="0">
                <a:solidFill>
                  <a:srgbClr val="4D82EB"/>
                </a:solidFill>
              </a:rPr>
              <a:t>summary </a:t>
            </a:r>
            <a:r>
              <a:rPr lang="en-US" sz="2800" b="1" dirty="0">
                <a:solidFill>
                  <a:srgbClr val="4D82EB"/>
                </a:solidFill>
              </a:rPr>
              <a:t>measure of the </a:t>
            </a:r>
            <a:r>
              <a:rPr lang="en-US" sz="2800" b="1" dirty="0" smtClean="0">
                <a:solidFill>
                  <a:srgbClr val="4D82EB"/>
                </a:solidFill>
              </a:rPr>
              <a:t>sentiment or tone </a:t>
            </a:r>
            <a:r>
              <a:rPr lang="en-US" sz="2800" b="1" dirty="0">
                <a:solidFill>
                  <a:srgbClr val="4D82EB"/>
                </a:solidFill>
              </a:rPr>
              <a:t>of Greenbook, called Tonality</a:t>
            </a:r>
            <a:endParaRPr lang="en-US" sz="2800" dirty="0" smtClean="0">
              <a:solidFill>
                <a:srgbClr val="4D82EB"/>
              </a:solidFill>
            </a:endParaRPr>
          </a:p>
        </p:txBody>
      </p:sp>
      <p:sp>
        <p:nvSpPr>
          <p:cNvPr id="51203" name="Content Placeholder 2"/>
          <p:cNvSpPr>
            <a:spLocks noGrp="1"/>
          </p:cNvSpPr>
          <p:nvPr>
            <p:ph idx="4294967295"/>
          </p:nvPr>
        </p:nvSpPr>
        <p:spPr>
          <a:xfrm>
            <a:off x="457200" y="1143000"/>
            <a:ext cx="8229600" cy="4983163"/>
          </a:xfrm>
        </p:spPr>
        <p:txBody>
          <a:bodyPr/>
          <a:lstStyle/>
          <a:p>
            <a:pPr lvl="0">
              <a:lnSpc>
                <a:spcPct val="150000"/>
              </a:lnSpc>
            </a:pPr>
            <a:r>
              <a:rPr lang="en-US" sz="2000" dirty="0" smtClean="0">
                <a:solidFill>
                  <a:srgbClr val="4D82EB"/>
                </a:solidFill>
                <a:latin typeface="Arial" panose="020B0604020202020204" pitchFamily="34" charset="0"/>
                <a:cs typeface="Arial" panose="020B0604020202020204" pitchFamily="34" charset="0"/>
              </a:rPr>
              <a:t>Based on </a:t>
            </a:r>
            <a:r>
              <a:rPr lang="en-US" sz="2000" dirty="0">
                <a:solidFill>
                  <a:srgbClr val="4D82EB"/>
                </a:solidFill>
                <a:latin typeface="Arial" panose="020B0604020202020204" pitchFamily="34" charset="0"/>
                <a:cs typeface="Arial" panose="020B0604020202020204" pitchFamily="34" charset="0"/>
              </a:rPr>
              <a:t>counts of words </a:t>
            </a:r>
            <a:r>
              <a:rPr lang="en-US" sz="2000" dirty="0" smtClean="0">
                <a:solidFill>
                  <a:srgbClr val="4D82EB"/>
                </a:solidFill>
                <a:latin typeface="Arial" panose="020B0604020202020204" pitchFamily="34" charset="0"/>
                <a:cs typeface="Arial" panose="020B0604020202020204" pitchFamily="34" charset="0"/>
              </a:rPr>
              <a:t>classified </a:t>
            </a:r>
            <a:r>
              <a:rPr lang="en-US" sz="2000" dirty="0">
                <a:solidFill>
                  <a:srgbClr val="4D82EB"/>
                </a:solidFill>
                <a:latin typeface="Arial" panose="020B0604020202020204" pitchFamily="34" charset="0"/>
                <a:cs typeface="Arial" panose="020B0604020202020204" pitchFamily="34" charset="0"/>
              </a:rPr>
              <a:t>as </a:t>
            </a:r>
            <a:r>
              <a:rPr lang="en-US" sz="2000" dirty="0" smtClean="0">
                <a:solidFill>
                  <a:srgbClr val="4D82EB"/>
                </a:solidFill>
                <a:latin typeface="Arial" panose="020B0604020202020204" pitchFamily="34" charset="0"/>
                <a:cs typeface="Arial" panose="020B0604020202020204" pitchFamily="34" charset="0"/>
              </a:rPr>
              <a:t>either positive </a:t>
            </a:r>
            <a:r>
              <a:rPr lang="en-US" sz="2000" dirty="0">
                <a:solidFill>
                  <a:srgbClr val="4D82EB"/>
                </a:solidFill>
                <a:latin typeface="Arial" panose="020B0604020202020204" pitchFamily="34" charset="0"/>
                <a:cs typeface="Arial" panose="020B0604020202020204" pitchFamily="34" charset="0"/>
              </a:rPr>
              <a:t>or negative. </a:t>
            </a:r>
          </a:p>
          <a:p>
            <a:pPr lvl="0">
              <a:lnSpc>
                <a:spcPct val="150000"/>
              </a:lnSpc>
            </a:pPr>
            <a:r>
              <a:rPr lang="en-US" sz="2000" dirty="0" smtClean="0">
                <a:solidFill>
                  <a:srgbClr val="4D82EB"/>
                </a:solidFill>
                <a:latin typeface="Arial" panose="020B0604020202020204" pitchFamily="34" charset="0"/>
                <a:cs typeface="Arial" panose="020B0604020202020204" pitchFamily="34" charset="0"/>
              </a:rPr>
              <a:t>Starting point: Harvard </a:t>
            </a:r>
            <a:r>
              <a:rPr lang="en-US" sz="2000" dirty="0">
                <a:solidFill>
                  <a:srgbClr val="4D82EB"/>
                </a:solidFill>
                <a:latin typeface="Arial" panose="020B0604020202020204" pitchFamily="34" charset="0"/>
                <a:cs typeface="Arial" panose="020B0604020202020204" pitchFamily="34" charset="0"/>
              </a:rPr>
              <a:t>Psycho-social dictionary, </a:t>
            </a:r>
            <a:r>
              <a:rPr lang="en-US" sz="2000" dirty="0" smtClean="0">
                <a:solidFill>
                  <a:srgbClr val="4D82EB"/>
                </a:solidFill>
                <a:latin typeface="Arial" panose="020B0604020202020204" pitchFamily="34" charset="0"/>
                <a:cs typeface="Arial" panose="020B0604020202020204" pitchFamily="34" charset="0"/>
              </a:rPr>
              <a:t>fine-tuned </a:t>
            </a:r>
            <a:r>
              <a:rPr lang="en-US" sz="2000" dirty="0">
                <a:solidFill>
                  <a:srgbClr val="4D82EB"/>
                </a:solidFill>
                <a:latin typeface="Arial" panose="020B0604020202020204" pitchFamily="34" charset="0"/>
                <a:cs typeface="Arial" panose="020B0604020202020204" pitchFamily="34" charset="0"/>
              </a:rPr>
              <a:t>by excluding words </a:t>
            </a:r>
            <a:r>
              <a:rPr lang="en-US" sz="2000" dirty="0" smtClean="0">
                <a:solidFill>
                  <a:srgbClr val="4D82EB"/>
                </a:solidFill>
                <a:latin typeface="Arial" panose="020B0604020202020204" pitchFamily="34" charset="0"/>
                <a:cs typeface="Arial" panose="020B0604020202020204" pitchFamily="34" charset="0"/>
              </a:rPr>
              <a:t>such </a:t>
            </a:r>
            <a:r>
              <a:rPr lang="en-US" sz="2000" dirty="0">
                <a:solidFill>
                  <a:srgbClr val="4D82EB"/>
                </a:solidFill>
                <a:latin typeface="Arial" panose="020B0604020202020204" pitchFamily="34" charset="0"/>
                <a:cs typeface="Arial" panose="020B0604020202020204" pitchFamily="34" charset="0"/>
              </a:rPr>
              <a:t>as “</a:t>
            </a:r>
            <a:r>
              <a:rPr lang="en-US" sz="2000" dirty="0" smtClean="0">
                <a:solidFill>
                  <a:srgbClr val="4D82EB"/>
                </a:solidFill>
                <a:latin typeface="Arial" panose="020B0604020202020204" pitchFamily="34" charset="0"/>
                <a:cs typeface="Arial" panose="020B0604020202020204" pitchFamily="34" charset="0"/>
              </a:rPr>
              <a:t>demean.”</a:t>
            </a:r>
          </a:p>
          <a:p>
            <a:pPr lvl="1">
              <a:lnSpc>
                <a:spcPct val="150000"/>
              </a:lnSpc>
            </a:pPr>
            <a:r>
              <a:rPr lang="en-US" sz="2000" dirty="0" smtClean="0">
                <a:solidFill>
                  <a:srgbClr val="4D82EB"/>
                </a:solidFill>
                <a:latin typeface="Arial" panose="020B0604020202020204" pitchFamily="34" charset="0"/>
                <a:cs typeface="Arial" panose="020B0604020202020204" pitchFamily="34" charset="0"/>
              </a:rPr>
              <a:t>231 </a:t>
            </a:r>
            <a:r>
              <a:rPr lang="en-US" sz="2000" dirty="0">
                <a:solidFill>
                  <a:srgbClr val="4D82EB"/>
                </a:solidFill>
                <a:latin typeface="Arial" panose="020B0604020202020204" pitchFamily="34" charset="0"/>
                <a:cs typeface="Arial" panose="020B0604020202020204" pitchFamily="34" charset="0"/>
              </a:rPr>
              <a:t>Positive words, </a:t>
            </a:r>
            <a:r>
              <a:rPr lang="en-US" sz="2000" dirty="0" smtClean="0">
                <a:solidFill>
                  <a:srgbClr val="4D82EB"/>
                </a:solidFill>
                <a:latin typeface="Arial" panose="020B0604020202020204" pitchFamily="34" charset="0"/>
                <a:cs typeface="Arial" panose="020B0604020202020204" pitchFamily="34" charset="0"/>
              </a:rPr>
              <a:t>102 </a:t>
            </a:r>
            <a:r>
              <a:rPr lang="en-US" sz="2000" dirty="0">
                <a:solidFill>
                  <a:srgbClr val="4D82EB"/>
                </a:solidFill>
                <a:latin typeface="Arial" panose="020B0604020202020204" pitchFamily="34" charset="0"/>
                <a:cs typeface="Arial" panose="020B0604020202020204" pitchFamily="34" charset="0"/>
              </a:rPr>
              <a:t>negative words</a:t>
            </a:r>
          </a:p>
          <a:p>
            <a:pPr lvl="0">
              <a:lnSpc>
                <a:spcPct val="150000"/>
              </a:lnSpc>
            </a:pPr>
            <a:r>
              <a:rPr lang="en-US" sz="2000" dirty="0">
                <a:solidFill>
                  <a:srgbClr val="4D82EB"/>
                </a:solidFill>
                <a:latin typeface="Arial" panose="020B0604020202020204" pitchFamily="34" charset="0"/>
                <a:cs typeface="Arial" panose="020B0604020202020204" pitchFamily="34" charset="0"/>
              </a:rPr>
              <a:t>Compare the number of positive and negative words in text, each word inversely weighted by frequency it appears over the previous five years and by the frequency it appears in the current document (</a:t>
            </a:r>
            <a:r>
              <a:rPr lang="en-US" sz="2000" dirty="0" err="1">
                <a:solidFill>
                  <a:srgbClr val="4D82EB"/>
                </a:solidFill>
                <a:latin typeface="Arial" panose="020B0604020202020204" pitchFamily="34" charset="0"/>
                <a:cs typeface="Arial" panose="020B0604020202020204" pitchFamily="34" charset="0"/>
              </a:rPr>
              <a:t>tf-idf</a:t>
            </a:r>
            <a:r>
              <a:rPr lang="en-US" sz="2000" dirty="0">
                <a:solidFill>
                  <a:srgbClr val="4D82EB"/>
                </a:solidFill>
                <a:latin typeface="Arial" panose="020B0604020202020204" pitchFamily="34" charset="0"/>
                <a:cs typeface="Arial" panose="020B0604020202020204" pitchFamily="34" charset="0"/>
              </a:rPr>
              <a:t> weight).</a:t>
            </a:r>
          </a:p>
          <a:p>
            <a:pPr lvl="1">
              <a:lnSpc>
                <a:spcPct val="150000"/>
              </a:lnSpc>
            </a:pPr>
            <a:r>
              <a:rPr lang="en-US" sz="2000" dirty="0">
                <a:solidFill>
                  <a:srgbClr val="4D82EB"/>
                </a:solidFill>
                <a:latin typeface="Arial" panose="020B0604020202020204" pitchFamily="34" charset="0"/>
                <a:cs typeface="Arial" panose="020B0604020202020204" pitchFamily="34" charset="0"/>
              </a:rPr>
              <a:t>words that tend to be  infrequently used </a:t>
            </a:r>
            <a:r>
              <a:rPr lang="en-US" sz="2000" dirty="0" smtClean="0">
                <a:solidFill>
                  <a:srgbClr val="4D82EB"/>
                </a:solidFill>
                <a:latin typeface="Arial" panose="020B0604020202020204" pitchFamily="34" charset="0"/>
                <a:cs typeface="Arial" panose="020B0604020202020204" pitchFamily="34" charset="0"/>
              </a:rPr>
              <a:t>presumed </a:t>
            </a:r>
            <a:r>
              <a:rPr lang="en-US" sz="2000" dirty="0">
                <a:solidFill>
                  <a:srgbClr val="4D82EB"/>
                </a:solidFill>
                <a:latin typeface="Arial" panose="020B0604020202020204" pitchFamily="34" charset="0"/>
                <a:cs typeface="Arial" panose="020B0604020202020204" pitchFamily="34" charset="0"/>
              </a:rPr>
              <a:t>to be especially </a:t>
            </a:r>
            <a:r>
              <a:rPr lang="en-US" sz="2000" dirty="0" smtClean="0">
                <a:solidFill>
                  <a:srgbClr val="4D82EB"/>
                </a:solidFill>
                <a:latin typeface="Arial" panose="020B0604020202020204" pitchFamily="34" charset="0"/>
                <a:cs typeface="Arial" panose="020B0604020202020204" pitchFamily="34" charset="0"/>
              </a:rPr>
              <a:t>informative.</a:t>
            </a:r>
            <a:endParaRPr lang="en-US" sz="2000" dirty="0">
              <a:solidFill>
                <a:srgbClr val="4D82EB"/>
              </a:solidFill>
              <a:latin typeface="Arial" panose="020B0604020202020204" pitchFamily="34" charset="0"/>
              <a:cs typeface="Arial" panose="020B0604020202020204" pitchFamily="34" charset="0"/>
            </a:endParaRPr>
          </a:p>
        </p:txBody>
      </p:sp>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7"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F613356A-7F85-44EC-82B1-296EC1D56B64}" type="slidenum">
              <a:rPr lang="en-US" sz="1200" smtClean="0">
                <a:solidFill>
                  <a:schemeClr val="bg1"/>
                </a:solidFill>
                <a:latin typeface="Calibri" pitchFamily="34" charset="0"/>
              </a:rPr>
              <a:t>8</a:t>
            </a:fld>
            <a:endParaRPr lang="en-US" sz="12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1980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10/02/2017</a:t>
            </a:r>
            <a:endParaRPr lang="en-US" sz="1400" dirty="0">
              <a:solidFill>
                <a:schemeClr val="bg1"/>
              </a:solidFill>
              <a:latin typeface="Calibri" pitchFamily="34" charset="0"/>
            </a:endParaRPr>
          </a:p>
        </p:txBody>
      </p:sp>
      <p:sp>
        <p:nvSpPr>
          <p:cNvPr id="51205" name="Slide Number Placeholder 4"/>
          <p:cNvSpPr txBox="1">
            <a:spLocks noGrp="1"/>
          </p:cNvSpPr>
          <p:nvPr/>
        </p:nvSpPr>
        <p:spPr bwMode="auto">
          <a:xfrm>
            <a:off x="6934200" y="6565900"/>
            <a:ext cx="2133600" cy="292100"/>
          </a:xfrm>
          <a:prstGeom prst="rect">
            <a:avLst/>
          </a:prstGeom>
          <a:noFill/>
          <a:ln w="9525">
            <a:noFill/>
            <a:miter lim="800000"/>
            <a:headEnd/>
            <a:tailEnd/>
          </a:ln>
        </p:spPr>
        <p:txBody>
          <a:bodyPr anchor="ctr"/>
          <a:lstStyle/>
          <a:p>
            <a:pPr algn="r"/>
            <a:fld id="{E1CE2084-E649-4D1A-A7BB-01C05B309E8C}" type="slidenum">
              <a:rPr lang="en-US" sz="1200">
                <a:solidFill>
                  <a:schemeClr val="bg1"/>
                </a:solidFill>
                <a:latin typeface="Calibri" pitchFamily="34" charset="0"/>
              </a:rPr>
              <a:pPr algn="r"/>
              <a:t>9</a:t>
            </a:fld>
            <a:endParaRPr lang="en-US" sz="1200">
              <a:solidFill>
                <a:schemeClr val="bg1"/>
              </a:solidFill>
              <a:latin typeface="Calibri" pitchFamily="34" charset="0"/>
            </a:endParaRPr>
          </a:p>
        </p:txBody>
      </p:sp>
      <p:sp>
        <p:nvSpPr>
          <p:cNvPr id="51202" name="Title 1"/>
          <p:cNvSpPr>
            <a:spLocks noGrp="1"/>
          </p:cNvSpPr>
          <p:nvPr>
            <p:ph type="title" idx="4294967295"/>
          </p:nvPr>
        </p:nvSpPr>
        <p:spPr>
          <a:xfrm>
            <a:off x="457200" y="274638"/>
            <a:ext cx="8229600" cy="563562"/>
          </a:xfrm>
        </p:spPr>
        <p:txBody>
          <a:bodyPr/>
          <a:lstStyle/>
          <a:p>
            <a:pPr algn="l"/>
            <a:r>
              <a:rPr lang="en-US" sz="2800" b="1" dirty="0" smtClean="0">
                <a:solidFill>
                  <a:srgbClr val="4D82EB"/>
                </a:solidFill>
              </a:rPr>
              <a:t>Positive words in the </a:t>
            </a:r>
            <a:r>
              <a:rPr lang="en-US" sz="2800" b="1" dirty="0" err="1" smtClean="0">
                <a:solidFill>
                  <a:srgbClr val="4D82EB"/>
                </a:solidFill>
              </a:rPr>
              <a:t>Greenbook</a:t>
            </a:r>
            <a:endParaRPr lang="en-US" sz="2800" b="1" dirty="0" smtClean="0">
              <a:solidFill>
                <a:srgbClr val="4D82EB"/>
              </a:solidFill>
            </a:endParaRPr>
          </a:p>
        </p:txBody>
      </p:sp>
      <p:pic>
        <p:nvPicPr>
          <p:cNvPr id="2" name="Content Placeholder 1"/>
          <p:cNvPicPr>
            <a:picLocks noGrp="1" noChangeAspect="1"/>
          </p:cNvPicPr>
          <p:nvPr>
            <p:ph idx="4294967295"/>
          </p:nvPr>
        </p:nvPicPr>
        <p:blipFill>
          <a:blip r:embed="rId3"/>
          <a:stretch>
            <a:fillRect/>
          </a:stretch>
        </p:blipFill>
        <p:spPr>
          <a:xfrm>
            <a:off x="911772" y="1143000"/>
            <a:ext cx="8229600" cy="4086808"/>
          </a:xfrm>
          <a:prstGeom prst="rect">
            <a:avLst/>
          </a:prstGeom>
        </p:spPr>
      </p:pic>
      <p:sp>
        <p:nvSpPr>
          <p:cNvPr id="10" name="TextBox 9"/>
          <p:cNvSpPr txBox="1"/>
          <p:nvPr/>
        </p:nvSpPr>
        <p:spPr>
          <a:xfrm>
            <a:off x="0" y="6550025"/>
            <a:ext cx="3124200" cy="304800"/>
          </a:xfrm>
          <a:prstGeom prst="rect">
            <a:avLst/>
          </a:prstGeom>
          <a:solidFill>
            <a:schemeClr val="accent5">
              <a:lumMod val="50000"/>
            </a:schemeClr>
          </a:solidFill>
        </p:spPr>
        <p:txBody>
          <a:bodyPr>
            <a:spAutoFit/>
          </a:bodyPr>
          <a:lstStyle/>
          <a:p>
            <a:pPr algn="ctr"/>
            <a:r>
              <a:rPr lang="en-US" sz="1400" dirty="0" smtClean="0">
                <a:solidFill>
                  <a:schemeClr val="bg1"/>
                </a:solidFill>
                <a:latin typeface="Calibri" pitchFamily="34" charset="0"/>
              </a:rPr>
              <a:t>Sharpe, Sinha, Hollrah</a:t>
            </a:r>
            <a:endParaRPr lang="en-US" sz="1400" dirty="0">
              <a:solidFill>
                <a:schemeClr val="bg1"/>
              </a:solidFill>
              <a:latin typeface="Calibri" pitchFamily="34" charset="0"/>
            </a:endParaRPr>
          </a:p>
        </p:txBody>
      </p:sp>
      <p:sp>
        <p:nvSpPr>
          <p:cNvPr id="8" name="TextBox 7"/>
          <p:cNvSpPr txBox="1"/>
          <p:nvPr/>
        </p:nvSpPr>
        <p:spPr>
          <a:xfrm>
            <a:off x="3124200" y="6550025"/>
            <a:ext cx="2895600" cy="304800"/>
          </a:xfrm>
          <a:prstGeom prst="rect">
            <a:avLst/>
          </a:prstGeom>
          <a:solidFill>
            <a:schemeClr val="accent5">
              <a:lumMod val="75000"/>
            </a:schemeClr>
          </a:solidFill>
        </p:spPr>
        <p:txBody>
          <a:bodyPr>
            <a:spAutoFit/>
          </a:bodyPr>
          <a:lstStyle/>
          <a:p>
            <a:pPr algn="ctr"/>
            <a:r>
              <a:rPr lang="en-US" sz="1400" dirty="0" smtClean="0">
                <a:solidFill>
                  <a:schemeClr val="bg1"/>
                </a:solidFill>
                <a:latin typeface="Calibri" pitchFamily="34" charset="0"/>
              </a:rPr>
              <a:t>What’s the story</a:t>
            </a:r>
            <a:endParaRPr lang="en-US" sz="1400" dirty="0">
              <a:solidFill>
                <a:schemeClr val="bg1"/>
              </a:solidFill>
              <a:latin typeface="Calibri" pitchFamily="34" charset="0"/>
            </a:endParaRPr>
          </a:p>
        </p:txBody>
      </p:sp>
      <p:sp>
        <p:nvSpPr>
          <p:cNvPr id="3" name="Rectangle 2"/>
          <p:cNvSpPr/>
          <p:nvPr/>
        </p:nvSpPr>
        <p:spPr>
          <a:xfrm>
            <a:off x="1269124" y="5229808"/>
            <a:ext cx="7265276" cy="1200329"/>
          </a:xfrm>
          <a:prstGeom prst="rect">
            <a:avLst/>
          </a:prstGeom>
        </p:spPr>
        <p:txBody>
          <a:bodyPr wrap="square">
            <a:spAutoFit/>
          </a:bodyPr>
          <a:lstStyle/>
          <a:p>
            <a:pPr lvl="0">
              <a:lnSpc>
                <a:spcPct val="150000"/>
              </a:lnSpc>
            </a:pPr>
            <a:r>
              <a:rPr lang="en-US" sz="1600" dirty="0" smtClean="0">
                <a:solidFill>
                  <a:srgbClr val="4D82EB"/>
                </a:solidFill>
                <a:latin typeface="Arial" panose="020B0604020202020204" pitchFamily="34" charset="0"/>
                <a:cs typeface="Arial" panose="020B0604020202020204" pitchFamily="34" charset="0"/>
              </a:rPr>
              <a:t>50 most positive words Jan 1994 - Dec 1998, and Jan 2005 - Dec 2009, word size proportional to its contribution to Tonality. Slightly bigger word cloud in 1994-1998. “Favorable” and “</a:t>
            </a:r>
            <a:r>
              <a:rPr lang="en-US" sz="1600" dirty="0" smtClean="0">
                <a:solidFill>
                  <a:srgbClr val="4D82EB"/>
                </a:solidFill>
                <a:latin typeface="Arial" panose="020B0604020202020204" pitchFamily="34" charset="0"/>
                <a:cs typeface="Arial" panose="020B0604020202020204" pitchFamily="34" charset="0"/>
              </a:rPr>
              <a:t>Moderation</a:t>
            </a:r>
            <a:r>
              <a:rPr lang="en-US" sz="1600" dirty="0" smtClean="0">
                <a:solidFill>
                  <a:srgbClr val="4D82EB"/>
                </a:solidFill>
                <a:latin typeface="Arial" panose="020B0604020202020204" pitchFamily="34" charset="0"/>
                <a:cs typeface="Arial" panose="020B0604020202020204" pitchFamily="34" charset="0"/>
              </a:rPr>
              <a:t>” more prominent in 1994-1998.</a:t>
            </a:r>
            <a:endParaRPr lang="en-US" sz="1600" dirty="0">
              <a:solidFill>
                <a:srgbClr val="4D82E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695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6785</TotalTime>
  <Words>2001</Words>
  <Application>Microsoft Office PowerPoint</Application>
  <PresentationFormat>On-screen Show (4:3)</PresentationFormat>
  <Paragraphs>413</Paragraphs>
  <Slides>38</Slides>
  <Notes>37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Cambria Math</vt:lpstr>
      <vt:lpstr>Symbol</vt:lpstr>
      <vt:lpstr>Wingdings</vt:lpstr>
      <vt:lpstr>Office Theme</vt:lpstr>
      <vt:lpstr>Default Design</vt:lpstr>
      <vt:lpstr>What’s the story: A new perspective on value of economic forecasts</vt:lpstr>
      <vt:lpstr>PowerPoint Presentation</vt:lpstr>
      <vt:lpstr>A new perspective on the value of economic forecasts</vt:lpstr>
      <vt:lpstr>Studies focus on the track record of point estimates</vt:lpstr>
      <vt:lpstr>Focus here on information contained in Greenbook text</vt:lpstr>
      <vt:lpstr>Related Literature</vt:lpstr>
      <vt:lpstr>Roadmap</vt:lpstr>
      <vt:lpstr>We construct summary measure of the sentiment or tone of Greenbook, called Tonality</vt:lpstr>
      <vt:lpstr>Positive words in the Greenbook</vt:lpstr>
      <vt:lpstr>Negative words in the Greenbook</vt:lpstr>
      <vt:lpstr>Tonality over time</vt:lpstr>
      <vt:lpstr>Estimate “Trend Tonality” by smoothing Tonality </vt:lpstr>
      <vt:lpstr>Tonality and Fed’s Forecast</vt:lpstr>
      <vt:lpstr>Which factors are more important for Tonality</vt:lpstr>
      <vt:lpstr>Consider breaks in Tonality determinants</vt:lpstr>
      <vt:lpstr>Drivers of Tonality over 10-year rolling window</vt:lpstr>
      <vt:lpstr>Drivers of Tonality over 10-year rolling window</vt:lpstr>
      <vt:lpstr>Outline</vt:lpstr>
      <vt:lpstr>Tonality as an Economic Indicator</vt:lpstr>
      <vt:lpstr>Predicting GDP growth with Tonality</vt:lpstr>
      <vt:lpstr>Predicting GDP growth with Tonality</vt:lpstr>
      <vt:lpstr>Predicting Unemployment with Tonality</vt:lpstr>
      <vt:lpstr>Predicting Unemployment with Tonality</vt:lpstr>
      <vt:lpstr>Predicting Inflation with Tonality</vt:lpstr>
      <vt:lpstr>Trend Tonality as a predictor of Unemployment</vt:lpstr>
      <vt:lpstr>Outline</vt:lpstr>
      <vt:lpstr>Greenbook Tonality and Blue Chip forecasts</vt:lpstr>
      <vt:lpstr>Outline</vt:lpstr>
      <vt:lpstr>Tonality as a Predictor of Monetary Policy</vt:lpstr>
      <vt:lpstr>Tonality as a Predictor of Monetary Policy</vt:lpstr>
      <vt:lpstr>Predicting Funds Rate w/Trend Tonality &amp; ST Spread</vt:lpstr>
      <vt:lpstr>Outline</vt:lpstr>
      <vt:lpstr>Tonality and Asset Prices: Post-FOMC Announcement</vt:lpstr>
      <vt:lpstr>Tonality and Future Stock Returns</vt:lpstr>
      <vt:lpstr>Stock Return Predictability: Assessing the economic value of Tonality for equity investor</vt:lpstr>
      <vt:lpstr>Outline</vt:lpstr>
      <vt:lpstr>Two Extensions</vt:lpstr>
      <vt:lpstr>Conclusion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story</dc:title>
  <dc:creator>Nitish</dc:creator>
  <cp:lastModifiedBy>Nitish Sinha</cp:lastModifiedBy>
  <cp:revision>323</cp:revision>
  <cp:lastPrinted>2017-09-29T20:01:50Z</cp:lastPrinted>
  <dcterms:created xsi:type="dcterms:W3CDTF">2013-03-10T17:41:47Z</dcterms:created>
  <dcterms:modified xsi:type="dcterms:W3CDTF">2017-09-29T20:02:51Z</dcterms:modified>
</cp:coreProperties>
</file>