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2" r:id="rId2"/>
    <p:sldId id="281" r:id="rId3"/>
    <p:sldId id="282" r:id="rId4"/>
    <p:sldId id="283" r:id="rId5"/>
    <p:sldId id="288" r:id="rId6"/>
    <p:sldId id="277" r:id="rId7"/>
    <p:sldId id="289" r:id="rId8"/>
    <p:sldId id="290" r:id="rId9"/>
    <p:sldId id="273" r:id="rId10"/>
    <p:sldId id="291" r:id="rId11"/>
    <p:sldId id="286" r:id="rId1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68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2424176144648583E-2"/>
          <c:y val="4.4861476063095269E-2"/>
          <c:w val="0.86443338679887249"/>
          <c:h val="0.85720342830906926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Husholdninger</c:v>
                </c:pt>
              </c:strCache>
            </c:strRef>
          </c:tx>
          <c:marker>
            <c:symbol val="none"/>
          </c:marker>
          <c:xVal>
            <c:numRef>
              <c:f>Sheet1!$A$2:$A$7</c:f>
              <c:numCache>
                <c:formatCode>General</c:formatCode>
                <c:ptCount val="6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0.2</c:v>
                </c:pt>
                <c:pt idx="1">
                  <c:v>0.4</c:v>
                </c:pt>
                <c:pt idx="2">
                  <c:v>0.9</c:v>
                </c:pt>
                <c:pt idx="3">
                  <c:v>1.2</c:v>
                </c:pt>
                <c:pt idx="4">
                  <c:v>1.1000000000000001</c:v>
                </c:pt>
                <c:pt idx="5">
                  <c:v>2.5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Totale utlån</c:v>
                </c:pt>
              </c:strCache>
            </c:strRef>
          </c:tx>
          <c:marker>
            <c:symbol val="none"/>
          </c:marker>
          <c:xVal>
            <c:numRef>
              <c:f>Sheet1!$A$2:$A$7</c:f>
              <c:numCache>
                <c:formatCode>General</c:formatCode>
                <c:ptCount val="6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</c:numCache>
            </c:numRef>
          </c:xVal>
          <c:yVal>
            <c:numRef>
              <c:f>Sheet1!$C$2:$C$7</c:f>
              <c:numCache>
                <c:formatCode>General</c:formatCode>
                <c:ptCount val="6"/>
                <c:pt idx="0">
                  <c:v>0.7</c:v>
                </c:pt>
                <c:pt idx="1">
                  <c:v>1.3</c:v>
                </c:pt>
                <c:pt idx="2">
                  <c:v>2.1</c:v>
                </c:pt>
                <c:pt idx="3">
                  <c:v>2.2000000000000002</c:v>
                </c:pt>
                <c:pt idx="4">
                  <c:v>2.8</c:v>
                </c:pt>
                <c:pt idx="5">
                  <c:v>5.8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Bygg, anlegg, kraftforsyning</c:v>
                </c:pt>
              </c:strCache>
            </c:strRef>
          </c:tx>
          <c:marker>
            <c:symbol val="none"/>
          </c:marker>
          <c:xVal>
            <c:numRef>
              <c:f>Sheet1!$A$2:$A$7</c:f>
              <c:numCache>
                <c:formatCode>General</c:formatCode>
                <c:ptCount val="6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</c:numCache>
            </c:numRef>
          </c:xVal>
          <c:yVal>
            <c:numRef>
              <c:f>Sheet1!$E$2:$E$7</c:f>
              <c:numCache>
                <c:formatCode>General</c:formatCode>
                <c:ptCount val="6"/>
                <c:pt idx="0">
                  <c:v>0.4</c:v>
                </c:pt>
                <c:pt idx="1">
                  <c:v>1.5</c:v>
                </c:pt>
                <c:pt idx="2">
                  <c:v>1.8</c:v>
                </c:pt>
                <c:pt idx="3">
                  <c:v>2.8</c:v>
                </c:pt>
                <c:pt idx="4">
                  <c:v>3.8</c:v>
                </c:pt>
                <c:pt idx="5">
                  <c:v>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800320"/>
        <c:axId val="71801856"/>
      </c:scatterChart>
      <c:scatterChart>
        <c:scatterStyle val="lineMarker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Eiendomsdrift og andre tjenester</c:v>
                </c:pt>
              </c:strCache>
            </c:strRef>
          </c:tx>
          <c:marker>
            <c:symbol val="none"/>
          </c:marker>
          <c:xVal>
            <c:numRef>
              <c:f>Sheet1!$A$2:$A$7</c:f>
              <c:numCache>
                <c:formatCode>General</c:formatCode>
                <c:ptCount val="6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</c:numCache>
            </c:numRef>
          </c:xVal>
          <c:yVal>
            <c:numRef>
              <c:f>Sheet1!$D$2:$D$7</c:f>
              <c:numCache>
                <c:formatCode>General</c:formatCode>
                <c:ptCount val="6"/>
                <c:pt idx="0">
                  <c:v>0.5</c:v>
                </c:pt>
                <c:pt idx="1">
                  <c:v>1.5</c:v>
                </c:pt>
                <c:pt idx="2">
                  <c:v>3.1</c:v>
                </c:pt>
                <c:pt idx="3">
                  <c:v>3.6</c:v>
                </c:pt>
                <c:pt idx="4">
                  <c:v>4.5999999999999996</c:v>
                </c:pt>
                <c:pt idx="5">
                  <c:v>12.9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1817472"/>
        <c:axId val="71815936"/>
      </c:scatterChart>
      <c:valAx>
        <c:axId val="71800320"/>
        <c:scaling>
          <c:orientation val="minMax"/>
          <c:max val="1991"/>
          <c:min val="1986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71801856"/>
        <c:crosses val="autoZero"/>
        <c:crossBetween val="midCat"/>
        <c:majorUnit val="1"/>
      </c:valAx>
      <c:valAx>
        <c:axId val="71801856"/>
        <c:scaling>
          <c:orientation val="minMax"/>
          <c:max val="14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71800320"/>
        <c:crosses val="autoZero"/>
        <c:crossBetween val="midCat"/>
      </c:valAx>
      <c:valAx>
        <c:axId val="71815936"/>
        <c:scaling>
          <c:orientation val="minMax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71817472"/>
        <c:crosses val="max"/>
        <c:crossBetween val="midCat"/>
      </c:valAx>
      <c:valAx>
        <c:axId val="718174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1815936"/>
        <c:crosses val="autoZero"/>
        <c:crossBetween val="midCat"/>
      </c:valAx>
      <c:spPr>
        <a:ln w="1905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8.0331121804218891E-2"/>
          <c:y val="7.2737669309271849E-2"/>
          <c:w val="0.45207628560318847"/>
          <c:h val="0.284899810272421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967386021191799E-2"/>
          <c:y val="4.4861391929187228E-2"/>
          <c:w val="0.92640249829882371"/>
          <c:h val="0.857203428309069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Husholdninger med pant i bolig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Andel av totale problemlån                   (sept. 2008 - sept. 2013)</c:v>
                </c:pt>
                <c:pt idx="1">
                  <c:v>Problemlån (sept. 2008 - sept. 2013) som andel av utlån til gruppen                       (sept. 2008 - sept. 2013)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14.913035815836809</c:v>
                </c:pt>
                <c:pt idx="1">
                  <c:v>2.9260521202472476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Husholdninger annet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Andel av totale problemlån                   (sept. 2008 - sept. 2013)</c:v>
                </c:pt>
                <c:pt idx="1">
                  <c:v>Problemlån (sept. 2008 - sept. 2013) som andel av utlån til gruppen                       (sept. 2008 - sept. 2013)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8.82008240736163</c:v>
                </c:pt>
                <c:pt idx="1">
                  <c:v>6.0917772458262549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Bygg og anlegg og eiendomsrelatert aktivitet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Andel av totale problemlån                   (sept. 2008 - sept. 2013)</c:v>
                </c:pt>
                <c:pt idx="1">
                  <c:v>Problemlån (sept. 2008 - sept. 2013) som andel av utlån til gruppen                       (sept. 2008 - sept. 2013)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52.798768270962157</c:v>
                </c:pt>
                <c:pt idx="1">
                  <c:v>15.748629487557761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Andre foretak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Andel av totale problemlån                   (sept. 2008 - sept. 2013)</c:v>
                </c:pt>
                <c:pt idx="1">
                  <c:v>Problemlån (sept. 2008 - sept. 2013) som andel av utlån til gruppen                       (sept. 2008 - sept. 2013)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22.242049740210565</c:v>
                </c:pt>
                <c:pt idx="1">
                  <c:v>5.2061453486944371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364288"/>
        <c:axId val="42405888"/>
      </c:barChart>
      <c:lineChart>
        <c:grouping val="standard"/>
        <c:varyColors val="0"/>
        <c:ser>
          <c:idx val="4"/>
          <c:order val="4"/>
          <c:tx>
            <c:strRef>
              <c:f>Sheet1!$F$1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Sheet1!$A$2:$A$3</c:f>
              <c:strCache>
                <c:ptCount val="2"/>
                <c:pt idx="0">
                  <c:v>Andel av totale problemlån                   (sept. 2008 - sept. 2013)</c:v>
                </c:pt>
                <c:pt idx="1">
                  <c:v>Problemlån (sept. 2008 - sept. 2013) som andel av utlån til gruppen                       (sept. 2008 - sept. 2013)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738816"/>
        <c:axId val="42407808"/>
      </c:lineChart>
      <c:catAx>
        <c:axId val="42364288"/>
        <c:scaling>
          <c:orientation val="minMax"/>
        </c:scaling>
        <c:delete val="0"/>
        <c:axPos val="b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2405888"/>
        <c:crosses val="autoZero"/>
        <c:auto val="1"/>
        <c:lblAlgn val="ctr"/>
        <c:lblOffset val="100"/>
        <c:noMultiLvlLbl val="0"/>
      </c:catAx>
      <c:valAx>
        <c:axId val="42405888"/>
        <c:scaling>
          <c:orientation val="minMax"/>
          <c:max val="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2364288"/>
        <c:crosses val="autoZero"/>
        <c:crossBetween val="between"/>
      </c:valAx>
      <c:valAx>
        <c:axId val="42407808"/>
        <c:scaling>
          <c:orientation val="minMax"/>
          <c:max val="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2738816"/>
        <c:crosses val="max"/>
        <c:crossBetween val="between"/>
      </c:valAx>
      <c:catAx>
        <c:axId val="42738816"/>
        <c:scaling>
          <c:orientation val="minMax"/>
        </c:scaling>
        <c:delete val="1"/>
        <c:axPos val="b"/>
        <c:majorTickMark val="out"/>
        <c:minorTickMark val="none"/>
        <c:tickLblPos val="nextTo"/>
        <c:crossAx val="42407808"/>
        <c:crosses val="autoZero"/>
        <c:auto val="1"/>
        <c:lblAlgn val="ctr"/>
        <c:lblOffset val="100"/>
        <c:noMultiLvlLbl val="0"/>
      </c:catAx>
      <c:spPr>
        <a:ln w="19050">
          <a:solidFill>
            <a:schemeClr val="tx1"/>
          </a:solidFill>
        </a:ln>
      </c:spPr>
    </c:plotArea>
    <c:legend>
      <c:legendPos val="r"/>
      <c:legendEntry>
        <c:idx val="4"/>
        <c:delete val="1"/>
      </c:legendEntry>
      <c:layout>
        <c:manualLayout>
          <c:xMode val="edge"/>
          <c:yMode val="edge"/>
          <c:x val="0.36861182090878791"/>
          <c:y val="5.6165955677997988E-2"/>
          <c:w val="0.57241153877393647"/>
          <c:h val="0.25942598417754581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967386021191799E-2"/>
          <c:y val="4.4861391929187228E-2"/>
          <c:w val="0.86443338679887249"/>
          <c:h val="0.85720342830906926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Husholdninger</c:v>
                </c:pt>
              </c:strCache>
            </c:strRef>
          </c:tx>
          <c:marker>
            <c:symbol val="none"/>
          </c:marker>
          <c:xVal>
            <c:numRef>
              <c:f>Sheet1!$A$2:$A$7</c:f>
              <c:numCache>
                <c:formatCode>General</c:formatCode>
                <c:ptCount val="6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0.1</c:v>
                </c:pt>
                <c:pt idx="1">
                  <c:v>0.2</c:v>
                </c:pt>
                <c:pt idx="2">
                  <c:v>0.5</c:v>
                </c:pt>
                <c:pt idx="3">
                  <c:v>0.6</c:v>
                </c:pt>
                <c:pt idx="4">
                  <c:v>0.7</c:v>
                </c:pt>
                <c:pt idx="5">
                  <c:v>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Totale utlån</c:v>
                </c:pt>
              </c:strCache>
            </c:strRef>
          </c:tx>
          <c:marker>
            <c:symbol val="none"/>
          </c:marker>
          <c:xVal>
            <c:numRef>
              <c:f>Sheet1!$A$2:$A$7</c:f>
              <c:numCache>
                <c:formatCode>General</c:formatCode>
                <c:ptCount val="6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</c:numCache>
            </c:numRef>
          </c:xVal>
          <c:yVal>
            <c:numRef>
              <c:f>Sheet1!$C$2:$C$7</c:f>
              <c:numCache>
                <c:formatCode>General</c:formatCode>
                <c:ptCount val="6"/>
                <c:pt idx="0">
                  <c:v>0.4</c:v>
                </c:pt>
                <c:pt idx="1">
                  <c:v>0.8</c:v>
                </c:pt>
                <c:pt idx="2">
                  <c:v>2</c:v>
                </c:pt>
                <c:pt idx="3">
                  <c:v>2.6</c:v>
                </c:pt>
                <c:pt idx="4">
                  <c:v>2.2000000000000002</c:v>
                </c:pt>
                <c:pt idx="5">
                  <c:v>2.6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Bygg, anlegg, kraftforsyning</c:v>
                </c:pt>
              </c:strCache>
            </c:strRef>
          </c:tx>
          <c:marker>
            <c:symbol val="none"/>
          </c:marker>
          <c:xVal>
            <c:numRef>
              <c:f>Sheet1!$A$2:$A$7</c:f>
              <c:numCache>
                <c:formatCode>General</c:formatCode>
                <c:ptCount val="6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</c:numCache>
            </c:numRef>
          </c:xVal>
          <c:yVal>
            <c:numRef>
              <c:f>Sheet1!$E$2:$E$7</c:f>
              <c:numCache>
                <c:formatCode>General</c:formatCode>
                <c:ptCount val="6"/>
                <c:pt idx="0">
                  <c:v>0.5</c:v>
                </c:pt>
                <c:pt idx="1">
                  <c:v>2.2000000000000002</c:v>
                </c:pt>
                <c:pt idx="2">
                  <c:v>3.4</c:v>
                </c:pt>
                <c:pt idx="3">
                  <c:v>4.3</c:v>
                </c:pt>
                <c:pt idx="4">
                  <c:v>4.5</c:v>
                </c:pt>
                <c:pt idx="5">
                  <c:v>9.1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8579328"/>
        <c:axId val="198580864"/>
      </c:scatterChart>
      <c:scatterChart>
        <c:scatterStyle val="lineMarker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Eiendomsdrift og andre tjenester</c:v>
                </c:pt>
              </c:strCache>
            </c:strRef>
          </c:tx>
          <c:marker>
            <c:symbol val="none"/>
          </c:marker>
          <c:xVal>
            <c:numRef>
              <c:f>Sheet1!$A$2:$A$7</c:f>
              <c:numCache>
                <c:formatCode>General</c:formatCode>
                <c:ptCount val="6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</c:numCache>
            </c:numRef>
          </c:xVal>
          <c:yVal>
            <c:numRef>
              <c:f>Sheet1!$D$2:$D$7</c:f>
              <c:numCache>
                <c:formatCode>General</c:formatCode>
                <c:ptCount val="6"/>
                <c:pt idx="0">
                  <c:v>0.6</c:v>
                </c:pt>
                <c:pt idx="1">
                  <c:v>1.4</c:v>
                </c:pt>
                <c:pt idx="2">
                  <c:v>3.4</c:v>
                </c:pt>
                <c:pt idx="3">
                  <c:v>4</c:v>
                </c:pt>
                <c:pt idx="4">
                  <c:v>4.4000000000000004</c:v>
                </c:pt>
                <c:pt idx="5">
                  <c:v>5.2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8588288"/>
        <c:axId val="198586752"/>
      </c:scatterChart>
      <c:valAx>
        <c:axId val="198579328"/>
        <c:scaling>
          <c:orientation val="minMax"/>
          <c:max val="1991"/>
          <c:min val="1986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198580864"/>
        <c:crosses val="autoZero"/>
        <c:crossBetween val="midCat"/>
        <c:majorUnit val="1"/>
      </c:valAx>
      <c:valAx>
        <c:axId val="198580864"/>
        <c:scaling>
          <c:orientation val="minMax"/>
          <c:max val="1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198579328"/>
        <c:crosses val="autoZero"/>
        <c:crossBetween val="midCat"/>
      </c:valAx>
      <c:valAx>
        <c:axId val="198586752"/>
        <c:scaling>
          <c:orientation val="minMax"/>
          <c:max val="1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198588288"/>
        <c:crosses val="max"/>
        <c:crossBetween val="midCat"/>
      </c:valAx>
      <c:valAx>
        <c:axId val="1985882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8586752"/>
        <c:crosses val="autoZero"/>
        <c:crossBetween val="midCat"/>
      </c:valAx>
      <c:spPr>
        <a:ln w="1905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6.1812603285700395E-2"/>
          <c:y val="6.2716308027365483E-2"/>
          <c:w val="0.4551627053562749"/>
          <c:h val="0.23479294399861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967386021191799E-2"/>
          <c:y val="4.4861391929187228E-2"/>
          <c:w val="0.86443338679887249"/>
          <c:h val="0.8572034283090692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Husholdninger</c:v>
                </c:pt>
              </c:strCache>
            </c:strRef>
          </c:tx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-3.3662890862785712E-2</c:v>
                </c:pt>
                <c:pt idx="1">
                  <c:v>-3.6615399164719015E-3</c:v>
                </c:pt>
                <c:pt idx="2">
                  <c:v>-3.8994651661476082E-3</c:v>
                </c:pt>
                <c:pt idx="3">
                  <c:v>-1.0232403826606469E-4</c:v>
                </c:pt>
                <c:pt idx="4">
                  <c:v>3.336476126319482E-2</c:v>
                </c:pt>
                <c:pt idx="5">
                  <c:v>6.7854422178425272E-2</c:v>
                </c:pt>
                <c:pt idx="6">
                  <c:v>3.824997443181332E-2</c:v>
                </c:pt>
                <c:pt idx="7">
                  <c:v>3.0329796852234327E-2</c:v>
                </c:pt>
                <c:pt idx="8">
                  <c:v>1.544707478264431E-2</c:v>
                </c:pt>
                <c:pt idx="9">
                  <c:v>-2.1963057409118037E-3</c:v>
                </c:pt>
                <c:pt idx="10">
                  <c:v>2.1559829406232082E-2</c:v>
                </c:pt>
                <c:pt idx="11">
                  <c:v>3.8436699683722632E-2</c:v>
                </c:pt>
                <c:pt idx="12">
                  <c:v>5.5390049935173172E-2</c:v>
                </c:pt>
                <c:pt idx="13">
                  <c:v>6.0260729011141129E-2</c:v>
                </c:pt>
                <c:pt idx="14">
                  <c:v>6.7363259842349602E-2</c:v>
                </c:pt>
                <c:pt idx="15">
                  <c:v>5.1836310415575758E-2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Ikke-finansielle foretak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8.603669484336501E-3</c:v>
                </c:pt>
                <c:pt idx="1">
                  <c:v>8.8510802629250263E-2</c:v>
                </c:pt>
                <c:pt idx="2">
                  <c:v>0.12551249053239164</c:v>
                </c:pt>
                <c:pt idx="3">
                  <c:v>0.18540814780757198</c:v>
                </c:pt>
                <c:pt idx="4">
                  <c:v>0.27632472911969896</c:v>
                </c:pt>
                <c:pt idx="5">
                  <c:v>0.60408845597287097</c:v>
                </c:pt>
                <c:pt idx="6">
                  <c:v>0.57855580681795793</c:v>
                </c:pt>
                <c:pt idx="7">
                  <c:v>0.12150494122813919</c:v>
                </c:pt>
                <c:pt idx="8">
                  <c:v>-4.4821329403698873E-2</c:v>
                </c:pt>
                <c:pt idx="9">
                  <c:v>-2.7335831419910632E-2</c:v>
                </c:pt>
                <c:pt idx="10">
                  <c:v>1.2910206892998122E-2</c:v>
                </c:pt>
                <c:pt idx="11">
                  <c:v>0.13835575776759348</c:v>
                </c:pt>
                <c:pt idx="12">
                  <c:v>0.30256585279897563</c:v>
                </c:pt>
                <c:pt idx="13">
                  <c:v>0.19611935559643523</c:v>
                </c:pt>
                <c:pt idx="14">
                  <c:v>0.26892931573700618</c:v>
                </c:pt>
                <c:pt idx="15">
                  <c:v>0.27373294079870941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</c:numCache>
            </c:numRef>
          </c:cat>
          <c:val>
            <c:numRef>
              <c:f>Sheet1!$D$2:$D$17</c:f>
              <c:numCache>
                <c:formatCode>General</c:formatCode>
                <c:ptCount val="16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575744"/>
        <c:axId val="44585728"/>
      </c:barChart>
      <c:barChart>
        <c:barDir val="col"/>
        <c:grouping val="stacke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Column2</c:v>
                </c:pt>
              </c:strCache>
            </c:strRef>
          </c:tx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</c:numCache>
            </c:numRef>
          </c:cat>
          <c:val>
            <c:numRef>
              <c:f>Sheet1!$E$2:$E$17</c:f>
              <c:numCache>
                <c:formatCode>General</c:formatCode>
                <c:ptCount val="16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597248"/>
        <c:axId val="44587264"/>
      </c:barChart>
      <c:catAx>
        <c:axId val="4457574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>
            <a:solidFill>
              <a:schemeClr val="tx1"/>
            </a:solidFill>
          </a:ln>
        </c:spPr>
        <c:crossAx val="44585728"/>
        <c:crosses val="autoZero"/>
        <c:auto val="1"/>
        <c:lblAlgn val="ctr"/>
        <c:lblOffset val="100"/>
        <c:tickLblSkip val="2"/>
        <c:noMultiLvlLbl val="1"/>
      </c:catAx>
      <c:valAx>
        <c:axId val="44585728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4575744"/>
        <c:crosses val="autoZero"/>
        <c:crossBetween val="between"/>
      </c:valAx>
      <c:valAx>
        <c:axId val="44587264"/>
        <c:scaling>
          <c:orientation val="minMax"/>
          <c:max val="0.8"/>
          <c:min val="-0.1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4597248"/>
        <c:crosses val="max"/>
        <c:crossBetween val="between"/>
      </c:valAx>
      <c:catAx>
        <c:axId val="445972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4587264"/>
        <c:crosses val="autoZero"/>
        <c:auto val="1"/>
        <c:lblAlgn val="ctr"/>
        <c:lblOffset val="100"/>
        <c:noMultiLvlLbl val="0"/>
      </c:catAx>
      <c:spPr>
        <a:ln w="19050">
          <a:solidFill>
            <a:schemeClr val="tx1"/>
          </a:solidFill>
        </a:ln>
      </c:spPr>
    </c:plotArea>
    <c:legend>
      <c:legendPos val="r"/>
      <c:legendEntry>
        <c:idx val="0"/>
        <c:delete val="1"/>
      </c:legendEntry>
      <c:legendEntry>
        <c:idx val="3"/>
        <c:delete val="1"/>
      </c:legendEntry>
      <c:layout>
        <c:manualLayout>
          <c:xMode val="edge"/>
          <c:yMode val="edge"/>
          <c:x val="6.1812603285700395E-2"/>
          <c:y val="6.2716308027365483E-2"/>
          <c:w val="0.35302930883639544"/>
          <c:h val="0.12593269890869493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967386021191799E-2"/>
          <c:y val="4.4861391929187228E-2"/>
          <c:w val="0.86443338679887249"/>
          <c:h val="0.8572034283090692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Husholdninger²⁾</c:v>
                </c:pt>
              </c:strCache>
            </c:strRef>
          </c:tx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0.3</c:v>
                </c:pt>
                <c:pt idx="1">
                  <c:v>0.3</c:v>
                </c:pt>
                <c:pt idx="2">
                  <c:v>0.4</c:v>
                </c:pt>
                <c:pt idx="3">
                  <c:v>0.6</c:v>
                </c:pt>
                <c:pt idx="4">
                  <c:v>1.1000000000000001</c:v>
                </c:pt>
                <c:pt idx="5">
                  <c:v>1.4</c:v>
                </c:pt>
                <c:pt idx="6">
                  <c:v>1.5</c:v>
                </c:pt>
                <c:pt idx="7">
                  <c:v>1.3</c:v>
                </c:pt>
                <c:pt idx="8">
                  <c:v>1.2</c:v>
                </c:pt>
                <c:pt idx="9">
                  <c:v>1.4</c:v>
                </c:pt>
                <c:pt idx="10">
                  <c:v>1.5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Ikke-finansielle foretak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0.4</c:v>
                </c:pt>
                <c:pt idx="1">
                  <c:v>0.3</c:v>
                </c:pt>
                <c:pt idx="2">
                  <c:v>0.3</c:v>
                </c:pt>
                <c:pt idx="3">
                  <c:v>1.4</c:v>
                </c:pt>
                <c:pt idx="4">
                  <c:v>2.8</c:v>
                </c:pt>
                <c:pt idx="5">
                  <c:v>4.3</c:v>
                </c:pt>
                <c:pt idx="6">
                  <c:v>3.6</c:v>
                </c:pt>
                <c:pt idx="7">
                  <c:v>3.4</c:v>
                </c:pt>
                <c:pt idx="8">
                  <c:v>3.2</c:v>
                </c:pt>
                <c:pt idx="9">
                  <c:v>2</c:v>
                </c:pt>
                <c:pt idx="10">
                  <c:v>1.9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</c:numCache>
            </c:numRef>
          </c:cat>
          <c:val>
            <c:numRef>
              <c:f>Sheet1!$D$2:$D$12</c:f>
              <c:numCache>
                <c:formatCode>General</c:formatCode>
                <c:ptCount val="11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372096"/>
        <c:axId val="42386176"/>
      </c:barChart>
      <c:barChart>
        <c:barDir val="col"/>
        <c:grouping val="stacke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Column2</c:v>
                </c:pt>
              </c:strCache>
            </c:strRef>
          </c:tx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</c:numCache>
            </c:numRef>
          </c:cat>
          <c:val>
            <c:numRef>
              <c:f>Sheet1!$E$2:$E$12</c:f>
              <c:numCache>
                <c:formatCode>General</c:formatCode>
                <c:ptCount val="11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397696"/>
        <c:axId val="42387712"/>
      </c:barChart>
      <c:catAx>
        <c:axId val="4237209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>
            <a:solidFill>
              <a:schemeClr val="tx1"/>
            </a:solidFill>
          </a:ln>
        </c:spPr>
        <c:crossAx val="42386176"/>
        <c:crosses val="autoZero"/>
        <c:auto val="1"/>
        <c:lblAlgn val="ctr"/>
        <c:lblOffset val="100"/>
        <c:tickLblSkip val="2"/>
        <c:noMultiLvlLbl val="1"/>
      </c:catAx>
      <c:valAx>
        <c:axId val="42386176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2372096"/>
        <c:crosses val="autoZero"/>
        <c:crossBetween val="between"/>
      </c:valAx>
      <c:valAx>
        <c:axId val="42387712"/>
        <c:scaling>
          <c:orientation val="minMax"/>
          <c:max val="6"/>
          <c:min val="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2397696"/>
        <c:crosses val="max"/>
        <c:crossBetween val="between"/>
      </c:valAx>
      <c:catAx>
        <c:axId val="423976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2387712"/>
        <c:crosses val="autoZero"/>
        <c:auto val="1"/>
        <c:lblAlgn val="ctr"/>
        <c:lblOffset val="100"/>
        <c:noMultiLvlLbl val="0"/>
      </c:catAx>
      <c:spPr>
        <a:ln w="19050">
          <a:solidFill>
            <a:schemeClr val="tx1"/>
          </a:solidFill>
        </a:ln>
      </c:spPr>
    </c:plotArea>
    <c:legend>
      <c:legendPos val="r"/>
      <c:legendEntry>
        <c:idx val="0"/>
        <c:delete val="1"/>
      </c:legendEntry>
      <c:legendEntry>
        <c:idx val="3"/>
        <c:delete val="1"/>
      </c:legendEntry>
      <c:layout>
        <c:manualLayout>
          <c:xMode val="edge"/>
          <c:yMode val="edge"/>
          <c:x val="6.1812603285700395E-2"/>
          <c:y val="6.2716308027365483E-2"/>
          <c:w val="0.35302930883639544"/>
          <c:h val="0.1259326989086949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896398366870811E-2"/>
          <c:y val="4.4861391929187228E-2"/>
          <c:w val="0.84857708758627393"/>
          <c:h val="0.8572034283090692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Foretak</c:v>
                </c:pt>
              </c:strCache>
            </c:strRef>
          </c:tx>
          <c:spPr>
            <a:solidFill>
              <a:schemeClr val="accent3"/>
            </a:solidFill>
            <a:ln w="22225" cmpd="sng">
              <a:solidFill>
                <a:schemeClr val="accent3"/>
              </a:solidFill>
            </a:ln>
          </c:spPr>
          <c:invertIfNegative val="0"/>
          <c:cat>
            <c:numRef>
              <c:f>Sheet1!$A$2:$A$46</c:f>
              <c:numCache>
                <c:formatCode>mmm\-yy</c:formatCode>
                <c:ptCount val="45"/>
                <c:pt idx="0">
                  <c:v>40148</c:v>
                </c:pt>
                <c:pt idx="1">
                  <c:v>40179</c:v>
                </c:pt>
                <c:pt idx="2">
                  <c:v>40210</c:v>
                </c:pt>
                <c:pt idx="3">
                  <c:v>40238</c:v>
                </c:pt>
                <c:pt idx="4">
                  <c:v>40269</c:v>
                </c:pt>
                <c:pt idx="5">
                  <c:v>40299</c:v>
                </c:pt>
                <c:pt idx="6">
                  <c:v>40330</c:v>
                </c:pt>
                <c:pt idx="7">
                  <c:v>40360</c:v>
                </c:pt>
                <c:pt idx="8">
                  <c:v>40391</c:v>
                </c:pt>
                <c:pt idx="9">
                  <c:v>40422</c:v>
                </c:pt>
                <c:pt idx="10">
                  <c:v>40452</c:v>
                </c:pt>
                <c:pt idx="11">
                  <c:v>40483</c:v>
                </c:pt>
                <c:pt idx="12">
                  <c:v>40513</c:v>
                </c:pt>
                <c:pt idx="13">
                  <c:v>40544</c:v>
                </c:pt>
                <c:pt idx="14">
                  <c:v>40575</c:v>
                </c:pt>
                <c:pt idx="15">
                  <c:v>40603</c:v>
                </c:pt>
                <c:pt idx="16">
                  <c:v>40634</c:v>
                </c:pt>
                <c:pt idx="17">
                  <c:v>40664</c:v>
                </c:pt>
                <c:pt idx="18">
                  <c:v>40695</c:v>
                </c:pt>
                <c:pt idx="19">
                  <c:v>40725</c:v>
                </c:pt>
                <c:pt idx="20">
                  <c:v>40756</c:v>
                </c:pt>
                <c:pt idx="21">
                  <c:v>40787</c:v>
                </c:pt>
                <c:pt idx="22">
                  <c:v>40817</c:v>
                </c:pt>
                <c:pt idx="23">
                  <c:v>40848</c:v>
                </c:pt>
                <c:pt idx="24">
                  <c:v>40878</c:v>
                </c:pt>
                <c:pt idx="25">
                  <c:v>40909</c:v>
                </c:pt>
                <c:pt idx="26">
                  <c:v>40940</c:v>
                </c:pt>
                <c:pt idx="27">
                  <c:v>40969</c:v>
                </c:pt>
                <c:pt idx="28">
                  <c:v>41000</c:v>
                </c:pt>
                <c:pt idx="29">
                  <c:v>41030</c:v>
                </c:pt>
                <c:pt idx="30">
                  <c:v>41061</c:v>
                </c:pt>
                <c:pt idx="31">
                  <c:v>41091</c:v>
                </c:pt>
                <c:pt idx="32">
                  <c:v>41122</c:v>
                </c:pt>
                <c:pt idx="33">
                  <c:v>41153</c:v>
                </c:pt>
                <c:pt idx="34">
                  <c:v>41183</c:v>
                </c:pt>
                <c:pt idx="35">
                  <c:v>41214</c:v>
                </c:pt>
                <c:pt idx="36">
                  <c:v>41244</c:v>
                </c:pt>
                <c:pt idx="37">
                  <c:v>41275</c:v>
                </c:pt>
                <c:pt idx="38">
                  <c:v>41306</c:v>
                </c:pt>
                <c:pt idx="39">
                  <c:v>41334</c:v>
                </c:pt>
                <c:pt idx="40">
                  <c:v>41365</c:v>
                </c:pt>
                <c:pt idx="41">
                  <c:v>41395</c:v>
                </c:pt>
                <c:pt idx="42">
                  <c:v>41426</c:v>
                </c:pt>
                <c:pt idx="43">
                  <c:v>41456</c:v>
                </c:pt>
                <c:pt idx="44">
                  <c:v>41487</c:v>
                </c:pt>
              </c:numCache>
            </c:numRef>
          </c:cat>
          <c:val>
            <c:numRef>
              <c:f>Sheet1!$B$2:$B$46</c:f>
              <c:numCache>
                <c:formatCode>General</c:formatCode>
                <c:ptCount val="45"/>
                <c:pt idx="0" formatCode="0">
                  <c:v>49</c:v>
                </c:pt>
                <c:pt idx="12" formatCode="0">
                  <c:v>45</c:v>
                </c:pt>
                <c:pt idx="18" formatCode="0">
                  <c:v>36</c:v>
                </c:pt>
                <c:pt idx="24" formatCode="0">
                  <c:v>23</c:v>
                </c:pt>
                <c:pt idx="30" formatCode="0">
                  <c:v>20</c:v>
                </c:pt>
                <c:pt idx="36" formatCode="0">
                  <c:v>15</c:v>
                </c:pt>
                <c:pt idx="42">
                  <c:v>12</c:v>
                </c:pt>
                <c:pt idx="44" formatCode="0">
                  <c:v>14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Husholdninger</c:v>
                </c:pt>
              </c:strCache>
            </c:strRef>
          </c:tx>
          <c:spPr>
            <a:solidFill>
              <a:schemeClr val="accent1"/>
            </a:solidFill>
            <a:ln w="22225">
              <a:solidFill>
                <a:schemeClr val="accent1"/>
              </a:solidFill>
            </a:ln>
          </c:spPr>
          <c:invertIfNegative val="0"/>
          <c:cat>
            <c:numRef>
              <c:f>Sheet1!$A$2:$A$46</c:f>
              <c:numCache>
                <c:formatCode>mmm\-yy</c:formatCode>
                <c:ptCount val="45"/>
                <c:pt idx="0">
                  <c:v>40148</c:v>
                </c:pt>
                <c:pt idx="1">
                  <c:v>40179</c:v>
                </c:pt>
                <c:pt idx="2">
                  <c:v>40210</c:v>
                </c:pt>
                <c:pt idx="3">
                  <c:v>40238</c:v>
                </c:pt>
                <c:pt idx="4">
                  <c:v>40269</c:v>
                </c:pt>
                <c:pt idx="5">
                  <c:v>40299</c:v>
                </c:pt>
                <c:pt idx="6">
                  <c:v>40330</c:v>
                </c:pt>
                <c:pt idx="7">
                  <c:v>40360</c:v>
                </c:pt>
                <c:pt idx="8">
                  <c:v>40391</c:v>
                </c:pt>
                <c:pt idx="9">
                  <c:v>40422</c:v>
                </c:pt>
                <c:pt idx="10">
                  <c:v>40452</c:v>
                </c:pt>
                <c:pt idx="11">
                  <c:v>40483</c:v>
                </c:pt>
                <c:pt idx="12">
                  <c:v>40513</c:v>
                </c:pt>
                <c:pt idx="13">
                  <c:v>40544</c:v>
                </c:pt>
                <c:pt idx="14">
                  <c:v>40575</c:v>
                </c:pt>
                <c:pt idx="15">
                  <c:v>40603</c:v>
                </c:pt>
                <c:pt idx="16">
                  <c:v>40634</c:v>
                </c:pt>
                <c:pt idx="17">
                  <c:v>40664</c:v>
                </c:pt>
                <c:pt idx="18">
                  <c:v>40695</c:v>
                </c:pt>
                <c:pt idx="19">
                  <c:v>40725</c:v>
                </c:pt>
                <c:pt idx="20">
                  <c:v>40756</c:v>
                </c:pt>
                <c:pt idx="21">
                  <c:v>40787</c:v>
                </c:pt>
                <c:pt idx="22">
                  <c:v>40817</c:v>
                </c:pt>
                <c:pt idx="23">
                  <c:v>40848</c:v>
                </c:pt>
                <c:pt idx="24">
                  <c:v>40878</c:v>
                </c:pt>
                <c:pt idx="25">
                  <c:v>40909</c:v>
                </c:pt>
                <c:pt idx="26">
                  <c:v>40940</c:v>
                </c:pt>
                <c:pt idx="27">
                  <c:v>40969</c:v>
                </c:pt>
                <c:pt idx="28">
                  <c:v>41000</c:v>
                </c:pt>
                <c:pt idx="29">
                  <c:v>41030</c:v>
                </c:pt>
                <c:pt idx="30">
                  <c:v>41061</c:v>
                </c:pt>
                <c:pt idx="31">
                  <c:v>41091</c:v>
                </c:pt>
                <c:pt idx="32">
                  <c:v>41122</c:v>
                </c:pt>
                <c:pt idx="33">
                  <c:v>41153</c:v>
                </c:pt>
                <c:pt idx="34">
                  <c:v>41183</c:v>
                </c:pt>
                <c:pt idx="35">
                  <c:v>41214</c:v>
                </c:pt>
                <c:pt idx="36">
                  <c:v>41244</c:v>
                </c:pt>
                <c:pt idx="37">
                  <c:v>41275</c:v>
                </c:pt>
                <c:pt idx="38">
                  <c:v>41306</c:v>
                </c:pt>
                <c:pt idx="39">
                  <c:v>41334</c:v>
                </c:pt>
                <c:pt idx="40">
                  <c:v>41365</c:v>
                </c:pt>
                <c:pt idx="41">
                  <c:v>41395</c:v>
                </c:pt>
                <c:pt idx="42">
                  <c:v>41426</c:v>
                </c:pt>
                <c:pt idx="43">
                  <c:v>41456</c:v>
                </c:pt>
                <c:pt idx="44">
                  <c:v>41487</c:v>
                </c:pt>
              </c:numCache>
            </c:numRef>
          </c:cat>
          <c:val>
            <c:numRef>
              <c:f>Sheet1!$C$2:$C$46</c:f>
              <c:numCache>
                <c:formatCode>General</c:formatCode>
                <c:ptCount val="45"/>
                <c:pt idx="6" formatCode="0">
                  <c:v>19</c:v>
                </c:pt>
                <c:pt idx="12" formatCode="0">
                  <c:v>20</c:v>
                </c:pt>
                <c:pt idx="18" formatCode="0">
                  <c:v>20</c:v>
                </c:pt>
                <c:pt idx="24" formatCode="0">
                  <c:v>18</c:v>
                </c:pt>
                <c:pt idx="30" formatCode="0">
                  <c:v>16</c:v>
                </c:pt>
                <c:pt idx="36" formatCode="0">
                  <c:v>14</c:v>
                </c:pt>
                <c:pt idx="44" formatCode="0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9"/>
        <c:overlap val="-100"/>
        <c:axId val="42227200"/>
        <c:axId val="42228736"/>
      </c:barChart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</c:spPr>
          <c:invertIfNegative val="0"/>
          <c:cat>
            <c:numRef>
              <c:f>Sheet1!$A$2:$A$46</c:f>
              <c:numCache>
                <c:formatCode>mmm\-yy</c:formatCode>
                <c:ptCount val="45"/>
                <c:pt idx="0">
                  <c:v>40148</c:v>
                </c:pt>
                <c:pt idx="1">
                  <c:v>40179</c:v>
                </c:pt>
                <c:pt idx="2">
                  <c:v>40210</c:v>
                </c:pt>
                <c:pt idx="3">
                  <c:v>40238</c:v>
                </c:pt>
                <c:pt idx="4">
                  <c:v>40269</c:v>
                </c:pt>
                <c:pt idx="5">
                  <c:v>40299</c:v>
                </c:pt>
                <c:pt idx="6">
                  <c:v>40330</c:v>
                </c:pt>
                <c:pt idx="7">
                  <c:v>40360</c:v>
                </c:pt>
                <c:pt idx="8">
                  <c:v>40391</c:v>
                </c:pt>
                <c:pt idx="9">
                  <c:v>40422</c:v>
                </c:pt>
                <c:pt idx="10">
                  <c:v>40452</c:v>
                </c:pt>
                <c:pt idx="11">
                  <c:v>40483</c:v>
                </c:pt>
                <c:pt idx="12">
                  <c:v>40513</c:v>
                </c:pt>
                <c:pt idx="13">
                  <c:v>40544</c:v>
                </c:pt>
                <c:pt idx="14">
                  <c:v>40575</c:v>
                </c:pt>
                <c:pt idx="15">
                  <c:v>40603</c:v>
                </c:pt>
                <c:pt idx="16">
                  <c:v>40634</c:v>
                </c:pt>
                <c:pt idx="17">
                  <c:v>40664</c:v>
                </c:pt>
                <c:pt idx="18">
                  <c:v>40695</c:v>
                </c:pt>
                <c:pt idx="19">
                  <c:v>40725</c:v>
                </c:pt>
                <c:pt idx="20">
                  <c:v>40756</c:v>
                </c:pt>
                <c:pt idx="21">
                  <c:v>40787</c:v>
                </c:pt>
                <c:pt idx="22">
                  <c:v>40817</c:v>
                </c:pt>
                <c:pt idx="23">
                  <c:v>40848</c:v>
                </c:pt>
                <c:pt idx="24">
                  <c:v>40878</c:v>
                </c:pt>
                <c:pt idx="25">
                  <c:v>40909</c:v>
                </c:pt>
                <c:pt idx="26">
                  <c:v>40940</c:v>
                </c:pt>
                <c:pt idx="27">
                  <c:v>40969</c:v>
                </c:pt>
                <c:pt idx="28">
                  <c:v>41000</c:v>
                </c:pt>
                <c:pt idx="29">
                  <c:v>41030</c:v>
                </c:pt>
                <c:pt idx="30">
                  <c:v>41061</c:v>
                </c:pt>
                <c:pt idx="31">
                  <c:v>41091</c:v>
                </c:pt>
                <c:pt idx="32">
                  <c:v>41122</c:v>
                </c:pt>
                <c:pt idx="33">
                  <c:v>41153</c:v>
                </c:pt>
                <c:pt idx="34">
                  <c:v>41183</c:v>
                </c:pt>
                <c:pt idx="35">
                  <c:v>41214</c:v>
                </c:pt>
                <c:pt idx="36">
                  <c:v>41244</c:v>
                </c:pt>
                <c:pt idx="37">
                  <c:v>41275</c:v>
                </c:pt>
                <c:pt idx="38">
                  <c:v>41306</c:v>
                </c:pt>
                <c:pt idx="39">
                  <c:v>41334</c:v>
                </c:pt>
                <c:pt idx="40">
                  <c:v>41365</c:v>
                </c:pt>
                <c:pt idx="41">
                  <c:v>41395</c:v>
                </c:pt>
                <c:pt idx="42">
                  <c:v>41426</c:v>
                </c:pt>
                <c:pt idx="43">
                  <c:v>41456</c:v>
                </c:pt>
                <c:pt idx="44">
                  <c:v>41487</c:v>
                </c:pt>
              </c:numCache>
            </c:numRef>
          </c:cat>
          <c:val>
            <c:numRef>
              <c:f>Sheet1!$D$2:$D$46</c:f>
              <c:numCache>
                <c:formatCode>0.00</c:formatCode>
                <c:ptCount val="4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  <c:pt idx="15">
                  <c:v>10</c:v>
                </c:pt>
                <c:pt idx="16">
                  <c:v>10</c:v>
                </c:pt>
                <c:pt idx="17">
                  <c:v>10</c:v>
                </c:pt>
                <c:pt idx="18">
                  <c:v>10</c:v>
                </c:pt>
                <c:pt idx="19">
                  <c:v>10</c:v>
                </c:pt>
                <c:pt idx="20">
                  <c:v>10</c:v>
                </c:pt>
                <c:pt idx="21">
                  <c:v>10</c:v>
                </c:pt>
                <c:pt idx="22">
                  <c:v>10</c:v>
                </c:pt>
                <c:pt idx="23">
                  <c:v>10</c:v>
                </c:pt>
                <c:pt idx="24">
                  <c:v>10</c:v>
                </c:pt>
                <c:pt idx="25">
                  <c:v>10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10</c:v>
                </c:pt>
                <c:pt idx="30">
                  <c:v>10</c:v>
                </c:pt>
                <c:pt idx="31">
                  <c:v>10</c:v>
                </c:pt>
                <c:pt idx="32">
                  <c:v>10</c:v>
                </c:pt>
                <c:pt idx="33">
                  <c:v>10</c:v>
                </c:pt>
                <c:pt idx="34">
                  <c:v>10</c:v>
                </c:pt>
                <c:pt idx="35">
                  <c:v>10</c:v>
                </c:pt>
                <c:pt idx="36">
                  <c:v>10</c:v>
                </c:pt>
                <c:pt idx="37">
                  <c:v>10</c:v>
                </c:pt>
                <c:pt idx="38">
                  <c:v>10</c:v>
                </c:pt>
                <c:pt idx="39">
                  <c:v>10</c:v>
                </c:pt>
                <c:pt idx="40">
                  <c:v>10</c:v>
                </c:pt>
                <c:pt idx="41">
                  <c:v>10</c:v>
                </c:pt>
                <c:pt idx="42">
                  <c:v>10</c:v>
                </c:pt>
                <c:pt idx="43">
                  <c:v>10</c:v>
                </c:pt>
                <c:pt idx="44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250240"/>
        <c:axId val="42232064"/>
      </c:barChart>
      <c:dateAx>
        <c:axId val="42227200"/>
        <c:scaling>
          <c:orientation val="minMax"/>
          <c:min val="40148"/>
        </c:scaling>
        <c:delete val="0"/>
        <c:axPos val="b"/>
        <c:numFmt formatCode="[$-414]mmm\.\ yy;@" sourceLinked="0"/>
        <c:majorTickMark val="in"/>
        <c:minorTickMark val="in"/>
        <c:tickLblPos val="low"/>
        <c:spPr>
          <a:ln>
            <a:solidFill>
              <a:schemeClr val="tx1"/>
            </a:solidFill>
          </a:ln>
        </c:spPr>
        <c:txPr>
          <a:bodyPr rot="0"/>
          <a:lstStyle/>
          <a:p>
            <a:pPr>
              <a:defRPr/>
            </a:pPr>
            <a:endParaRPr lang="nb-NO"/>
          </a:p>
        </c:txPr>
        <c:crossAx val="42228736"/>
        <c:crosses val="autoZero"/>
        <c:auto val="1"/>
        <c:lblOffset val="100"/>
        <c:baseTimeUnit val="months"/>
        <c:majorUnit val="6"/>
        <c:majorTimeUnit val="months"/>
      </c:dateAx>
      <c:valAx>
        <c:axId val="42228736"/>
        <c:scaling>
          <c:orientation val="minMax"/>
          <c:max val="60"/>
          <c:min val="0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2227200"/>
        <c:crosses val="autoZero"/>
        <c:crossBetween val="between"/>
      </c:valAx>
      <c:valAx>
        <c:axId val="42232064"/>
        <c:scaling>
          <c:orientation val="minMax"/>
          <c:max val="60"/>
        </c:scaling>
        <c:delete val="0"/>
        <c:axPos val="r"/>
        <c:numFmt formatCode="General" sourceLinked="0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2250240"/>
        <c:crosses val="max"/>
        <c:crossBetween val="between"/>
      </c:valAx>
      <c:dateAx>
        <c:axId val="42250240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42232064"/>
        <c:crosses val="autoZero"/>
        <c:auto val="1"/>
        <c:lblOffset val="100"/>
        <c:baseTimeUnit val="months"/>
        <c:majorUnit val="1"/>
        <c:minorUnit val="1"/>
      </c:dateAx>
      <c:spPr>
        <a:noFill/>
        <a:ln w="19050">
          <a:solidFill>
            <a:schemeClr val="tx1"/>
          </a:solidFill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7.9131360429483349E-2"/>
          <c:y val="6.1342510396199763E-2"/>
          <c:w val="0.31971904404443036"/>
          <c:h val="0.1578888809980351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896398366870811E-2"/>
          <c:y val="4.4861391929187228E-2"/>
          <c:w val="0.84857708758627393"/>
          <c:h val="0.85720342830906926"/>
        </c:manualLayout>
      </c:layout>
      <c:lineChart>
        <c:grouping val="standar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cat>
            <c:numRef>
              <c:f>Sheet1!$A$2:$A$18</c:f>
              <c:numCache>
                <c:formatCode>mmm\-yy</c:formatCode>
                <c:ptCount val="17"/>
                <c:pt idx="0">
                  <c:v>40057</c:v>
                </c:pt>
                <c:pt idx="1">
                  <c:v>40148</c:v>
                </c:pt>
                <c:pt idx="2">
                  <c:v>40238</c:v>
                </c:pt>
                <c:pt idx="3">
                  <c:v>40330</c:v>
                </c:pt>
                <c:pt idx="4">
                  <c:v>40422</c:v>
                </c:pt>
                <c:pt idx="5">
                  <c:v>40513</c:v>
                </c:pt>
                <c:pt idx="6">
                  <c:v>40603</c:v>
                </c:pt>
                <c:pt idx="7">
                  <c:v>40695</c:v>
                </c:pt>
                <c:pt idx="8">
                  <c:v>40787</c:v>
                </c:pt>
                <c:pt idx="9">
                  <c:v>40878</c:v>
                </c:pt>
                <c:pt idx="10">
                  <c:v>40969</c:v>
                </c:pt>
                <c:pt idx="11">
                  <c:v>41061</c:v>
                </c:pt>
                <c:pt idx="12">
                  <c:v>41153</c:v>
                </c:pt>
                <c:pt idx="13">
                  <c:v>41244</c:v>
                </c:pt>
                <c:pt idx="14">
                  <c:v>41334</c:v>
                </c:pt>
                <c:pt idx="15">
                  <c:v>41426</c:v>
                </c:pt>
                <c:pt idx="16">
                  <c:v>41518</c:v>
                </c:pt>
              </c:numCache>
            </c:numRef>
          </c:cat>
          <c:val>
            <c:numRef>
              <c:f>Sheet1!$C$2:$C$18</c:f>
              <c:numCache>
                <c:formatCode>0.00</c:formatCode>
                <c:ptCount val="17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  <c:pt idx="3">
                  <c:v>0.2</c:v>
                </c:pt>
                <c:pt idx="4">
                  <c:v>0.2</c:v>
                </c:pt>
                <c:pt idx="5">
                  <c:v>0.2</c:v>
                </c:pt>
                <c:pt idx="6">
                  <c:v>0.2</c:v>
                </c:pt>
                <c:pt idx="7">
                  <c:v>0.2</c:v>
                </c:pt>
                <c:pt idx="8">
                  <c:v>0.2</c:v>
                </c:pt>
                <c:pt idx="9">
                  <c:v>0.2</c:v>
                </c:pt>
                <c:pt idx="10">
                  <c:v>0.2</c:v>
                </c:pt>
                <c:pt idx="11">
                  <c:v>0.2</c:v>
                </c:pt>
                <c:pt idx="12">
                  <c:v>0.2</c:v>
                </c:pt>
                <c:pt idx="13">
                  <c:v>0.2</c:v>
                </c:pt>
                <c:pt idx="14">
                  <c:v>0.2</c:v>
                </c:pt>
                <c:pt idx="15">
                  <c:v>0.2</c:v>
                </c:pt>
                <c:pt idx="16">
                  <c:v>0.2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059840"/>
        <c:axId val="41061376"/>
      </c:lineChart>
      <c:lineChart>
        <c:grouping val="standar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Misligholdsandel vanlige boliglån</c:v>
                </c:pt>
              </c:strCache>
            </c:strRef>
          </c:tx>
          <c:marker>
            <c:symbol val="none"/>
          </c:marker>
          <c:cat>
            <c:numRef>
              <c:f>Sheet1!$A$2:$A$18</c:f>
              <c:numCache>
                <c:formatCode>mmm\-yy</c:formatCode>
                <c:ptCount val="17"/>
                <c:pt idx="0">
                  <c:v>40057</c:v>
                </c:pt>
                <c:pt idx="1">
                  <c:v>40148</c:v>
                </c:pt>
                <c:pt idx="2">
                  <c:v>40238</c:v>
                </c:pt>
                <c:pt idx="3">
                  <c:v>40330</c:v>
                </c:pt>
                <c:pt idx="4">
                  <c:v>40422</c:v>
                </c:pt>
                <c:pt idx="5">
                  <c:v>40513</c:v>
                </c:pt>
                <c:pt idx="6">
                  <c:v>40603</c:v>
                </c:pt>
                <c:pt idx="7">
                  <c:v>40695</c:v>
                </c:pt>
                <c:pt idx="8">
                  <c:v>40787</c:v>
                </c:pt>
                <c:pt idx="9">
                  <c:v>40878</c:v>
                </c:pt>
                <c:pt idx="10">
                  <c:v>40969</c:v>
                </c:pt>
                <c:pt idx="11">
                  <c:v>41061</c:v>
                </c:pt>
                <c:pt idx="12">
                  <c:v>41153</c:v>
                </c:pt>
                <c:pt idx="13">
                  <c:v>41244</c:v>
                </c:pt>
                <c:pt idx="14">
                  <c:v>41334</c:v>
                </c:pt>
                <c:pt idx="15">
                  <c:v>41426</c:v>
                </c:pt>
                <c:pt idx="16">
                  <c:v>41518</c:v>
                </c:pt>
              </c:numCache>
            </c:numRef>
          </c:cat>
          <c:val>
            <c:numRef>
              <c:f>Sheet1!$B$2:$B$18</c:f>
              <c:numCache>
                <c:formatCode>0.00</c:formatCode>
                <c:ptCount val="17"/>
                <c:pt idx="0">
                  <c:v>4.0688771938950721</c:v>
                </c:pt>
                <c:pt idx="1">
                  <c:v>4.5072817772827634</c:v>
                </c:pt>
                <c:pt idx="2">
                  <c:v>5.1701019540294642</c:v>
                </c:pt>
                <c:pt idx="3">
                  <c:v>5.9027073968526063</c:v>
                </c:pt>
                <c:pt idx="4">
                  <c:v>6.6395679445595297</c:v>
                </c:pt>
                <c:pt idx="5">
                  <c:v>7.3925141596797959</c:v>
                </c:pt>
                <c:pt idx="6">
                  <c:v>8.2782152172120789</c:v>
                </c:pt>
                <c:pt idx="7">
                  <c:v>9.4168596478031521</c:v>
                </c:pt>
                <c:pt idx="8">
                  <c:v>10.811727693327848</c:v>
                </c:pt>
                <c:pt idx="9">
                  <c:v>12.038603643941858</c:v>
                </c:pt>
                <c:pt idx="10">
                  <c:v>13.294116835258285</c:v>
                </c:pt>
                <c:pt idx="11">
                  <c:v>14.077240364744043</c:v>
                </c:pt>
                <c:pt idx="12">
                  <c:v>15.122545839909963</c:v>
                </c:pt>
                <c:pt idx="13">
                  <c:v>15.756039064947291</c:v>
                </c:pt>
                <c:pt idx="14">
                  <c:v>16.5</c:v>
                </c:pt>
                <c:pt idx="15">
                  <c:v>17</c:v>
                </c:pt>
                <c:pt idx="16">
                  <c:v>17.399999999999999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064704"/>
        <c:axId val="41063168"/>
      </c:lineChart>
      <c:dateAx>
        <c:axId val="41059840"/>
        <c:scaling>
          <c:orientation val="minMax"/>
          <c:min val="40057"/>
        </c:scaling>
        <c:delete val="0"/>
        <c:axPos val="b"/>
        <c:numFmt formatCode="[$-414]mmm\.\ yy;@" sourceLinked="0"/>
        <c:majorTickMark val="in"/>
        <c:minorTickMark val="none"/>
        <c:tickLblPos val="low"/>
        <c:spPr>
          <a:ln>
            <a:solidFill>
              <a:schemeClr val="tx1"/>
            </a:solidFill>
          </a:ln>
        </c:spPr>
        <c:crossAx val="41061376"/>
        <c:crosses val="autoZero"/>
        <c:auto val="1"/>
        <c:lblOffset val="100"/>
        <c:baseTimeUnit val="months"/>
        <c:majorUnit val="6"/>
        <c:majorTimeUnit val="months"/>
      </c:dateAx>
      <c:valAx>
        <c:axId val="41061376"/>
        <c:scaling>
          <c:orientation val="minMax"/>
          <c:max val="20"/>
          <c:min val="0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1059840"/>
        <c:crosses val="autoZero"/>
        <c:crossBetween val="between"/>
      </c:valAx>
      <c:valAx>
        <c:axId val="41063168"/>
        <c:scaling>
          <c:orientation val="minMax"/>
          <c:max val="20"/>
          <c:min val="0"/>
        </c:scaling>
        <c:delete val="0"/>
        <c:axPos val="r"/>
        <c:numFmt formatCode="General" sourceLinked="0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1064704"/>
        <c:crosses val="max"/>
        <c:crossBetween val="between"/>
      </c:valAx>
      <c:dateAx>
        <c:axId val="41064704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41063168"/>
        <c:crosses val="autoZero"/>
        <c:auto val="1"/>
        <c:lblOffset val="100"/>
        <c:baseTimeUnit val="months"/>
      </c:dateAx>
      <c:spPr>
        <a:ln w="19050"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967386021191799E-2"/>
          <c:y val="4.4861391929187228E-2"/>
          <c:w val="0.92640249829882371"/>
          <c:h val="0.857203428309069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Husholdninger inkl. personlige foretak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Andel av totale tap (1992–93)</c:v>
                </c:pt>
                <c:pt idx="1">
                  <c:v>Tap (1992–93) som andel av utlån (1990)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</c:v>
                </c:pt>
                <c:pt idx="1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Bygg og anlegg samt eiendomsdrift mm.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Andel av totale tap (1992–93)</c:v>
                </c:pt>
                <c:pt idx="1">
                  <c:v>Tap (1992–93) som andel av utlån (1990)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44</c:v>
                </c:pt>
                <c:pt idx="1">
                  <c:v>42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Andre foretak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Andel av totale tap (1992–93)</c:v>
                </c:pt>
                <c:pt idx="1">
                  <c:v>Tap (1992–93) som andel av utlån (1990)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29</c:v>
                </c:pt>
                <c:pt idx="1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992768"/>
        <c:axId val="40994304"/>
      </c:barChart>
      <c:lineChart>
        <c:grouping val="standar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cat>
            <c:strRef>
              <c:f>Sheet1!$A$2:$A$3</c:f>
              <c:strCache>
                <c:ptCount val="2"/>
                <c:pt idx="0">
                  <c:v>Andel av totale tap (1992–93)</c:v>
                </c:pt>
                <c:pt idx="1">
                  <c:v>Tap (1992–93) som andel av utlån (1990)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009920"/>
        <c:axId val="40995840"/>
      </c:lineChart>
      <c:catAx>
        <c:axId val="40992768"/>
        <c:scaling>
          <c:orientation val="minMax"/>
        </c:scaling>
        <c:delete val="0"/>
        <c:axPos val="b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nb-NO"/>
          </a:p>
        </c:txPr>
        <c:crossAx val="40994304"/>
        <c:crosses val="autoZero"/>
        <c:auto val="1"/>
        <c:lblAlgn val="ctr"/>
        <c:lblOffset val="100"/>
        <c:noMultiLvlLbl val="0"/>
      </c:catAx>
      <c:valAx>
        <c:axId val="40994304"/>
        <c:scaling>
          <c:orientation val="minMax"/>
          <c:max val="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0992768"/>
        <c:crosses val="autoZero"/>
        <c:crossBetween val="between"/>
      </c:valAx>
      <c:valAx>
        <c:axId val="40995840"/>
        <c:scaling>
          <c:orientation val="minMax"/>
          <c:max val="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1009920"/>
        <c:crosses val="max"/>
        <c:crossBetween val="between"/>
      </c:valAx>
      <c:catAx>
        <c:axId val="41009920"/>
        <c:scaling>
          <c:orientation val="minMax"/>
        </c:scaling>
        <c:delete val="1"/>
        <c:axPos val="b"/>
        <c:majorTickMark val="out"/>
        <c:minorTickMark val="none"/>
        <c:tickLblPos val="nextTo"/>
        <c:crossAx val="40995840"/>
        <c:crosses val="autoZero"/>
        <c:auto val="1"/>
        <c:lblAlgn val="ctr"/>
        <c:lblOffset val="100"/>
        <c:noMultiLvlLbl val="0"/>
      </c:catAx>
      <c:spPr>
        <a:ln w="19050">
          <a:solidFill>
            <a:schemeClr val="tx1"/>
          </a:solidFill>
        </a:ln>
      </c:spPr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33906044078690545"/>
          <c:y val="6.265276080435507E-2"/>
          <c:w val="0.65006221444541656"/>
          <c:h val="0.1933394119403399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896398366870811E-2"/>
          <c:y val="4.4861391929187228E-2"/>
          <c:w val="0.84857708758627393"/>
          <c:h val="0.85720342830906926"/>
        </c:manualLayout>
      </c:layout>
      <c:lineChart>
        <c:grouping val="standar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Totale utlån</c:v>
                </c:pt>
              </c:strCache>
            </c:strRef>
          </c:tx>
          <c:marker>
            <c:symbol val="none"/>
          </c:marker>
          <c:cat>
            <c:numRef>
              <c:f>Sheet1!$A$2:$A$92</c:f>
              <c:numCache>
                <c:formatCode>m/d/yyyy</c:formatCode>
                <c:ptCount val="91"/>
                <c:pt idx="0">
                  <c:v>33328</c:v>
                </c:pt>
                <c:pt idx="1">
                  <c:v>33419</c:v>
                </c:pt>
                <c:pt idx="2">
                  <c:v>33511</c:v>
                </c:pt>
                <c:pt idx="3">
                  <c:v>33603</c:v>
                </c:pt>
                <c:pt idx="4">
                  <c:v>33694</c:v>
                </c:pt>
                <c:pt idx="5">
                  <c:v>33785</c:v>
                </c:pt>
                <c:pt idx="6">
                  <c:v>33877</c:v>
                </c:pt>
                <c:pt idx="7">
                  <c:v>33969</c:v>
                </c:pt>
                <c:pt idx="8">
                  <c:v>34059</c:v>
                </c:pt>
                <c:pt idx="9">
                  <c:v>34150</c:v>
                </c:pt>
                <c:pt idx="10">
                  <c:v>34242</c:v>
                </c:pt>
                <c:pt idx="11">
                  <c:v>34334</c:v>
                </c:pt>
                <c:pt idx="12">
                  <c:v>34424</c:v>
                </c:pt>
                <c:pt idx="13">
                  <c:v>34515</c:v>
                </c:pt>
                <c:pt idx="14">
                  <c:v>34607</c:v>
                </c:pt>
                <c:pt idx="15">
                  <c:v>34699</c:v>
                </c:pt>
                <c:pt idx="16">
                  <c:v>34789</c:v>
                </c:pt>
                <c:pt idx="17">
                  <c:v>34880</c:v>
                </c:pt>
                <c:pt idx="18">
                  <c:v>34972</c:v>
                </c:pt>
                <c:pt idx="19">
                  <c:v>35064</c:v>
                </c:pt>
                <c:pt idx="20">
                  <c:v>35155</c:v>
                </c:pt>
                <c:pt idx="21">
                  <c:v>35246</c:v>
                </c:pt>
                <c:pt idx="22">
                  <c:v>35338</c:v>
                </c:pt>
                <c:pt idx="23">
                  <c:v>35430</c:v>
                </c:pt>
                <c:pt idx="24">
                  <c:v>35520</c:v>
                </c:pt>
                <c:pt idx="25">
                  <c:v>35611</c:v>
                </c:pt>
                <c:pt idx="26">
                  <c:v>35703</c:v>
                </c:pt>
                <c:pt idx="27">
                  <c:v>35795</c:v>
                </c:pt>
                <c:pt idx="28">
                  <c:v>35885</c:v>
                </c:pt>
                <c:pt idx="29">
                  <c:v>35976</c:v>
                </c:pt>
                <c:pt idx="30">
                  <c:v>36068</c:v>
                </c:pt>
                <c:pt idx="31">
                  <c:v>36160</c:v>
                </c:pt>
                <c:pt idx="32">
                  <c:v>36250</c:v>
                </c:pt>
                <c:pt idx="33">
                  <c:v>36341</c:v>
                </c:pt>
                <c:pt idx="34">
                  <c:v>36433</c:v>
                </c:pt>
                <c:pt idx="35">
                  <c:v>36525</c:v>
                </c:pt>
                <c:pt idx="36">
                  <c:v>36616</c:v>
                </c:pt>
                <c:pt idx="37">
                  <c:v>36707</c:v>
                </c:pt>
                <c:pt idx="38">
                  <c:v>36799</c:v>
                </c:pt>
                <c:pt idx="39">
                  <c:v>36891</c:v>
                </c:pt>
                <c:pt idx="40">
                  <c:v>36981</c:v>
                </c:pt>
                <c:pt idx="41">
                  <c:v>37072</c:v>
                </c:pt>
                <c:pt idx="42">
                  <c:v>37164</c:v>
                </c:pt>
                <c:pt idx="43">
                  <c:v>37256</c:v>
                </c:pt>
                <c:pt idx="44">
                  <c:v>37346</c:v>
                </c:pt>
                <c:pt idx="45">
                  <c:v>37437</c:v>
                </c:pt>
                <c:pt idx="46">
                  <c:v>37529</c:v>
                </c:pt>
                <c:pt idx="47">
                  <c:v>37621</c:v>
                </c:pt>
                <c:pt idx="48">
                  <c:v>37711</c:v>
                </c:pt>
                <c:pt idx="49">
                  <c:v>37802</c:v>
                </c:pt>
                <c:pt idx="50">
                  <c:v>37894</c:v>
                </c:pt>
                <c:pt idx="51">
                  <c:v>37986</c:v>
                </c:pt>
                <c:pt idx="52">
                  <c:v>38077</c:v>
                </c:pt>
                <c:pt idx="53">
                  <c:v>38168</c:v>
                </c:pt>
                <c:pt idx="54">
                  <c:v>38260</c:v>
                </c:pt>
                <c:pt idx="55">
                  <c:v>38352</c:v>
                </c:pt>
                <c:pt idx="56">
                  <c:v>38442</c:v>
                </c:pt>
                <c:pt idx="57">
                  <c:v>38533</c:v>
                </c:pt>
                <c:pt idx="58">
                  <c:v>38625</c:v>
                </c:pt>
                <c:pt idx="59">
                  <c:v>38717</c:v>
                </c:pt>
                <c:pt idx="60">
                  <c:v>38807</c:v>
                </c:pt>
                <c:pt idx="61">
                  <c:v>38898</c:v>
                </c:pt>
                <c:pt idx="62">
                  <c:v>38990</c:v>
                </c:pt>
                <c:pt idx="63">
                  <c:v>39082</c:v>
                </c:pt>
                <c:pt idx="64">
                  <c:v>39172</c:v>
                </c:pt>
                <c:pt idx="65">
                  <c:v>39263</c:v>
                </c:pt>
                <c:pt idx="66">
                  <c:v>39355</c:v>
                </c:pt>
                <c:pt idx="67">
                  <c:v>39447</c:v>
                </c:pt>
                <c:pt idx="68">
                  <c:v>39538</c:v>
                </c:pt>
                <c:pt idx="69">
                  <c:v>39629</c:v>
                </c:pt>
                <c:pt idx="70">
                  <c:v>39721</c:v>
                </c:pt>
                <c:pt idx="71">
                  <c:v>39813</c:v>
                </c:pt>
                <c:pt idx="72">
                  <c:v>39903</c:v>
                </c:pt>
                <c:pt idx="73">
                  <c:v>39994</c:v>
                </c:pt>
                <c:pt idx="74">
                  <c:v>40086</c:v>
                </c:pt>
                <c:pt idx="75">
                  <c:v>40178</c:v>
                </c:pt>
                <c:pt idx="76">
                  <c:v>40268</c:v>
                </c:pt>
                <c:pt idx="77">
                  <c:v>40359</c:v>
                </c:pt>
                <c:pt idx="78">
                  <c:v>40451</c:v>
                </c:pt>
                <c:pt idx="79">
                  <c:v>40543</c:v>
                </c:pt>
                <c:pt idx="80">
                  <c:v>40633</c:v>
                </c:pt>
                <c:pt idx="81">
                  <c:v>40724</c:v>
                </c:pt>
                <c:pt idx="82">
                  <c:v>40816</c:v>
                </c:pt>
                <c:pt idx="83">
                  <c:v>40908</c:v>
                </c:pt>
                <c:pt idx="84">
                  <c:v>40999</c:v>
                </c:pt>
                <c:pt idx="85">
                  <c:v>41090</c:v>
                </c:pt>
                <c:pt idx="86">
                  <c:v>41182</c:v>
                </c:pt>
                <c:pt idx="87">
                  <c:v>41274</c:v>
                </c:pt>
                <c:pt idx="88">
                  <c:v>41364</c:v>
                </c:pt>
                <c:pt idx="89">
                  <c:v>41455</c:v>
                </c:pt>
                <c:pt idx="90">
                  <c:v>41547</c:v>
                </c:pt>
              </c:numCache>
            </c:numRef>
          </c:cat>
          <c:val>
            <c:numRef>
              <c:f>Sheet1!$D$2:$D$92</c:f>
              <c:numCache>
                <c:formatCode>General</c:formatCode>
                <c:ptCount val="91"/>
                <c:pt idx="0">
                  <c:v>1.46</c:v>
                </c:pt>
                <c:pt idx="1">
                  <c:v>1.65</c:v>
                </c:pt>
                <c:pt idx="2">
                  <c:v>1.68</c:v>
                </c:pt>
                <c:pt idx="3">
                  <c:v>1.63</c:v>
                </c:pt>
                <c:pt idx="4">
                  <c:v>1.48</c:v>
                </c:pt>
                <c:pt idx="5">
                  <c:v>1.17</c:v>
                </c:pt>
                <c:pt idx="6">
                  <c:v>1.34</c:v>
                </c:pt>
                <c:pt idx="7">
                  <c:v>1.22</c:v>
                </c:pt>
                <c:pt idx="8">
                  <c:v>1.05</c:v>
                </c:pt>
                <c:pt idx="9">
                  <c:v>0.87</c:v>
                </c:pt>
                <c:pt idx="10">
                  <c:v>0.77</c:v>
                </c:pt>
                <c:pt idx="11">
                  <c:v>0.75</c:v>
                </c:pt>
                <c:pt idx="12">
                  <c:v>0.63</c:v>
                </c:pt>
                <c:pt idx="13">
                  <c:v>0.56999999999999995</c:v>
                </c:pt>
                <c:pt idx="14">
                  <c:v>0.45</c:v>
                </c:pt>
                <c:pt idx="15">
                  <c:v>0.42</c:v>
                </c:pt>
                <c:pt idx="16">
                  <c:v>0.48</c:v>
                </c:pt>
                <c:pt idx="17">
                  <c:v>0.46</c:v>
                </c:pt>
                <c:pt idx="18">
                  <c:v>0.53</c:v>
                </c:pt>
                <c:pt idx="19">
                  <c:v>0.53</c:v>
                </c:pt>
                <c:pt idx="20">
                  <c:v>0.62</c:v>
                </c:pt>
                <c:pt idx="21">
                  <c:v>0.59</c:v>
                </c:pt>
                <c:pt idx="22">
                  <c:v>0.56999999999999995</c:v>
                </c:pt>
                <c:pt idx="23">
                  <c:v>0.56999999999999995</c:v>
                </c:pt>
                <c:pt idx="24">
                  <c:v>0.63</c:v>
                </c:pt>
                <c:pt idx="25">
                  <c:v>0.64</c:v>
                </c:pt>
                <c:pt idx="26">
                  <c:v>0.66</c:v>
                </c:pt>
                <c:pt idx="27">
                  <c:v>0.61</c:v>
                </c:pt>
                <c:pt idx="28">
                  <c:v>0.64</c:v>
                </c:pt>
                <c:pt idx="29">
                  <c:v>0.63</c:v>
                </c:pt>
                <c:pt idx="30">
                  <c:v>0.69</c:v>
                </c:pt>
                <c:pt idx="31">
                  <c:v>0.62</c:v>
                </c:pt>
                <c:pt idx="32">
                  <c:v>0.63</c:v>
                </c:pt>
                <c:pt idx="33">
                  <c:v>0.57999999999999996</c:v>
                </c:pt>
                <c:pt idx="34">
                  <c:v>0.57999999999999996</c:v>
                </c:pt>
                <c:pt idx="35">
                  <c:v>0.61</c:v>
                </c:pt>
                <c:pt idx="36">
                  <c:v>0.59</c:v>
                </c:pt>
                <c:pt idx="37">
                  <c:v>0.62</c:v>
                </c:pt>
                <c:pt idx="38">
                  <c:v>0.61</c:v>
                </c:pt>
                <c:pt idx="39">
                  <c:v>0.81</c:v>
                </c:pt>
                <c:pt idx="40">
                  <c:v>0.75</c:v>
                </c:pt>
                <c:pt idx="41">
                  <c:v>0.86</c:v>
                </c:pt>
                <c:pt idx="42">
                  <c:v>0.97</c:v>
                </c:pt>
                <c:pt idx="43">
                  <c:v>1.18</c:v>
                </c:pt>
                <c:pt idx="44">
                  <c:v>1.1200000000000001</c:v>
                </c:pt>
                <c:pt idx="45">
                  <c:v>1.1000000000000001</c:v>
                </c:pt>
                <c:pt idx="46">
                  <c:v>1.1100000000000001</c:v>
                </c:pt>
                <c:pt idx="47">
                  <c:v>0.94</c:v>
                </c:pt>
                <c:pt idx="48">
                  <c:v>0.92</c:v>
                </c:pt>
                <c:pt idx="49">
                  <c:v>0.9</c:v>
                </c:pt>
                <c:pt idx="50">
                  <c:v>0.8</c:v>
                </c:pt>
                <c:pt idx="51">
                  <c:v>0.79</c:v>
                </c:pt>
                <c:pt idx="52">
                  <c:v>0.7</c:v>
                </c:pt>
                <c:pt idx="53">
                  <c:v>0.63</c:v>
                </c:pt>
                <c:pt idx="54">
                  <c:v>0.54</c:v>
                </c:pt>
                <c:pt idx="55">
                  <c:v>0.52</c:v>
                </c:pt>
                <c:pt idx="56">
                  <c:v>0.53</c:v>
                </c:pt>
                <c:pt idx="57">
                  <c:v>0.49</c:v>
                </c:pt>
                <c:pt idx="58">
                  <c:v>0.59</c:v>
                </c:pt>
                <c:pt idx="59">
                  <c:v>0.53</c:v>
                </c:pt>
                <c:pt idx="60">
                  <c:v>0.39</c:v>
                </c:pt>
                <c:pt idx="61">
                  <c:v>0.41</c:v>
                </c:pt>
                <c:pt idx="62">
                  <c:v>0.44</c:v>
                </c:pt>
                <c:pt idx="63">
                  <c:v>0.39</c:v>
                </c:pt>
                <c:pt idx="64">
                  <c:v>0.52</c:v>
                </c:pt>
                <c:pt idx="65">
                  <c:v>0.53</c:v>
                </c:pt>
                <c:pt idx="66">
                  <c:v>0.6</c:v>
                </c:pt>
                <c:pt idx="67">
                  <c:v>0.76</c:v>
                </c:pt>
                <c:pt idx="68">
                  <c:v>0.99</c:v>
                </c:pt>
                <c:pt idx="69">
                  <c:v>1.27</c:v>
                </c:pt>
                <c:pt idx="70">
                  <c:v>1.56</c:v>
                </c:pt>
                <c:pt idx="71">
                  <c:v>1.94</c:v>
                </c:pt>
                <c:pt idx="72">
                  <c:v>2.0499999999999998</c:v>
                </c:pt>
                <c:pt idx="73">
                  <c:v>2.66</c:v>
                </c:pt>
                <c:pt idx="74">
                  <c:v>2.86</c:v>
                </c:pt>
                <c:pt idx="75">
                  <c:v>3.04</c:v>
                </c:pt>
                <c:pt idx="76">
                  <c:v>2.97</c:v>
                </c:pt>
                <c:pt idx="77">
                  <c:v>2.85</c:v>
                </c:pt>
                <c:pt idx="78">
                  <c:v>2.5099999999999998</c:v>
                </c:pt>
                <c:pt idx="79">
                  <c:v>2.2799999999999998</c:v>
                </c:pt>
                <c:pt idx="80">
                  <c:v>1.97</c:v>
                </c:pt>
                <c:pt idx="81">
                  <c:v>1.68</c:v>
                </c:pt>
                <c:pt idx="82">
                  <c:v>1.55</c:v>
                </c:pt>
                <c:pt idx="83">
                  <c:v>1.34</c:v>
                </c:pt>
                <c:pt idx="84">
                  <c:v>1.22</c:v>
                </c:pt>
                <c:pt idx="85">
                  <c:v>1.1399999999999999</c:v>
                </c:pt>
                <c:pt idx="86">
                  <c:v>1.21</c:v>
                </c:pt>
                <c:pt idx="87">
                  <c:v>0.91</c:v>
                </c:pt>
                <c:pt idx="88">
                  <c:v>0.87</c:v>
                </c:pt>
                <c:pt idx="89">
                  <c:v>0.74</c:v>
                </c:pt>
                <c:pt idx="90">
                  <c:v>0.61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Foretak</c:v>
                </c:pt>
              </c:strCache>
            </c:strRef>
          </c:tx>
          <c:marker>
            <c:symbol val="none"/>
          </c:marker>
          <c:cat>
            <c:numRef>
              <c:f>Sheet1!$A$2:$A$92</c:f>
              <c:numCache>
                <c:formatCode>m/d/yyyy</c:formatCode>
                <c:ptCount val="91"/>
                <c:pt idx="0">
                  <c:v>33328</c:v>
                </c:pt>
                <c:pt idx="1">
                  <c:v>33419</c:v>
                </c:pt>
                <c:pt idx="2">
                  <c:v>33511</c:v>
                </c:pt>
                <c:pt idx="3">
                  <c:v>33603</c:v>
                </c:pt>
                <c:pt idx="4">
                  <c:v>33694</c:v>
                </c:pt>
                <c:pt idx="5">
                  <c:v>33785</c:v>
                </c:pt>
                <c:pt idx="6">
                  <c:v>33877</c:v>
                </c:pt>
                <c:pt idx="7">
                  <c:v>33969</c:v>
                </c:pt>
                <c:pt idx="8">
                  <c:v>34059</c:v>
                </c:pt>
                <c:pt idx="9">
                  <c:v>34150</c:v>
                </c:pt>
                <c:pt idx="10">
                  <c:v>34242</c:v>
                </c:pt>
                <c:pt idx="11">
                  <c:v>34334</c:v>
                </c:pt>
                <c:pt idx="12">
                  <c:v>34424</c:v>
                </c:pt>
                <c:pt idx="13">
                  <c:v>34515</c:v>
                </c:pt>
                <c:pt idx="14">
                  <c:v>34607</c:v>
                </c:pt>
                <c:pt idx="15">
                  <c:v>34699</c:v>
                </c:pt>
                <c:pt idx="16">
                  <c:v>34789</c:v>
                </c:pt>
                <c:pt idx="17">
                  <c:v>34880</c:v>
                </c:pt>
                <c:pt idx="18">
                  <c:v>34972</c:v>
                </c:pt>
                <c:pt idx="19">
                  <c:v>35064</c:v>
                </c:pt>
                <c:pt idx="20">
                  <c:v>35155</c:v>
                </c:pt>
                <c:pt idx="21">
                  <c:v>35246</c:v>
                </c:pt>
                <c:pt idx="22">
                  <c:v>35338</c:v>
                </c:pt>
                <c:pt idx="23">
                  <c:v>35430</c:v>
                </c:pt>
                <c:pt idx="24">
                  <c:v>35520</c:v>
                </c:pt>
                <c:pt idx="25">
                  <c:v>35611</c:v>
                </c:pt>
                <c:pt idx="26">
                  <c:v>35703</c:v>
                </c:pt>
                <c:pt idx="27">
                  <c:v>35795</c:v>
                </c:pt>
                <c:pt idx="28">
                  <c:v>35885</c:v>
                </c:pt>
                <c:pt idx="29">
                  <c:v>35976</c:v>
                </c:pt>
                <c:pt idx="30">
                  <c:v>36068</c:v>
                </c:pt>
                <c:pt idx="31">
                  <c:v>36160</c:v>
                </c:pt>
                <c:pt idx="32">
                  <c:v>36250</c:v>
                </c:pt>
                <c:pt idx="33">
                  <c:v>36341</c:v>
                </c:pt>
                <c:pt idx="34">
                  <c:v>36433</c:v>
                </c:pt>
                <c:pt idx="35">
                  <c:v>36525</c:v>
                </c:pt>
                <c:pt idx="36">
                  <c:v>36616</c:v>
                </c:pt>
                <c:pt idx="37">
                  <c:v>36707</c:v>
                </c:pt>
                <c:pt idx="38">
                  <c:v>36799</c:v>
                </c:pt>
                <c:pt idx="39">
                  <c:v>36891</c:v>
                </c:pt>
                <c:pt idx="40">
                  <c:v>36981</c:v>
                </c:pt>
                <c:pt idx="41">
                  <c:v>37072</c:v>
                </c:pt>
                <c:pt idx="42">
                  <c:v>37164</c:v>
                </c:pt>
                <c:pt idx="43">
                  <c:v>37256</c:v>
                </c:pt>
                <c:pt idx="44">
                  <c:v>37346</c:v>
                </c:pt>
                <c:pt idx="45">
                  <c:v>37437</c:v>
                </c:pt>
                <c:pt idx="46">
                  <c:v>37529</c:v>
                </c:pt>
                <c:pt idx="47">
                  <c:v>37621</c:v>
                </c:pt>
                <c:pt idx="48">
                  <c:v>37711</c:v>
                </c:pt>
                <c:pt idx="49">
                  <c:v>37802</c:v>
                </c:pt>
                <c:pt idx="50">
                  <c:v>37894</c:v>
                </c:pt>
                <c:pt idx="51">
                  <c:v>37986</c:v>
                </c:pt>
                <c:pt idx="52">
                  <c:v>38077</c:v>
                </c:pt>
                <c:pt idx="53">
                  <c:v>38168</c:v>
                </c:pt>
                <c:pt idx="54">
                  <c:v>38260</c:v>
                </c:pt>
                <c:pt idx="55">
                  <c:v>38352</c:v>
                </c:pt>
                <c:pt idx="56">
                  <c:v>38442</c:v>
                </c:pt>
                <c:pt idx="57">
                  <c:v>38533</c:v>
                </c:pt>
                <c:pt idx="58">
                  <c:v>38625</c:v>
                </c:pt>
                <c:pt idx="59">
                  <c:v>38717</c:v>
                </c:pt>
                <c:pt idx="60">
                  <c:v>38807</c:v>
                </c:pt>
                <c:pt idx="61">
                  <c:v>38898</c:v>
                </c:pt>
                <c:pt idx="62">
                  <c:v>38990</c:v>
                </c:pt>
                <c:pt idx="63">
                  <c:v>39082</c:v>
                </c:pt>
                <c:pt idx="64">
                  <c:v>39172</c:v>
                </c:pt>
                <c:pt idx="65">
                  <c:v>39263</c:v>
                </c:pt>
                <c:pt idx="66">
                  <c:v>39355</c:v>
                </c:pt>
                <c:pt idx="67">
                  <c:v>39447</c:v>
                </c:pt>
                <c:pt idx="68">
                  <c:v>39538</c:v>
                </c:pt>
                <c:pt idx="69">
                  <c:v>39629</c:v>
                </c:pt>
                <c:pt idx="70">
                  <c:v>39721</c:v>
                </c:pt>
                <c:pt idx="71">
                  <c:v>39813</c:v>
                </c:pt>
                <c:pt idx="72">
                  <c:v>39903</c:v>
                </c:pt>
                <c:pt idx="73">
                  <c:v>39994</c:v>
                </c:pt>
                <c:pt idx="74">
                  <c:v>40086</c:v>
                </c:pt>
                <c:pt idx="75">
                  <c:v>40178</c:v>
                </c:pt>
                <c:pt idx="76">
                  <c:v>40268</c:v>
                </c:pt>
                <c:pt idx="77">
                  <c:v>40359</c:v>
                </c:pt>
                <c:pt idx="78">
                  <c:v>40451</c:v>
                </c:pt>
                <c:pt idx="79">
                  <c:v>40543</c:v>
                </c:pt>
                <c:pt idx="80">
                  <c:v>40633</c:v>
                </c:pt>
                <c:pt idx="81">
                  <c:v>40724</c:v>
                </c:pt>
                <c:pt idx="82">
                  <c:v>40816</c:v>
                </c:pt>
                <c:pt idx="83">
                  <c:v>40908</c:v>
                </c:pt>
                <c:pt idx="84">
                  <c:v>40999</c:v>
                </c:pt>
                <c:pt idx="85">
                  <c:v>41090</c:v>
                </c:pt>
                <c:pt idx="86">
                  <c:v>41182</c:v>
                </c:pt>
                <c:pt idx="87">
                  <c:v>41274</c:v>
                </c:pt>
                <c:pt idx="88">
                  <c:v>41364</c:v>
                </c:pt>
                <c:pt idx="89">
                  <c:v>41455</c:v>
                </c:pt>
                <c:pt idx="90">
                  <c:v>41547</c:v>
                </c:pt>
              </c:numCache>
            </c:numRef>
          </c:cat>
          <c:val>
            <c:numRef>
              <c:f>Sheet1!$C$2:$C$92</c:f>
              <c:numCache>
                <c:formatCode>General</c:formatCode>
                <c:ptCount val="91"/>
                <c:pt idx="0">
                  <c:v>1.34</c:v>
                </c:pt>
                <c:pt idx="1">
                  <c:v>1.68</c:v>
                </c:pt>
                <c:pt idx="2">
                  <c:v>1.85</c:v>
                </c:pt>
                <c:pt idx="3">
                  <c:v>2.02</c:v>
                </c:pt>
                <c:pt idx="4">
                  <c:v>1.64</c:v>
                </c:pt>
                <c:pt idx="5">
                  <c:v>1.19</c:v>
                </c:pt>
                <c:pt idx="6">
                  <c:v>1.3</c:v>
                </c:pt>
                <c:pt idx="7">
                  <c:v>1.08</c:v>
                </c:pt>
                <c:pt idx="8">
                  <c:v>0.89</c:v>
                </c:pt>
                <c:pt idx="9">
                  <c:v>0.77</c:v>
                </c:pt>
                <c:pt idx="10">
                  <c:v>0.61</c:v>
                </c:pt>
                <c:pt idx="11">
                  <c:v>0.53</c:v>
                </c:pt>
                <c:pt idx="12">
                  <c:v>0.4</c:v>
                </c:pt>
                <c:pt idx="13">
                  <c:v>0.28999999999999998</c:v>
                </c:pt>
                <c:pt idx="14">
                  <c:v>0.17</c:v>
                </c:pt>
                <c:pt idx="15">
                  <c:v>0.16</c:v>
                </c:pt>
                <c:pt idx="16">
                  <c:v>0.25</c:v>
                </c:pt>
                <c:pt idx="17">
                  <c:v>0.12</c:v>
                </c:pt>
                <c:pt idx="18">
                  <c:v>0.28999999999999998</c:v>
                </c:pt>
                <c:pt idx="19">
                  <c:v>0.24</c:v>
                </c:pt>
                <c:pt idx="20">
                  <c:v>0.31</c:v>
                </c:pt>
                <c:pt idx="21">
                  <c:v>0.28000000000000003</c:v>
                </c:pt>
                <c:pt idx="22">
                  <c:v>0.2</c:v>
                </c:pt>
                <c:pt idx="23">
                  <c:v>0.16</c:v>
                </c:pt>
                <c:pt idx="24">
                  <c:v>0.23</c:v>
                </c:pt>
                <c:pt idx="25">
                  <c:v>0.23</c:v>
                </c:pt>
                <c:pt idx="26">
                  <c:v>0.32</c:v>
                </c:pt>
                <c:pt idx="27">
                  <c:v>0.25</c:v>
                </c:pt>
                <c:pt idx="28">
                  <c:v>0.34</c:v>
                </c:pt>
                <c:pt idx="29">
                  <c:v>0.34</c:v>
                </c:pt>
                <c:pt idx="30">
                  <c:v>0.38</c:v>
                </c:pt>
                <c:pt idx="31">
                  <c:v>0.46</c:v>
                </c:pt>
                <c:pt idx="32">
                  <c:v>0.5</c:v>
                </c:pt>
                <c:pt idx="33">
                  <c:v>0.51</c:v>
                </c:pt>
                <c:pt idx="34">
                  <c:v>0.53</c:v>
                </c:pt>
                <c:pt idx="35">
                  <c:v>0.62</c:v>
                </c:pt>
                <c:pt idx="36">
                  <c:v>0.6</c:v>
                </c:pt>
                <c:pt idx="37">
                  <c:v>0.65</c:v>
                </c:pt>
                <c:pt idx="38">
                  <c:v>0.69</c:v>
                </c:pt>
                <c:pt idx="39">
                  <c:v>1.0900000000000001</c:v>
                </c:pt>
                <c:pt idx="40">
                  <c:v>0.99</c:v>
                </c:pt>
                <c:pt idx="41">
                  <c:v>1.1599999999999999</c:v>
                </c:pt>
                <c:pt idx="42">
                  <c:v>1.32</c:v>
                </c:pt>
                <c:pt idx="43">
                  <c:v>2.2200000000000002</c:v>
                </c:pt>
                <c:pt idx="44">
                  <c:v>1.56</c:v>
                </c:pt>
                <c:pt idx="45">
                  <c:v>1.77</c:v>
                </c:pt>
                <c:pt idx="46">
                  <c:v>2.06</c:v>
                </c:pt>
                <c:pt idx="47">
                  <c:v>1.62</c:v>
                </c:pt>
                <c:pt idx="48">
                  <c:v>1.49</c:v>
                </c:pt>
                <c:pt idx="49">
                  <c:v>1.32</c:v>
                </c:pt>
                <c:pt idx="50">
                  <c:v>1.19</c:v>
                </c:pt>
                <c:pt idx="51">
                  <c:v>0.96</c:v>
                </c:pt>
                <c:pt idx="52">
                  <c:v>0.77</c:v>
                </c:pt>
                <c:pt idx="53">
                  <c:v>0.55000000000000004</c:v>
                </c:pt>
                <c:pt idx="54">
                  <c:v>0.43</c:v>
                </c:pt>
                <c:pt idx="55">
                  <c:v>0.37</c:v>
                </c:pt>
                <c:pt idx="56">
                  <c:v>0.31</c:v>
                </c:pt>
                <c:pt idx="57">
                  <c:v>0.25</c:v>
                </c:pt>
                <c:pt idx="58">
                  <c:v>0.23</c:v>
                </c:pt>
                <c:pt idx="59">
                  <c:v>0.26</c:v>
                </c:pt>
                <c:pt idx="60">
                  <c:v>0.26</c:v>
                </c:pt>
                <c:pt idx="61">
                  <c:v>0.28000000000000003</c:v>
                </c:pt>
                <c:pt idx="62">
                  <c:v>0.31</c:v>
                </c:pt>
                <c:pt idx="63">
                  <c:v>0.28000000000000003</c:v>
                </c:pt>
                <c:pt idx="64">
                  <c:v>0.4</c:v>
                </c:pt>
                <c:pt idx="65">
                  <c:v>0.43</c:v>
                </c:pt>
                <c:pt idx="66">
                  <c:v>0.46</c:v>
                </c:pt>
                <c:pt idx="67">
                  <c:v>0.66</c:v>
                </c:pt>
                <c:pt idx="68">
                  <c:v>0.71</c:v>
                </c:pt>
                <c:pt idx="69">
                  <c:v>0.84</c:v>
                </c:pt>
                <c:pt idx="70">
                  <c:v>0.99</c:v>
                </c:pt>
                <c:pt idx="71">
                  <c:v>1.39</c:v>
                </c:pt>
                <c:pt idx="72">
                  <c:v>1.81</c:v>
                </c:pt>
                <c:pt idx="73">
                  <c:v>2.36</c:v>
                </c:pt>
                <c:pt idx="74">
                  <c:v>2.52</c:v>
                </c:pt>
                <c:pt idx="75">
                  <c:v>2.52</c:v>
                </c:pt>
                <c:pt idx="76">
                  <c:v>1.97</c:v>
                </c:pt>
                <c:pt idx="77">
                  <c:v>1.81</c:v>
                </c:pt>
                <c:pt idx="78">
                  <c:v>1.7</c:v>
                </c:pt>
                <c:pt idx="79">
                  <c:v>1.33</c:v>
                </c:pt>
                <c:pt idx="80">
                  <c:v>1.1499999999999999</c:v>
                </c:pt>
                <c:pt idx="81">
                  <c:v>0.87</c:v>
                </c:pt>
                <c:pt idx="82">
                  <c:v>0.72</c:v>
                </c:pt>
                <c:pt idx="83">
                  <c:v>0.67</c:v>
                </c:pt>
                <c:pt idx="84">
                  <c:v>0.59</c:v>
                </c:pt>
                <c:pt idx="85">
                  <c:v>0.56999999999999995</c:v>
                </c:pt>
                <c:pt idx="86">
                  <c:v>0.45</c:v>
                </c:pt>
                <c:pt idx="87">
                  <c:v>0.32</c:v>
                </c:pt>
                <c:pt idx="88">
                  <c:v>0.39</c:v>
                </c:pt>
                <c:pt idx="89">
                  <c:v>0.33</c:v>
                </c:pt>
                <c:pt idx="90">
                  <c:v>0.23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Sheet1!$E$1</c:f>
              <c:strCache>
                <c:ptCount val="1"/>
                <c:pt idx="0">
                  <c:v>Næringseiendom</c:v>
                </c:pt>
              </c:strCache>
            </c:strRef>
          </c:tx>
          <c:marker>
            <c:symbol val="none"/>
          </c:marker>
          <c:cat>
            <c:numRef>
              <c:f>Sheet1!$A$2:$A$92</c:f>
              <c:numCache>
                <c:formatCode>m/d/yyyy</c:formatCode>
                <c:ptCount val="91"/>
                <c:pt idx="0">
                  <c:v>33328</c:v>
                </c:pt>
                <c:pt idx="1">
                  <c:v>33419</c:v>
                </c:pt>
                <c:pt idx="2">
                  <c:v>33511</c:v>
                </c:pt>
                <c:pt idx="3">
                  <c:v>33603</c:v>
                </c:pt>
                <c:pt idx="4">
                  <c:v>33694</c:v>
                </c:pt>
                <c:pt idx="5">
                  <c:v>33785</c:v>
                </c:pt>
                <c:pt idx="6">
                  <c:v>33877</c:v>
                </c:pt>
                <c:pt idx="7">
                  <c:v>33969</c:v>
                </c:pt>
                <c:pt idx="8">
                  <c:v>34059</c:v>
                </c:pt>
                <c:pt idx="9">
                  <c:v>34150</c:v>
                </c:pt>
                <c:pt idx="10">
                  <c:v>34242</c:v>
                </c:pt>
                <c:pt idx="11">
                  <c:v>34334</c:v>
                </c:pt>
                <c:pt idx="12">
                  <c:v>34424</c:v>
                </c:pt>
                <c:pt idx="13">
                  <c:v>34515</c:v>
                </c:pt>
                <c:pt idx="14">
                  <c:v>34607</c:v>
                </c:pt>
                <c:pt idx="15">
                  <c:v>34699</c:v>
                </c:pt>
                <c:pt idx="16">
                  <c:v>34789</c:v>
                </c:pt>
                <c:pt idx="17">
                  <c:v>34880</c:v>
                </c:pt>
                <c:pt idx="18">
                  <c:v>34972</c:v>
                </c:pt>
                <c:pt idx="19">
                  <c:v>35064</c:v>
                </c:pt>
                <c:pt idx="20">
                  <c:v>35155</c:v>
                </c:pt>
                <c:pt idx="21">
                  <c:v>35246</c:v>
                </c:pt>
                <c:pt idx="22">
                  <c:v>35338</c:v>
                </c:pt>
                <c:pt idx="23">
                  <c:v>35430</c:v>
                </c:pt>
                <c:pt idx="24">
                  <c:v>35520</c:v>
                </c:pt>
                <c:pt idx="25">
                  <c:v>35611</c:v>
                </c:pt>
                <c:pt idx="26">
                  <c:v>35703</c:v>
                </c:pt>
                <c:pt idx="27">
                  <c:v>35795</c:v>
                </c:pt>
                <c:pt idx="28">
                  <c:v>35885</c:v>
                </c:pt>
                <c:pt idx="29">
                  <c:v>35976</c:v>
                </c:pt>
                <c:pt idx="30">
                  <c:v>36068</c:v>
                </c:pt>
                <c:pt idx="31">
                  <c:v>36160</c:v>
                </c:pt>
                <c:pt idx="32">
                  <c:v>36250</c:v>
                </c:pt>
                <c:pt idx="33">
                  <c:v>36341</c:v>
                </c:pt>
                <c:pt idx="34">
                  <c:v>36433</c:v>
                </c:pt>
                <c:pt idx="35">
                  <c:v>36525</c:v>
                </c:pt>
                <c:pt idx="36">
                  <c:v>36616</c:v>
                </c:pt>
                <c:pt idx="37">
                  <c:v>36707</c:v>
                </c:pt>
                <c:pt idx="38">
                  <c:v>36799</c:v>
                </c:pt>
                <c:pt idx="39">
                  <c:v>36891</c:v>
                </c:pt>
                <c:pt idx="40">
                  <c:v>36981</c:v>
                </c:pt>
                <c:pt idx="41">
                  <c:v>37072</c:v>
                </c:pt>
                <c:pt idx="42">
                  <c:v>37164</c:v>
                </c:pt>
                <c:pt idx="43">
                  <c:v>37256</c:v>
                </c:pt>
                <c:pt idx="44">
                  <c:v>37346</c:v>
                </c:pt>
                <c:pt idx="45">
                  <c:v>37437</c:v>
                </c:pt>
                <c:pt idx="46">
                  <c:v>37529</c:v>
                </c:pt>
                <c:pt idx="47">
                  <c:v>37621</c:v>
                </c:pt>
                <c:pt idx="48">
                  <c:v>37711</c:v>
                </c:pt>
                <c:pt idx="49">
                  <c:v>37802</c:v>
                </c:pt>
                <c:pt idx="50">
                  <c:v>37894</c:v>
                </c:pt>
                <c:pt idx="51">
                  <c:v>37986</c:v>
                </c:pt>
                <c:pt idx="52">
                  <c:v>38077</c:v>
                </c:pt>
                <c:pt idx="53">
                  <c:v>38168</c:v>
                </c:pt>
                <c:pt idx="54">
                  <c:v>38260</c:v>
                </c:pt>
                <c:pt idx="55">
                  <c:v>38352</c:v>
                </c:pt>
                <c:pt idx="56">
                  <c:v>38442</c:v>
                </c:pt>
                <c:pt idx="57">
                  <c:v>38533</c:v>
                </c:pt>
                <c:pt idx="58">
                  <c:v>38625</c:v>
                </c:pt>
                <c:pt idx="59">
                  <c:v>38717</c:v>
                </c:pt>
                <c:pt idx="60">
                  <c:v>38807</c:v>
                </c:pt>
                <c:pt idx="61">
                  <c:v>38898</c:v>
                </c:pt>
                <c:pt idx="62">
                  <c:v>38990</c:v>
                </c:pt>
                <c:pt idx="63">
                  <c:v>39082</c:v>
                </c:pt>
                <c:pt idx="64">
                  <c:v>39172</c:v>
                </c:pt>
                <c:pt idx="65">
                  <c:v>39263</c:v>
                </c:pt>
                <c:pt idx="66">
                  <c:v>39355</c:v>
                </c:pt>
                <c:pt idx="67">
                  <c:v>39447</c:v>
                </c:pt>
                <c:pt idx="68">
                  <c:v>39538</c:v>
                </c:pt>
                <c:pt idx="69">
                  <c:v>39629</c:v>
                </c:pt>
                <c:pt idx="70">
                  <c:v>39721</c:v>
                </c:pt>
                <c:pt idx="71">
                  <c:v>39813</c:v>
                </c:pt>
                <c:pt idx="72">
                  <c:v>39903</c:v>
                </c:pt>
                <c:pt idx="73">
                  <c:v>39994</c:v>
                </c:pt>
                <c:pt idx="74">
                  <c:v>40086</c:v>
                </c:pt>
                <c:pt idx="75">
                  <c:v>40178</c:v>
                </c:pt>
                <c:pt idx="76">
                  <c:v>40268</c:v>
                </c:pt>
                <c:pt idx="77">
                  <c:v>40359</c:v>
                </c:pt>
                <c:pt idx="78">
                  <c:v>40451</c:v>
                </c:pt>
                <c:pt idx="79">
                  <c:v>40543</c:v>
                </c:pt>
                <c:pt idx="80">
                  <c:v>40633</c:v>
                </c:pt>
                <c:pt idx="81">
                  <c:v>40724</c:v>
                </c:pt>
                <c:pt idx="82">
                  <c:v>40816</c:v>
                </c:pt>
                <c:pt idx="83">
                  <c:v>40908</c:v>
                </c:pt>
                <c:pt idx="84">
                  <c:v>40999</c:v>
                </c:pt>
                <c:pt idx="85">
                  <c:v>41090</c:v>
                </c:pt>
                <c:pt idx="86">
                  <c:v>41182</c:v>
                </c:pt>
                <c:pt idx="87">
                  <c:v>41274</c:v>
                </c:pt>
                <c:pt idx="88">
                  <c:v>41364</c:v>
                </c:pt>
                <c:pt idx="89">
                  <c:v>41455</c:v>
                </c:pt>
                <c:pt idx="90">
                  <c:v>41547</c:v>
                </c:pt>
              </c:numCache>
            </c:numRef>
          </c:cat>
          <c:val>
            <c:numRef>
              <c:f>Sheet1!$E$2:$E$92</c:f>
              <c:numCache>
                <c:formatCode>General</c:formatCode>
                <c:ptCount val="91"/>
                <c:pt idx="0">
                  <c:v>1.56</c:v>
                </c:pt>
                <c:pt idx="1">
                  <c:v>1.88</c:v>
                </c:pt>
                <c:pt idx="2">
                  <c:v>1.88</c:v>
                </c:pt>
                <c:pt idx="3">
                  <c:v>2.59</c:v>
                </c:pt>
                <c:pt idx="4">
                  <c:v>1.89</c:v>
                </c:pt>
                <c:pt idx="5">
                  <c:v>1.82</c:v>
                </c:pt>
                <c:pt idx="6">
                  <c:v>2.4700000000000002</c:v>
                </c:pt>
                <c:pt idx="7">
                  <c:v>2.4</c:v>
                </c:pt>
                <c:pt idx="8">
                  <c:v>1.51</c:v>
                </c:pt>
                <c:pt idx="9">
                  <c:v>1.55</c:v>
                </c:pt>
                <c:pt idx="10">
                  <c:v>1.17</c:v>
                </c:pt>
                <c:pt idx="11">
                  <c:v>1.06</c:v>
                </c:pt>
                <c:pt idx="12">
                  <c:v>0.82</c:v>
                </c:pt>
                <c:pt idx="13">
                  <c:v>0.73</c:v>
                </c:pt>
                <c:pt idx="14">
                  <c:v>0.48</c:v>
                </c:pt>
                <c:pt idx="15">
                  <c:v>0.53</c:v>
                </c:pt>
                <c:pt idx="16">
                  <c:v>0.37</c:v>
                </c:pt>
                <c:pt idx="17">
                  <c:v>0.52</c:v>
                </c:pt>
                <c:pt idx="18">
                  <c:v>0.23</c:v>
                </c:pt>
                <c:pt idx="19">
                  <c:v>0.2</c:v>
                </c:pt>
                <c:pt idx="20">
                  <c:v>0.21</c:v>
                </c:pt>
                <c:pt idx="21">
                  <c:v>0.14000000000000001</c:v>
                </c:pt>
                <c:pt idx="22">
                  <c:v>0.11</c:v>
                </c:pt>
                <c:pt idx="23">
                  <c:v>0.03</c:v>
                </c:pt>
                <c:pt idx="24">
                  <c:v>0.04</c:v>
                </c:pt>
                <c:pt idx="25">
                  <c:v>0.02</c:v>
                </c:pt>
                <c:pt idx="26">
                  <c:v>0</c:v>
                </c:pt>
                <c:pt idx="27">
                  <c:v>0</c:v>
                </c:pt>
                <c:pt idx="28">
                  <c:v>0.03</c:v>
                </c:pt>
                <c:pt idx="29">
                  <c:v>-0.01</c:v>
                </c:pt>
                <c:pt idx="30">
                  <c:v>0</c:v>
                </c:pt>
                <c:pt idx="31">
                  <c:v>0.02</c:v>
                </c:pt>
                <c:pt idx="32">
                  <c:v>0.03</c:v>
                </c:pt>
                <c:pt idx="33">
                  <c:v>0.03</c:v>
                </c:pt>
                <c:pt idx="34">
                  <c:v>0.04</c:v>
                </c:pt>
                <c:pt idx="35">
                  <c:v>0.03</c:v>
                </c:pt>
                <c:pt idx="36">
                  <c:v>0.04</c:v>
                </c:pt>
                <c:pt idx="37">
                  <c:v>0.06</c:v>
                </c:pt>
                <c:pt idx="38">
                  <c:v>0.06</c:v>
                </c:pt>
                <c:pt idx="39">
                  <c:v>0.05</c:v>
                </c:pt>
                <c:pt idx="40">
                  <c:v>0.1</c:v>
                </c:pt>
                <c:pt idx="41">
                  <c:v>0.1</c:v>
                </c:pt>
                <c:pt idx="42">
                  <c:v>0.13</c:v>
                </c:pt>
                <c:pt idx="43">
                  <c:v>0.17</c:v>
                </c:pt>
                <c:pt idx="44">
                  <c:v>0.16</c:v>
                </c:pt>
                <c:pt idx="45">
                  <c:v>0.14000000000000001</c:v>
                </c:pt>
                <c:pt idx="46">
                  <c:v>0.14000000000000001</c:v>
                </c:pt>
                <c:pt idx="47">
                  <c:v>0.15</c:v>
                </c:pt>
                <c:pt idx="48">
                  <c:v>0.12</c:v>
                </c:pt>
                <c:pt idx="49">
                  <c:v>0.15</c:v>
                </c:pt>
                <c:pt idx="50">
                  <c:v>0.14000000000000001</c:v>
                </c:pt>
                <c:pt idx="51">
                  <c:v>0.09</c:v>
                </c:pt>
                <c:pt idx="52">
                  <c:v>0.09</c:v>
                </c:pt>
                <c:pt idx="53">
                  <c:v>0.08</c:v>
                </c:pt>
                <c:pt idx="54">
                  <c:v>7.0000000000000007E-2</c:v>
                </c:pt>
                <c:pt idx="55">
                  <c:v>0.04</c:v>
                </c:pt>
                <c:pt idx="56">
                  <c:v>7.0000000000000007E-2</c:v>
                </c:pt>
                <c:pt idx="57">
                  <c:v>7.0000000000000007E-2</c:v>
                </c:pt>
                <c:pt idx="58">
                  <c:v>0.08</c:v>
                </c:pt>
                <c:pt idx="59">
                  <c:v>-0.06</c:v>
                </c:pt>
                <c:pt idx="60">
                  <c:v>0.08</c:v>
                </c:pt>
                <c:pt idx="61">
                  <c:v>7.0000000000000007E-2</c:v>
                </c:pt>
                <c:pt idx="62">
                  <c:v>0.1</c:v>
                </c:pt>
                <c:pt idx="63">
                  <c:v>-0.06</c:v>
                </c:pt>
                <c:pt idx="64">
                  <c:v>0.18</c:v>
                </c:pt>
                <c:pt idx="65">
                  <c:v>0.15</c:v>
                </c:pt>
                <c:pt idx="66">
                  <c:v>0.24</c:v>
                </c:pt>
                <c:pt idx="67">
                  <c:v>0.14000000000000001</c:v>
                </c:pt>
                <c:pt idx="68">
                  <c:v>0.68</c:v>
                </c:pt>
                <c:pt idx="69">
                  <c:v>0.97</c:v>
                </c:pt>
                <c:pt idx="70">
                  <c:v>1.1499999999999999</c:v>
                </c:pt>
                <c:pt idx="71">
                  <c:v>1.9</c:v>
                </c:pt>
                <c:pt idx="72">
                  <c:v>1.63</c:v>
                </c:pt>
                <c:pt idx="73">
                  <c:v>2.29</c:v>
                </c:pt>
                <c:pt idx="74">
                  <c:v>2.56</c:v>
                </c:pt>
                <c:pt idx="75">
                  <c:v>2.89</c:v>
                </c:pt>
                <c:pt idx="76">
                  <c:v>2.44</c:v>
                </c:pt>
                <c:pt idx="77">
                  <c:v>2.4</c:v>
                </c:pt>
                <c:pt idx="78">
                  <c:v>2.34</c:v>
                </c:pt>
                <c:pt idx="79">
                  <c:v>2.13</c:v>
                </c:pt>
                <c:pt idx="80">
                  <c:v>1.8</c:v>
                </c:pt>
                <c:pt idx="81">
                  <c:v>1.49</c:v>
                </c:pt>
                <c:pt idx="82">
                  <c:v>1.24</c:v>
                </c:pt>
                <c:pt idx="83">
                  <c:v>1.1000000000000001</c:v>
                </c:pt>
                <c:pt idx="84">
                  <c:v>0.95</c:v>
                </c:pt>
                <c:pt idx="85">
                  <c:v>0.8</c:v>
                </c:pt>
                <c:pt idx="86">
                  <c:v>0.66</c:v>
                </c:pt>
                <c:pt idx="87">
                  <c:v>0.51</c:v>
                </c:pt>
                <c:pt idx="88">
                  <c:v>0.47</c:v>
                </c:pt>
                <c:pt idx="89">
                  <c:v>0.33</c:v>
                </c:pt>
                <c:pt idx="90">
                  <c:v>0.21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145088"/>
        <c:axId val="41146624"/>
      </c:lineChart>
      <c:lineChart>
        <c:grouping val="standard"/>
        <c:varyColors val="0"/>
        <c:ser>
          <c:idx val="0"/>
          <c:order val="3"/>
          <c:tx>
            <c:strRef>
              <c:f>Sheet1!$B$1</c:f>
              <c:strCache>
                <c:ptCount val="1"/>
                <c:pt idx="0">
                  <c:v>Boliglån</c:v>
                </c:pt>
              </c:strCache>
            </c:strRef>
          </c:tx>
          <c:marker>
            <c:symbol val="none"/>
          </c:marker>
          <c:cat>
            <c:numRef>
              <c:f>Sheet1!$A$2:$A$92</c:f>
              <c:numCache>
                <c:formatCode>m/d/yyyy</c:formatCode>
                <c:ptCount val="91"/>
                <c:pt idx="0">
                  <c:v>33328</c:v>
                </c:pt>
                <c:pt idx="1">
                  <c:v>33419</c:v>
                </c:pt>
                <c:pt idx="2">
                  <c:v>33511</c:v>
                </c:pt>
                <c:pt idx="3">
                  <c:v>33603</c:v>
                </c:pt>
                <c:pt idx="4">
                  <c:v>33694</c:v>
                </c:pt>
                <c:pt idx="5">
                  <c:v>33785</c:v>
                </c:pt>
                <c:pt idx="6">
                  <c:v>33877</c:v>
                </c:pt>
                <c:pt idx="7">
                  <c:v>33969</c:v>
                </c:pt>
                <c:pt idx="8">
                  <c:v>34059</c:v>
                </c:pt>
                <c:pt idx="9">
                  <c:v>34150</c:v>
                </c:pt>
                <c:pt idx="10">
                  <c:v>34242</c:v>
                </c:pt>
                <c:pt idx="11">
                  <c:v>34334</c:v>
                </c:pt>
                <c:pt idx="12">
                  <c:v>34424</c:v>
                </c:pt>
                <c:pt idx="13">
                  <c:v>34515</c:v>
                </c:pt>
                <c:pt idx="14">
                  <c:v>34607</c:v>
                </c:pt>
                <c:pt idx="15">
                  <c:v>34699</c:v>
                </c:pt>
                <c:pt idx="16">
                  <c:v>34789</c:v>
                </c:pt>
                <c:pt idx="17">
                  <c:v>34880</c:v>
                </c:pt>
                <c:pt idx="18">
                  <c:v>34972</c:v>
                </c:pt>
                <c:pt idx="19">
                  <c:v>35064</c:v>
                </c:pt>
                <c:pt idx="20">
                  <c:v>35155</c:v>
                </c:pt>
                <c:pt idx="21">
                  <c:v>35246</c:v>
                </c:pt>
                <c:pt idx="22">
                  <c:v>35338</c:v>
                </c:pt>
                <c:pt idx="23">
                  <c:v>35430</c:v>
                </c:pt>
                <c:pt idx="24">
                  <c:v>35520</c:v>
                </c:pt>
                <c:pt idx="25">
                  <c:v>35611</c:v>
                </c:pt>
                <c:pt idx="26">
                  <c:v>35703</c:v>
                </c:pt>
                <c:pt idx="27">
                  <c:v>35795</c:v>
                </c:pt>
                <c:pt idx="28">
                  <c:v>35885</c:v>
                </c:pt>
                <c:pt idx="29">
                  <c:v>35976</c:v>
                </c:pt>
                <c:pt idx="30">
                  <c:v>36068</c:v>
                </c:pt>
                <c:pt idx="31">
                  <c:v>36160</c:v>
                </c:pt>
                <c:pt idx="32">
                  <c:v>36250</c:v>
                </c:pt>
                <c:pt idx="33">
                  <c:v>36341</c:v>
                </c:pt>
                <c:pt idx="34">
                  <c:v>36433</c:v>
                </c:pt>
                <c:pt idx="35">
                  <c:v>36525</c:v>
                </c:pt>
                <c:pt idx="36">
                  <c:v>36616</c:v>
                </c:pt>
                <c:pt idx="37">
                  <c:v>36707</c:v>
                </c:pt>
                <c:pt idx="38">
                  <c:v>36799</c:v>
                </c:pt>
                <c:pt idx="39">
                  <c:v>36891</c:v>
                </c:pt>
                <c:pt idx="40">
                  <c:v>36981</c:v>
                </c:pt>
                <c:pt idx="41">
                  <c:v>37072</c:v>
                </c:pt>
                <c:pt idx="42">
                  <c:v>37164</c:v>
                </c:pt>
                <c:pt idx="43">
                  <c:v>37256</c:v>
                </c:pt>
                <c:pt idx="44">
                  <c:v>37346</c:v>
                </c:pt>
                <c:pt idx="45">
                  <c:v>37437</c:v>
                </c:pt>
                <c:pt idx="46">
                  <c:v>37529</c:v>
                </c:pt>
                <c:pt idx="47">
                  <c:v>37621</c:v>
                </c:pt>
                <c:pt idx="48">
                  <c:v>37711</c:v>
                </c:pt>
                <c:pt idx="49">
                  <c:v>37802</c:v>
                </c:pt>
                <c:pt idx="50">
                  <c:v>37894</c:v>
                </c:pt>
                <c:pt idx="51">
                  <c:v>37986</c:v>
                </c:pt>
                <c:pt idx="52">
                  <c:v>38077</c:v>
                </c:pt>
                <c:pt idx="53">
                  <c:v>38168</c:v>
                </c:pt>
                <c:pt idx="54">
                  <c:v>38260</c:v>
                </c:pt>
                <c:pt idx="55">
                  <c:v>38352</c:v>
                </c:pt>
                <c:pt idx="56">
                  <c:v>38442</c:v>
                </c:pt>
                <c:pt idx="57">
                  <c:v>38533</c:v>
                </c:pt>
                <c:pt idx="58">
                  <c:v>38625</c:v>
                </c:pt>
                <c:pt idx="59">
                  <c:v>38717</c:v>
                </c:pt>
                <c:pt idx="60">
                  <c:v>38807</c:v>
                </c:pt>
                <c:pt idx="61">
                  <c:v>38898</c:v>
                </c:pt>
                <c:pt idx="62">
                  <c:v>38990</c:v>
                </c:pt>
                <c:pt idx="63">
                  <c:v>39082</c:v>
                </c:pt>
                <c:pt idx="64">
                  <c:v>39172</c:v>
                </c:pt>
                <c:pt idx="65">
                  <c:v>39263</c:v>
                </c:pt>
                <c:pt idx="66">
                  <c:v>39355</c:v>
                </c:pt>
                <c:pt idx="67">
                  <c:v>39447</c:v>
                </c:pt>
                <c:pt idx="68">
                  <c:v>39538</c:v>
                </c:pt>
                <c:pt idx="69">
                  <c:v>39629</c:v>
                </c:pt>
                <c:pt idx="70">
                  <c:v>39721</c:v>
                </c:pt>
                <c:pt idx="71">
                  <c:v>39813</c:v>
                </c:pt>
                <c:pt idx="72">
                  <c:v>39903</c:v>
                </c:pt>
                <c:pt idx="73">
                  <c:v>39994</c:v>
                </c:pt>
                <c:pt idx="74">
                  <c:v>40086</c:v>
                </c:pt>
                <c:pt idx="75">
                  <c:v>40178</c:v>
                </c:pt>
                <c:pt idx="76">
                  <c:v>40268</c:v>
                </c:pt>
                <c:pt idx="77">
                  <c:v>40359</c:v>
                </c:pt>
                <c:pt idx="78">
                  <c:v>40451</c:v>
                </c:pt>
                <c:pt idx="79">
                  <c:v>40543</c:v>
                </c:pt>
                <c:pt idx="80">
                  <c:v>40633</c:v>
                </c:pt>
                <c:pt idx="81">
                  <c:v>40724</c:v>
                </c:pt>
                <c:pt idx="82">
                  <c:v>40816</c:v>
                </c:pt>
                <c:pt idx="83">
                  <c:v>40908</c:v>
                </c:pt>
                <c:pt idx="84">
                  <c:v>40999</c:v>
                </c:pt>
                <c:pt idx="85">
                  <c:v>41090</c:v>
                </c:pt>
                <c:pt idx="86">
                  <c:v>41182</c:v>
                </c:pt>
                <c:pt idx="87">
                  <c:v>41274</c:v>
                </c:pt>
                <c:pt idx="88">
                  <c:v>41364</c:v>
                </c:pt>
                <c:pt idx="89">
                  <c:v>41455</c:v>
                </c:pt>
                <c:pt idx="90">
                  <c:v>41547</c:v>
                </c:pt>
              </c:numCache>
            </c:numRef>
          </c:cat>
          <c:val>
            <c:numRef>
              <c:f>Sheet1!$B$2:$B$92</c:f>
              <c:numCache>
                <c:formatCode>General</c:formatCode>
                <c:ptCount val="91"/>
                <c:pt idx="0">
                  <c:v>0.21</c:v>
                </c:pt>
                <c:pt idx="1">
                  <c:v>0.17</c:v>
                </c:pt>
                <c:pt idx="2">
                  <c:v>0.23</c:v>
                </c:pt>
                <c:pt idx="3">
                  <c:v>0.22</c:v>
                </c:pt>
                <c:pt idx="4">
                  <c:v>0.2</c:v>
                </c:pt>
                <c:pt idx="5">
                  <c:v>0.19</c:v>
                </c:pt>
                <c:pt idx="6">
                  <c:v>0.28999999999999998</c:v>
                </c:pt>
                <c:pt idx="7">
                  <c:v>0.28000000000000003</c:v>
                </c:pt>
                <c:pt idx="8">
                  <c:v>0.21</c:v>
                </c:pt>
                <c:pt idx="9">
                  <c:v>0.23</c:v>
                </c:pt>
                <c:pt idx="10">
                  <c:v>0.21</c:v>
                </c:pt>
                <c:pt idx="11">
                  <c:v>0.19</c:v>
                </c:pt>
                <c:pt idx="12">
                  <c:v>0.17</c:v>
                </c:pt>
                <c:pt idx="13">
                  <c:v>0.17</c:v>
                </c:pt>
                <c:pt idx="14">
                  <c:v>0.14000000000000001</c:v>
                </c:pt>
                <c:pt idx="15">
                  <c:v>0.16</c:v>
                </c:pt>
                <c:pt idx="16">
                  <c:v>0.13</c:v>
                </c:pt>
                <c:pt idx="17">
                  <c:v>0.12</c:v>
                </c:pt>
                <c:pt idx="18">
                  <c:v>0.13</c:v>
                </c:pt>
                <c:pt idx="19">
                  <c:v>0.12</c:v>
                </c:pt>
                <c:pt idx="20">
                  <c:v>0.12</c:v>
                </c:pt>
                <c:pt idx="21">
                  <c:v>0.1</c:v>
                </c:pt>
                <c:pt idx="22">
                  <c:v>0.1</c:v>
                </c:pt>
                <c:pt idx="23">
                  <c:v>0.09</c:v>
                </c:pt>
                <c:pt idx="24">
                  <c:v>0.1</c:v>
                </c:pt>
                <c:pt idx="25">
                  <c:v>0.1</c:v>
                </c:pt>
                <c:pt idx="26">
                  <c:v>0.09</c:v>
                </c:pt>
                <c:pt idx="27">
                  <c:v>0.08</c:v>
                </c:pt>
                <c:pt idx="28">
                  <c:v>0.09</c:v>
                </c:pt>
                <c:pt idx="29">
                  <c:v>0.08</c:v>
                </c:pt>
                <c:pt idx="30">
                  <c:v>0.08</c:v>
                </c:pt>
                <c:pt idx="31">
                  <c:v>7.0000000000000007E-2</c:v>
                </c:pt>
                <c:pt idx="32">
                  <c:v>0.1</c:v>
                </c:pt>
                <c:pt idx="33">
                  <c:v>0.11</c:v>
                </c:pt>
                <c:pt idx="34">
                  <c:v>0.15</c:v>
                </c:pt>
                <c:pt idx="35">
                  <c:v>0.14000000000000001</c:v>
                </c:pt>
                <c:pt idx="36">
                  <c:v>0.12</c:v>
                </c:pt>
                <c:pt idx="37">
                  <c:v>0.11</c:v>
                </c:pt>
                <c:pt idx="38">
                  <c:v>0.13</c:v>
                </c:pt>
                <c:pt idx="39">
                  <c:v>0.14000000000000001</c:v>
                </c:pt>
                <c:pt idx="40">
                  <c:v>0.14000000000000001</c:v>
                </c:pt>
                <c:pt idx="41">
                  <c:v>0.16</c:v>
                </c:pt>
                <c:pt idx="42">
                  <c:v>0.45</c:v>
                </c:pt>
                <c:pt idx="43">
                  <c:v>0.19</c:v>
                </c:pt>
                <c:pt idx="44">
                  <c:v>0.16</c:v>
                </c:pt>
                <c:pt idx="45">
                  <c:v>0.16</c:v>
                </c:pt>
                <c:pt idx="46">
                  <c:v>0.16</c:v>
                </c:pt>
                <c:pt idx="47">
                  <c:v>0.14000000000000001</c:v>
                </c:pt>
                <c:pt idx="48">
                  <c:v>0.15</c:v>
                </c:pt>
                <c:pt idx="49">
                  <c:v>0.15</c:v>
                </c:pt>
                <c:pt idx="50">
                  <c:v>0.13</c:v>
                </c:pt>
                <c:pt idx="51">
                  <c:v>0.33</c:v>
                </c:pt>
                <c:pt idx="52">
                  <c:v>0.13</c:v>
                </c:pt>
                <c:pt idx="53">
                  <c:v>0.1</c:v>
                </c:pt>
                <c:pt idx="54">
                  <c:v>0.1</c:v>
                </c:pt>
                <c:pt idx="55">
                  <c:v>0.09</c:v>
                </c:pt>
                <c:pt idx="56">
                  <c:v>0.08</c:v>
                </c:pt>
                <c:pt idx="57">
                  <c:v>0.08</c:v>
                </c:pt>
                <c:pt idx="58">
                  <c:v>0.08</c:v>
                </c:pt>
                <c:pt idx="59">
                  <c:v>7.0000000000000007E-2</c:v>
                </c:pt>
                <c:pt idx="60">
                  <c:v>0.09</c:v>
                </c:pt>
                <c:pt idx="61">
                  <c:v>0.09</c:v>
                </c:pt>
                <c:pt idx="62">
                  <c:v>0.12</c:v>
                </c:pt>
                <c:pt idx="63">
                  <c:v>0.12</c:v>
                </c:pt>
                <c:pt idx="64">
                  <c:v>0.15</c:v>
                </c:pt>
                <c:pt idx="65">
                  <c:v>0.19</c:v>
                </c:pt>
                <c:pt idx="66">
                  <c:v>0.27</c:v>
                </c:pt>
                <c:pt idx="67">
                  <c:v>0.43</c:v>
                </c:pt>
                <c:pt idx="68">
                  <c:v>0.85</c:v>
                </c:pt>
                <c:pt idx="69">
                  <c:v>1.17</c:v>
                </c:pt>
                <c:pt idx="70">
                  <c:v>1.4</c:v>
                </c:pt>
                <c:pt idx="71">
                  <c:v>1.57</c:v>
                </c:pt>
                <c:pt idx="72">
                  <c:v>1.81</c:v>
                </c:pt>
                <c:pt idx="73">
                  <c:v>2.35</c:v>
                </c:pt>
                <c:pt idx="74">
                  <c:v>2.4700000000000002</c:v>
                </c:pt>
                <c:pt idx="75">
                  <c:v>2.79</c:v>
                </c:pt>
                <c:pt idx="76">
                  <c:v>2.4500000000000002</c:v>
                </c:pt>
                <c:pt idx="77">
                  <c:v>2.15</c:v>
                </c:pt>
                <c:pt idx="78">
                  <c:v>1.96</c:v>
                </c:pt>
                <c:pt idx="79">
                  <c:v>1.93</c:v>
                </c:pt>
                <c:pt idx="80">
                  <c:v>1.71</c:v>
                </c:pt>
                <c:pt idx="81">
                  <c:v>1.68</c:v>
                </c:pt>
                <c:pt idx="82">
                  <c:v>1.58</c:v>
                </c:pt>
                <c:pt idx="83">
                  <c:v>1.33</c:v>
                </c:pt>
                <c:pt idx="84">
                  <c:v>1.39</c:v>
                </c:pt>
                <c:pt idx="85">
                  <c:v>1.24</c:v>
                </c:pt>
                <c:pt idx="86">
                  <c:v>1.8</c:v>
                </c:pt>
                <c:pt idx="87">
                  <c:v>1</c:v>
                </c:pt>
                <c:pt idx="88">
                  <c:v>0.9</c:v>
                </c:pt>
                <c:pt idx="89">
                  <c:v>0.75</c:v>
                </c:pt>
                <c:pt idx="90">
                  <c:v>0.54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154048"/>
        <c:axId val="41152512"/>
      </c:lineChart>
      <c:dateAx>
        <c:axId val="41145088"/>
        <c:scaling>
          <c:orientation val="minMax"/>
          <c:min val="33298"/>
        </c:scaling>
        <c:delete val="0"/>
        <c:axPos val="b"/>
        <c:numFmt formatCode="[$-414]mmm\.\ yy;@" sourceLinked="0"/>
        <c:majorTickMark val="in"/>
        <c:minorTickMark val="none"/>
        <c:tickLblPos val="low"/>
        <c:spPr>
          <a:ln>
            <a:solidFill>
              <a:schemeClr val="tx1"/>
            </a:solidFill>
          </a:ln>
        </c:spPr>
        <c:crossAx val="41146624"/>
        <c:crosses val="autoZero"/>
        <c:auto val="1"/>
        <c:lblOffset val="100"/>
        <c:baseTimeUnit val="months"/>
        <c:majorUnit val="4"/>
        <c:majorTimeUnit val="years"/>
      </c:dateAx>
      <c:valAx>
        <c:axId val="41146624"/>
        <c:scaling>
          <c:orientation val="minMax"/>
          <c:max val="3.5"/>
          <c:min val="-0.5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1145088"/>
        <c:crosses val="autoZero"/>
        <c:crossBetween val="between"/>
      </c:valAx>
      <c:valAx>
        <c:axId val="41152512"/>
        <c:scaling>
          <c:orientation val="minMax"/>
          <c:max val="3.5"/>
          <c:min val="-0.5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1154048"/>
        <c:crosses val="max"/>
        <c:crossBetween val="between"/>
      </c:valAx>
      <c:dateAx>
        <c:axId val="4115404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41152512"/>
        <c:crosses val="autoZero"/>
        <c:auto val="1"/>
        <c:lblOffset val="100"/>
        <c:baseTimeUnit val="months"/>
      </c:dateAx>
      <c:spPr>
        <a:ln w="1905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4805933088127454"/>
          <c:y val="6.1342510396199763E-2"/>
          <c:w val="0.30973215004652899"/>
          <c:h val="0.2781454915607319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967386021191799E-2"/>
          <c:y val="4.4861391929187228E-2"/>
          <c:w val="0.87303745017983847"/>
          <c:h val="0.9196429577528583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Husholdninger</c:v>
                </c:pt>
              </c:strCache>
            </c:strRef>
          </c:tx>
          <c:marker>
            <c:symbol val="none"/>
          </c:marker>
          <c:xVal>
            <c:numRef>
              <c:f>Sheet1!$A$2:$A$22</c:f>
              <c:numCache>
                <c:formatCode>General</c:formatCode>
                <c:ptCount val="2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</c:numCache>
            </c:numRef>
          </c:xVal>
          <c:yVal>
            <c:numRef>
              <c:f>Sheet1!$B$2:$B$22</c:f>
              <c:numCache>
                <c:formatCode>0.00</c:formatCode>
                <c:ptCount val="21"/>
                <c:pt idx="0">
                  <c:v>2.4300000000000002</c:v>
                </c:pt>
                <c:pt idx="1">
                  <c:v>2.2000000000000002</c:v>
                </c:pt>
                <c:pt idx="2">
                  <c:v>1.62</c:v>
                </c:pt>
                <c:pt idx="3">
                  <c:v>0.68</c:v>
                </c:pt>
                <c:pt idx="4">
                  <c:v>0.35</c:v>
                </c:pt>
                <c:pt idx="5">
                  <c:v>0.37</c:v>
                </c:pt>
                <c:pt idx="6">
                  <c:v>0.4</c:v>
                </c:pt>
                <c:pt idx="7">
                  <c:v>0.44</c:v>
                </c:pt>
                <c:pt idx="8">
                  <c:v>0.4</c:v>
                </c:pt>
                <c:pt idx="9">
                  <c:v>0.32</c:v>
                </c:pt>
                <c:pt idx="10">
                  <c:v>0.31</c:v>
                </c:pt>
                <c:pt idx="11">
                  <c:v>0.42</c:v>
                </c:pt>
                <c:pt idx="12">
                  <c:v>0.11</c:v>
                </c:pt>
                <c:pt idx="13">
                  <c:v>-0.16</c:v>
                </c:pt>
                <c:pt idx="14">
                  <c:v>-0.2</c:v>
                </c:pt>
                <c:pt idx="15">
                  <c:v>-0.24</c:v>
                </c:pt>
                <c:pt idx="16">
                  <c:v>0.51</c:v>
                </c:pt>
                <c:pt idx="17">
                  <c:v>1.7</c:v>
                </c:pt>
                <c:pt idx="18">
                  <c:v>0.77</c:v>
                </c:pt>
                <c:pt idx="19">
                  <c:v>0.59</c:v>
                </c:pt>
                <c:pt idx="20">
                  <c:v>0.79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Eiendomsrelatert virksomhet²⁾</c:v>
                </c:pt>
              </c:strCache>
            </c:strRef>
          </c:tx>
          <c:marker>
            <c:symbol val="none"/>
          </c:marker>
          <c:xVal>
            <c:numRef>
              <c:f>Sheet1!$A$2:$A$22</c:f>
              <c:numCache>
                <c:formatCode>General</c:formatCode>
                <c:ptCount val="2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</c:numCache>
            </c:numRef>
          </c:xVal>
          <c:yVal>
            <c:numRef>
              <c:f>Sheet1!$C$2:$C$22</c:f>
              <c:numCache>
                <c:formatCode>0.00</c:formatCode>
                <c:ptCount val="21"/>
                <c:pt idx="0">
                  <c:v>3.35</c:v>
                </c:pt>
                <c:pt idx="1">
                  <c:v>4.54</c:v>
                </c:pt>
                <c:pt idx="2">
                  <c:v>1.64</c:v>
                </c:pt>
                <c:pt idx="3">
                  <c:v>1.7</c:v>
                </c:pt>
                <c:pt idx="4">
                  <c:v>1.1399999999999999</c:v>
                </c:pt>
                <c:pt idx="5">
                  <c:v>0.42</c:v>
                </c:pt>
                <c:pt idx="6">
                  <c:v>0.39</c:v>
                </c:pt>
                <c:pt idx="7">
                  <c:v>0.16</c:v>
                </c:pt>
                <c:pt idx="8">
                  <c:v>0.19</c:v>
                </c:pt>
                <c:pt idx="9">
                  <c:v>0.59</c:v>
                </c:pt>
                <c:pt idx="10">
                  <c:v>0.41</c:v>
                </c:pt>
                <c:pt idx="11">
                  <c:v>0.47</c:v>
                </c:pt>
                <c:pt idx="12">
                  <c:v>0.21</c:v>
                </c:pt>
                <c:pt idx="13">
                  <c:v>0.22</c:v>
                </c:pt>
                <c:pt idx="14">
                  <c:v>0.06</c:v>
                </c:pt>
                <c:pt idx="15">
                  <c:v>0.26</c:v>
                </c:pt>
                <c:pt idx="16">
                  <c:v>1.68</c:v>
                </c:pt>
                <c:pt idx="17">
                  <c:v>3.25</c:v>
                </c:pt>
                <c:pt idx="18">
                  <c:v>2.12</c:v>
                </c:pt>
                <c:pt idx="19">
                  <c:v>1.7</c:v>
                </c:pt>
                <c:pt idx="20">
                  <c:v>1.85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Bygg og anlegg</c:v>
                </c:pt>
              </c:strCache>
            </c:strRef>
          </c:tx>
          <c:marker>
            <c:symbol val="none"/>
          </c:marker>
          <c:xVal>
            <c:numRef>
              <c:f>Sheet1!$A$2:$A$22</c:f>
              <c:numCache>
                <c:formatCode>General</c:formatCode>
                <c:ptCount val="2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</c:numCache>
            </c:numRef>
          </c:xVal>
          <c:yVal>
            <c:numRef>
              <c:f>Sheet1!$D$2:$D$22</c:f>
              <c:numCache>
                <c:formatCode>0.00</c:formatCode>
                <c:ptCount val="21"/>
                <c:pt idx="0">
                  <c:v>11.11</c:v>
                </c:pt>
                <c:pt idx="1">
                  <c:v>5.22</c:v>
                </c:pt>
                <c:pt idx="2">
                  <c:v>3.77</c:v>
                </c:pt>
                <c:pt idx="3">
                  <c:v>1.67</c:v>
                </c:pt>
                <c:pt idx="4">
                  <c:v>0.74</c:v>
                </c:pt>
                <c:pt idx="5">
                  <c:v>0.05</c:v>
                </c:pt>
                <c:pt idx="6">
                  <c:v>0.14000000000000001</c:v>
                </c:pt>
                <c:pt idx="7">
                  <c:v>0.31</c:v>
                </c:pt>
                <c:pt idx="8">
                  <c:v>0.41</c:v>
                </c:pt>
                <c:pt idx="9">
                  <c:v>0.78</c:v>
                </c:pt>
                <c:pt idx="10">
                  <c:v>0.59</c:v>
                </c:pt>
                <c:pt idx="11">
                  <c:v>0.47</c:v>
                </c:pt>
                <c:pt idx="12">
                  <c:v>0.28999999999999998</c:v>
                </c:pt>
                <c:pt idx="13">
                  <c:v>0.28999999999999998</c:v>
                </c:pt>
                <c:pt idx="14">
                  <c:v>0.4</c:v>
                </c:pt>
                <c:pt idx="15">
                  <c:v>1.24</c:v>
                </c:pt>
                <c:pt idx="16">
                  <c:v>3.15</c:v>
                </c:pt>
                <c:pt idx="17">
                  <c:v>5.55</c:v>
                </c:pt>
                <c:pt idx="18">
                  <c:v>5.29</c:v>
                </c:pt>
                <c:pt idx="19">
                  <c:v>5.55</c:v>
                </c:pt>
                <c:pt idx="20">
                  <c:v>8.2899999999999991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Totale lån</c:v>
                </c:pt>
              </c:strCache>
            </c:strRef>
          </c:tx>
          <c:marker>
            <c:symbol val="none"/>
          </c:marker>
          <c:xVal>
            <c:numRef>
              <c:f>Sheet1!$A$2:$A$22</c:f>
              <c:numCache>
                <c:formatCode>General</c:formatCode>
                <c:ptCount val="2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</c:numCache>
            </c:numRef>
          </c:xVal>
          <c:yVal>
            <c:numRef>
              <c:f>Sheet1!$E$2:$E$22</c:f>
              <c:numCache>
                <c:formatCode>0.00</c:formatCode>
                <c:ptCount val="21"/>
                <c:pt idx="0">
                  <c:v>2.5499999999999998</c:v>
                </c:pt>
                <c:pt idx="1">
                  <c:v>2.4700000000000002</c:v>
                </c:pt>
                <c:pt idx="2">
                  <c:v>1.27</c:v>
                </c:pt>
                <c:pt idx="3">
                  <c:v>0.92</c:v>
                </c:pt>
                <c:pt idx="4">
                  <c:v>0.53</c:v>
                </c:pt>
                <c:pt idx="5">
                  <c:v>0.31</c:v>
                </c:pt>
                <c:pt idx="6">
                  <c:v>0.31</c:v>
                </c:pt>
                <c:pt idx="7">
                  <c:v>0.25</c:v>
                </c:pt>
                <c:pt idx="8">
                  <c:v>0.27</c:v>
                </c:pt>
                <c:pt idx="9">
                  <c:v>0.41</c:v>
                </c:pt>
                <c:pt idx="10">
                  <c:v>0.33</c:v>
                </c:pt>
                <c:pt idx="11">
                  <c:v>0.38</c:v>
                </c:pt>
                <c:pt idx="12">
                  <c:v>0.11</c:v>
                </c:pt>
                <c:pt idx="13">
                  <c:v>-0.06</c:v>
                </c:pt>
                <c:pt idx="14">
                  <c:v>-0.1</c:v>
                </c:pt>
                <c:pt idx="15">
                  <c:v>-0.01</c:v>
                </c:pt>
                <c:pt idx="16">
                  <c:v>0.98</c:v>
                </c:pt>
                <c:pt idx="17">
                  <c:v>2.2200000000000002</c:v>
                </c:pt>
                <c:pt idx="18">
                  <c:v>1.41</c:v>
                </c:pt>
                <c:pt idx="19">
                  <c:v>1.08</c:v>
                </c:pt>
                <c:pt idx="20">
                  <c:v>1.23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496960"/>
        <c:axId val="41498496"/>
      </c:scatterChart>
      <c:scatterChart>
        <c:scatterStyle val="lineMarker"/>
        <c:varyColors val="0"/>
        <c:ser>
          <c:idx val="4"/>
          <c:order val="4"/>
          <c:tx>
            <c:strRef>
              <c:f>Sheet1!$F$1</c:f>
              <c:strCache>
                <c:ptCount val="1"/>
                <c:pt idx="0">
                  <c:v>Hjelpelinje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xVal>
            <c:numRef>
              <c:f>Sheet1!$A$2:$A$22</c:f>
              <c:numCache>
                <c:formatCode>General</c:formatCode>
                <c:ptCount val="2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</c:numCache>
            </c:numRef>
          </c:xVal>
          <c:yVal>
            <c:numRef>
              <c:f>Sheet1!$F$2:$F$22</c:f>
              <c:numCache>
                <c:formatCode>0.00</c:formatCode>
                <c:ptCount val="21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087552"/>
        <c:axId val="41500032"/>
      </c:scatterChart>
      <c:valAx>
        <c:axId val="41496960"/>
        <c:scaling>
          <c:orientation val="minMax"/>
          <c:max val="2012"/>
          <c:min val="1992"/>
        </c:scaling>
        <c:delete val="0"/>
        <c:axPos val="b"/>
        <c:numFmt formatCode="General" sourceLinked="1"/>
        <c:majorTickMark val="in"/>
        <c:minorTickMark val="none"/>
        <c:tickLblPos val="low"/>
        <c:spPr>
          <a:ln>
            <a:solidFill>
              <a:schemeClr val="tx1"/>
            </a:solidFill>
          </a:ln>
        </c:spPr>
        <c:crossAx val="41498496"/>
        <c:crosses val="autoZero"/>
        <c:crossBetween val="midCat"/>
        <c:majorUnit val="4"/>
        <c:minorUnit val="4"/>
      </c:valAx>
      <c:valAx>
        <c:axId val="41498496"/>
        <c:scaling>
          <c:orientation val="minMax"/>
          <c:min val="-1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1496960"/>
        <c:crosses val="autoZero"/>
        <c:crossBetween val="midCat"/>
      </c:valAx>
      <c:valAx>
        <c:axId val="41500032"/>
        <c:scaling>
          <c:orientation val="minMax"/>
          <c:max val="13"/>
          <c:min val="-1"/>
        </c:scaling>
        <c:delete val="0"/>
        <c:axPos val="r"/>
        <c:numFmt formatCode="General" sourceLinked="0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2087552"/>
        <c:crosses val="max"/>
        <c:crossBetween val="midCat"/>
      </c:valAx>
      <c:valAx>
        <c:axId val="420875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1500032"/>
        <c:crosses val="autoZero"/>
        <c:crossBetween val="midCat"/>
      </c:valAx>
      <c:spPr>
        <a:ln w="19050">
          <a:solidFill>
            <a:schemeClr val="tx1"/>
          </a:solidFill>
        </a:ln>
      </c:spPr>
    </c:plotArea>
    <c:legend>
      <c:legendPos val="r"/>
      <c:legendEntry>
        <c:idx val="4"/>
        <c:delete val="1"/>
      </c:legendEntry>
      <c:layout>
        <c:manualLayout>
          <c:xMode val="edge"/>
          <c:yMode val="edge"/>
          <c:x val="0.1228858024691358"/>
          <c:y val="5.6588398977190063E-2"/>
          <c:w val="0.4372993827160494"/>
          <c:h val="0.25265959973601199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93434-C6CF-4427-B74B-AA128922C078}" type="datetimeFigureOut">
              <a:rPr lang="nb-NO" smtClean="0"/>
              <a:t>26.03.2014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E3DAC-A528-4AD0-B79C-44194A01B9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1595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26.03.2014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4044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26.03.2014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9040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26.03.2014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256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26.03.2014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4429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26.03.2014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79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26.03.2014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596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26.03.2014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4432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26.03.2014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3418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26.03.2014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6164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26.03.2014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059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26.03.2014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1316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9FA58-76E3-4799-8913-3AEB8BB29B9B}" type="datetimeFigureOut">
              <a:rPr lang="nb-NO" smtClean="0"/>
              <a:t>26.03.2014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497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331640" y="3244334"/>
            <a:ext cx="670765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400" dirty="0"/>
              <a:t>Hva taper bankene penger på under kriser</a:t>
            </a:r>
            <a:r>
              <a:rPr lang="nb-NO" sz="2400" dirty="0" smtClean="0"/>
              <a:t>?</a:t>
            </a:r>
          </a:p>
          <a:p>
            <a:r>
              <a:rPr lang="nb-NO" dirty="0" smtClean="0"/>
              <a:t>Figurer til Staff Memo 3/2014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51339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b-N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 9: Årlige tapsandeler</a:t>
            </a:r>
            <a:r>
              <a:rPr lang="nb-NO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nb-N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danske pengeinstitutter. Prosent. 1992–2012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6943262"/>
              </p:ext>
            </p:extLst>
          </p:nvPr>
        </p:nvGraphicFramePr>
        <p:xfrm>
          <a:off x="539552" y="1124744"/>
          <a:ext cx="813690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-23669" y="6119336"/>
            <a:ext cx="81003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Kilde: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Nationalbanken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(2013)</a:t>
            </a:r>
            <a:b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Nedskrivninger i prosent av utlån </a:t>
            </a: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Eiendomsrelatert virksomhet inkluderer også noe annen industri</a:t>
            </a:r>
          </a:p>
        </p:txBody>
      </p:sp>
    </p:spTree>
    <p:extLst>
      <p:ext uri="{BB962C8B-B14F-4D97-AF65-F5344CB8AC3E}">
        <p14:creationId xmlns:p14="http://schemas.microsoft.com/office/powerpoint/2010/main" val="10906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605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b-N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 10: Problemlån</a:t>
            </a:r>
            <a:r>
              <a:rPr lang="nb-NO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nb-N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spanske banker som mottar innskudd. Prosent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3041185"/>
              </p:ext>
            </p:extLst>
          </p:nvPr>
        </p:nvGraphicFramePr>
        <p:xfrm>
          <a:off x="611560" y="1052736"/>
          <a:ext cx="7992888" cy="5273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-14802" y="6326144"/>
            <a:ext cx="78991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Kilde: Banco de España (2014)</a:t>
            </a:r>
            <a:b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Problemlån består av misligholdte lån (90 dager eller mer forsinket betaling) eller særlig tapsutsatte lån</a:t>
            </a:r>
          </a:p>
        </p:txBody>
      </p:sp>
    </p:spTree>
    <p:extLst>
      <p:ext uri="{BB962C8B-B14F-4D97-AF65-F5344CB8AC3E}">
        <p14:creationId xmlns:p14="http://schemas.microsoft.com/office/powerpoint/2010/main" val="30791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109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b-N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 1: Tap</a:t>
            </a:r>
            <a:r>
              <a:rPr lang="nb-NO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nb-N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prosent av utlån til ulike næringer. Norske forretningsbanker. 1986–1991 </a:t>
            </a:r>
            <a:endParaRPr lang="nb-NO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7400251"/>
              </p:ext>
            </p:extLst>
          </p:nvPr>
        </p:nvGraphicFramePr>
        <p:xfrm>
          <a:off x="539552" y="1052736"/>
          <a:ext cx="82296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-1091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Kilde: NOU (1992)</a:t>
            </a:r>
            <a:b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Nedskrivninger</a:t>
            </a:r>
          </a:p>
        </p:txBody>
      </p:sp>
    </p:spTree>
    <p:extLst>
      <p:ext uri="{BB962C8B-B14F-4D97-AF65-F5344CB8AC3E}">
        <p14:creationId xmlns:p14="http://schemas.microsoft.com/office/powerpoint/2010/main" val="131122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059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b-NO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 2: Tap</a:t>
            </a:r>
            <a:r>
              <a:rPr lang="nb-NO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nb-NO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prosent av utlån til ulike næringer. Norske sparebanker. 1986–1991</a:t>
            </a:r>
            <a:endParaRPr lang="nb-N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1994321"/>
              </p:ext>
            </p:extLst>
          </p:nvPr>
        </p:nvGraphicFramePr>
        <p:xfrm>
          <a:off x="539552" y="1052736"/>
          <a:ext cx="82296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-20141" y="634567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Kilde: NOU (1992)</a:t>
            </a:r>
            <a:b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Nedskrivninger</a:t>
            </a:r>
          </a:p>
        </p:txBody>
      </p:sp>
    </p:spTree>
    <p:extLst>
      <p:ext uri="{BB962C8B-B14F-4D97-AF65-F5344CB8AC3E}">
        <p14:creationId xmlns:p14="http://schemas.microsoft.com/office/powerpoint/2010/main" val="182409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523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nb-NO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 3: Individuelle nedskrivninger i prosent av utlån til husholdninger og ikke-finansielle foretak. Norske morbanker. </a:t>
            </a:r>
            <a:r>
              <a:rPr lang="nb-NO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1997–2012</a:t>
            </a:r>
            <a:endParaRPr lang="nb-NO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8495705"/>
              </p:ext>
            </p:extLst>
          </p:nvPr>
        </p:nvGraphicFramePr>
        <p:xfrm>
          <a:off x="467544" y="1052736"/>
          <a:ext cx="830160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6485965"/>
            <a:ext cx="16192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Kilde: Norges Bank</a:t>
            </a:r>
          </a:p>
        </p:txBody>
      </p:sp>
    </p:spTree>
    <p:extLst>
      <p:ext uri="{BB962C8B-B14F-4D97-AF65-F5344CB8AC3E}">
        <p14:creationId xmlns:p14="http://schemas.microsoft.com/office/powerpoint/2010/main" val="18290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719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nb-N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 4: Tap</a:t>
            </a:r>
            <a:r>
              <a:rPr lang="nb-NO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nb-N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alle banker i Storbritannia. </a:t>
            </a:r>
            <a:br>
              <a:rPr lang="nb-N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Milliarder pund. 1987–1997 </a:t>
            </a:r>
            <a:endParaRPr lang="nb-N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0976809"/>
              </p:ext>
            </p:extLst>
          </p:nvPr>
        </p:nvGraphicFramePr>
        <p:xfrm>
          <a:off x="539552" y="1082132"/>
          <a:ext cx="8229600" cy="4629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5688267"/>
            <a:ext cx="756084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Kilde: Bank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England (1998)</a:t>
            </a: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Nedskrivninger</a:t>
            </a:r>
          </a:p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Tap 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på husholdningslån med pant i bolig utgjør en liten del av totale tap til husholdninger. Første oppsplitting er tilgjengelig i 1992 og viser at lån med pant i bolig utgjorde om lag 20 prosent av totale tap til 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husholdninger</a:t>
            </a:r>
            <a:endParaRPr lang="nb-N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27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473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b-N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 5: Problemlånsandeler</a:t>
            </a:r>
            <a:r>
              <a:rPr lang="nb-NO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nb-N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islandske banker</a:t>
            </a:r>
            <a:r>
              <a:rPr lang="nb-NO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nb-N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Desember 2009–august 2013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0079191"/>
              </p:ext>
            </p:extLst>
          </p:nvPr>
        </p:nvGraphicFramePr>
        <p:xfrm>
          <a:off x="467544" y="1052736"/>
          <a:ext cx="835292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5903892"/>
            <a:ext cx="75608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Kilde: Central Bank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Iceland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(2013)</a:t>
            </a:r>
            <a:endParaRPr lang="nb-NO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Misligholdte (Mer enn 90 dagers betalingsforsinkelse) og særlig tapsutsatte lån</a:t>
            </a: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Alle tall er for morbank og viser til bokført verdi. Data gjelder de tre største forretningsbankene på Island. For husholdninger er også boligfinansieringsfondet inkludert </a:t>
            </a:r>
          </a:p>
        </p:txBody>
      </p:sp>
    </p:spTree>
    <p:extLst>
      <p:ext uri="{BB962C8B-B14F-4D97-AF65-F5344CB8AC3E}">
        <p14:creationId xmlns:p14="http://schemas.microsoft.com/office/powerpoint/2010/main" val="186403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507288" cy="1143000"/>
          </a:xfrm>
        </p:spPr>
        <p:txBody>
          <a:bodyPr>
            <a:noAutofit/>
          </a:bodyPr>
          <a:lstStyle/>
          <a:p>
            <a:pPr algn="l"/>
            <a:r>
              <a:rPr lang="nb-NO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 6: Misligholdte</a:t>
            </a:r>
            <a:r>
              <a:rPr lang="nb-NO" sz="27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nb-NO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lån til boligformål som andel av utestående beholdning. Irske finansinstitusjoner som formidler boliglån. Prosent. 3. kv. 2009–3. kv. </a:t>
            </a:r>
            <a:r>
              <a:rPr lang="nb-NO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2013</a:t>
            </a:r>
            <a:endParaRPr lang="nb-NO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6061008"/>
              </p:ext>
            </p:extLst>
          </p:nvPr>
        </p:nvGraphicFramePr>
        <p:xfrm>
          <a:off x="467544" y="1052736"/>
          <a:ext cx="835292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-14802" y="6326144"/>
            <a:ext cx="75608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Kilde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Central Bank of Ireland (2014)</a:t>
            </a:r>
            <a:endParaRPr lang="nb-N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Mer enn 90 dagers betalingsforsinkelse</a:t>
            </a:r>
          </a:p>
        </p:txBody>
      </p:sp>
    </p:spTree>
    <p:extLst>
      <p:ext uri="{BB962C8B-B14F-4D97-AF65-F5344CB8AC3E}">
        <p14:creationId xmlns:p14="http://schemas.microsoft.com/office/powerpoint/2010/main" val="46462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523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nb-N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 7: Tap</a:t>
            </a:r>
            <a:r>
              <a:rPr lang="nb-NO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nb-N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svenske banker under bankkrisen på </a:t>
            </a:r>
            <a:br>
              <a:rPr lang="nb-N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1990-tallet.  </a:t>
            </a:r>
            <a:r>
              <a:rPr lang="nb-NO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Prosent</a:t>
            </a:r>
            <a:endParaRPr lang="nb-N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2256923"/>
              </p:ext>
            </p:extLst>
          </p:nvPr>
        </p:nvGraphicFramePr>
        <p:xfrm>
          <a:off x="611560" y="1052736"/>
          <a:ext cx="799288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-14802" y="6326144"/>
            <a:ext cx="75608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Kilde: Wallander (1994)</a:t>
            </a:r>
            <a:endParaRPr lang="nb-NO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Tap består av konstaterte tap og problemlån</a:t>
            </a:r>
          </a:p>
        </p:txBody>
      </p:sp>
    </p:spTree>
    <p:extLst>
      <p:ext uri="{BB962C8B-B14F-4D97-AF65-F5344CB8AC3E}">
        <p14:creationId xmlns:p14="http://schemas.microsoft.com/office/powerpoint/2010/main" val="79954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473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nb-NO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 8: Tap</a:t>
            </a:r>
            <a:r>
              <a:rPr lang="nb-NO" sz="27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nb-NO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som andel av totale utlån til gruppen. Alle amerikanske forretningsbanker.</a:t>
            </a:r>
            <a:r>
              <a:rPr lang="nb-NO" sz="27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nb-NO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Prosent. Sesongjustert. </a:t>
            </a:r>
            <a:r>
              <a:rPr lang="nb-NO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nb-NO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kv. 1991–3. kv. </a:t>
            </a:r>
            <a:r>
              <a:rPr lang="nb-NO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2013</a:t>
            </a:r>
            <a:endParaRPr lang="nb-NO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6510584"/>
              </p:ext>
            </p:extLst>
          </p:nvPr>
        </p:nvGraphicFramePr>
        <p:xfrm>
          <a:off x="467544" y="1052736"/>
          <a:ext cx="8352928" cy="4662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-23669" y="5715324"/>
            <a:ext cx="810039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Kilde: FED (2014)</a:t>
            </a:r>
            <a:b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Nedskrivninger</a:t>
            </a:r>
            <a:b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Tapsandeler til totale utlån og foretak gjelder lån gitt i både utenlandske og innenlandske kontorer. Næringseiendom og boliglån gjelder lån gitt i innenlandske kontorer. Boliglån er «single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residential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mortgages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mens næringseiendom er «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real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estate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loans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excluding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farmland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)»</a:t>
            </a:r>
          </a:p>
        </p:txBody>
      </p:sp>
    </p:spTree>
    <p:extLst>
      <p:ext uri="{BB962C8B-B14F-4D97-AF65-F5344CB8AC3E}">
        <p14:creationId xmlns:p14="http://schemas.microsoft.com/office/powerpoint/2010/main" val="122958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Norges Bank 20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C7399"/>
      </a:accent1>
      <a:accent2>
        <a:srgbClr val="643264"/>
      </a:accent2>
      <a:accent3>
        <a:srgbClr val="CD8C41"/>
      </a:accent3>
      <a:accent4>
        <a:srgbClr val="78A57D"/>
      </a:accent4>
      <a:accent5>
        <a:srgbClr val="DD222D"/>
      </a:accent5>
      <a:accent6>
        <a:srgbClr val="003C67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1970</TotalTime>
  <Words>359</Words>
  <Application>Microsoft Office PowerPoint</Application>
  <PresentationFormat>Skjermfremvisning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2" baseType="lpstr">
      <vt:lpstr>Office Theme</vt:lpstr>
      <vt:lpstr>PowerPoint-presentasjon</vt:lpstr>
      <vt:lpstr>Figur 1: Tap1) i prosent av utlån til ulike næringer. Norske forretningsbanker. 1986–1991 </vt:lpstr>
      <vt:lpstr>Figur 2: Tap1) i prosent av utlån til ulike næringer. Norske sparebanker. 1986–1991</vt:lpstr>
      <vt:lpstr>Figur 3: Individuelle nedskrivninger i prosent av utlån til husholdninger og ikke-finansielle foretak. Norske morbanker. 1997–2012</vt:lpstr>
      <vt:lpstr>Figur 4: Tap1) i alle banker i Storbritannia.  Milliarder pund. 1987–1997 </vt:lpstr>
      <vt:lpstr>Figur 5: Problemlånsandeler1) i islandske banker2). Desember 2009–august 2013</vt:lpstr>
      <vt:lpstr>Figur 6: Misligholdte1) lån til boligformål som andel av utestående beholdning. Irske finansinstitusjoner som formidler boliglån. Prosent. 3. kv. 2009–3. kv. 2013</vt:lpstr>
      <vt:lpstr>Figur 7: Tap1) i svenske banker under bankkrisen på  1990-tallet.  Prosent</vt:lpstr>
      <vt:lpstr>Figur 8: Tap1) som andel av totale utlån til gruppen. Alle amerikanske forretningsbanker.2) Prosent. Sesongjustert. 1. kv. 1991–3. kv. 2013</vt:lpstr>
      <vt:lpstr>Figur 9: Årlige tapsandeler1) i danske pengeinstitutter. Prosent. 1992–2012 </vt:lpstr>
      <vt:lpstr>Figur 10: Problemlån1) i spanske banker som mottar innskudd. Prosent</vt:lpstr>
    </vt:vector>
  </TitlesOfParts>
  <Company>Norges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Kasper Kragh-Sørensen</dc:creator>
  <cp:lastModifiedBy>Frøyland, Anne-Grethe Hilton</cp:lastModifiedBy>
  <cp:revision>80</cp:revision>
  <dcterms:created xsi:type="dcterms:W3CDTF">2013-05-02T08:15:13Z</dcterms:created>
  <dcterms:modified xsi:type="dcterms:W3CDTF">2014-03-26T16:14:11Z</dcterms:modified>
</cp:coreProperties>
</file>