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02" r:id="rId2"/>
    <p:sldId id="292" r:id="rId3"/>
    <p:sldId id="293" r:id="rId4"/>
    <p:sldId id="294" r:id="rId5"/>
    <p:sldId id="295" r:id="rId6"/>
    <p:sldId id="296" r:id="rId7"/>
    <p:sldId id="297" r:id="rId8"/>
    <p:sldId id="298" r:id="rId9"/>
    <p:sldId id="299" r:id="rId10"/>
    <p:sldId id="300" r:id="rId11"/>
    <p:sldId id="301" r:id="rId12"/>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68" y="-2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424176144648583E-2"/>
          <c:y val="4.4861476063095269E-2"/>
          <c:w val="0.86443338679887249"/>
          <c:h val="0.85720342830906926"/>
        </c:manualLayout>
      </c:layout>
      <c:scatterChart>
        <c:scatterStyle val="lineMarker"/>
        <c:varyColors val="0"/>
        <c:ser>
          <c:idx val="0"/>
          <c:order val="0"/>
          <c:tx>
            <c:strRef>
              <c:f>Sheet1!$B$1</c:f>
              <c:strCache>
                <c:ptCount val="1"/>
                <c:pt idx="0">
                  <c:v>Households</c:v>
                </c:pt>
              </c:strCache>
            </c:strRef>
          </c:tx>
          <c:marker>
            <c:symbol val="none"/>
          </c:marker>
          <c:xVal>
            <c:numRef>
              <c:f>Sheet1!$A$2:$A$7</c:f>
              <c:numCache>
                <c:formatCode>General</c:formatCode>
                <c:ptCount val="6"/>
                <c:pt idx="0">
                  <c:v>1986</c:v>
                </c:pt>
                <c:pt idx="1">
                  <c:v>1987</c:v>
                </c:pt>
                <c:pt idx="2">
                  <c:v>1988</c:v>
                </c:pt>
                <c:pt idx="3">
                  <c:v>1989</c:v>
                </c:pt>
                <c:pt idx="4">
                  <c:v>1990</c:v>
                </c:pt>
                <c:pt idx="5">
                  <c:v>1991</c:v>
                </c:pt>
              </c:numCache>
            </c:numRef>
          </c:xVal>
          <c:yVal>
            <c:numRef>
              <c:f>Sheet1!$B$2:$B$7</c:f>
              <c:numCache>
                <c:formatCode>General</c:formatCode>
                <c:ptCount val="6"/>
                <c:pt idx="0">
                  <c:v>0.2</c:v>
                </c:pt>
                <c:pt idx="1">
                  <c:v>0.4</c:v>
                </c:pt>
                <c:pt idx="2">
                  <c:v>0.9</c:v>
                </c:pt>
                <c:pt idx="3">
                  <c:v>1.2</c:v>
                </c:pt>
                <c:pt idx="4">
                  <c:v>1.1000000000000001</c:v>
                </c:pt>
                <c:pt idx="5">
                  <c:v>2.5</c:v>
                </c:pt>
              </c:numCache>
            </c:numRef>
          </c:yVal>
          <c:smooth val="0"/>
        </c:ser>
        <c:ser>
          <c:idx val="1"/>
          <c:order val="1"/>
          <c:tx>
            <c:strRef>
              <c:f>Sheet1!$C$1</c:f>
              <c:strCache>
                <c:ptCount val="1"/>
                <c:pt idx="0">
                  <c:v>Total loans</c:v>
                </c:pt>
              </c:strCache>
            </c:strRef>
          </c:tx>
          <c:marker>
            <c:symbol val="none"/>
          </c:marker>
          <c:xVal>
            <c:numRef>
              <c:f>Sheet1!$A$2:$A$7</c:f>
              <c:numCache>
                <c:formatCode>General</c:formatCode>
                <c:ptCount val="6"/>
                <c:pt idx="0">
                  <c:v>1986</c:v>
                </c:pt>
                <c:pt idx="1">
                  <c:v>1987</c:v>
                </c:pt>
                <c:pt idx="2">
                  <c:v>1988</c:v>
                </c:pt>
                <c:pt idx="3">
                  <c:v>1989</c:v>
                </c:pt>
                <c:pt idx="4">
                  <c:v>1990</c:v>
                </c:pt>
                <c:pt idx="5">
                  <c:v>1991</c:v>
                </c:pt>
              </c:numCache>
            </c:numRef>
          </c:xVal>
          <c:yVal>
            <c:numRef>
              <c:f>Sheet1!$C$2:$C$7</c:f>
              <c:numCache>
                <c:formatCode>General</c:formatCode>
                <c:ptCount val="6"/>
                <c:pt idx="0">
                  <c:v>0.7</c:v>
                </c:pt>
                <c:pt idx="1">
                  <c:v>1.3</c:v>
                </c:pt>
                <c:pt idx="2">
                  <c:v>2.1</c:v>
                </c:pt>
                <c:pt idx="3">
                  <c:v>2.2000000000000002</c:v>
                </c:pt>
                <c:pt idx="4">
                  <c:v>2.8</c:v>
                </c:pt>
                <c:pt idx="5">
                  <c:v>5.8</c:v>
                </c:pt>
              </c:numCache>
            </c:numRef>
          </c:yVal>
          <c:smooth val="0"/>
        </c:ser>
        <c:ser>
          <c:idx val="3"/>
          <c:order val="3"/>
          <c:tx>
            <c:strRef>
              <c:f>Sheet1!$E$1</c:f>
              <c:strCache>
                <c:ptCount val="1"/>
                <c:pt idx="0">
                  <c:v>Building, construction, electricity supply</c:v>
                </c:pt>
              </c:strCache>
            </c:strRef>
          </c:tx>
          <c:marker>
            <c:symbol val="none"/>
          </c:marker>
          <c:xVal>
            <c:numRef>
              <c:f>Sheet1!$A$2:$A$7</c:f>
              <c:numCache>
                <c:formatCode>General</c:formatCode>
                <c:ptCount val="6"/>
                <c:pt idx="0">
                  <c:v>1986</c:v>
                </c:pt>
                <c:pt idx="1">
                  <c:v>1987</c:v>
                </c:pt>
                <c:pt idx="2">
                  <c:v>1988</c:v>
                </c:pt>
                <c:pt idx="3">
                  <c:v>1989</c:v>
                </c:pt>
                <c:pt idx="4">
                  <c:v>1990</c:v>
                </c:pt>
                <c:pt idx="5">
                  <c:v>1991</c:v>
                </c:pt>
              </c:numCache>
            </c:numRef>
          </c:xVal>
          <c:yVal>
            <c:numRef>
              <c:f>Sheet1!$E$2:$E$7</c:f>
              <c:numCache>
                <c:formatCode>General</c:formatCode>
                <c:ptCount val="6"/>
                <c:pt idx="0">
                  <c:v>0.4</c:v>
                </c:pt>
                <c:pt idx="1">
                  <c:v>1.5</c:v>
                </c:pt>
                <c:pt idx="2">
                  <c:v>1.8</c:v>
                </c:pt>
                <c:pt idx="3">
                  <c:v>2.8</c:v>
                </c:pt>
                <c:pt idx="4">
                  <c:v>3.8</c:v>
                </c:pt>
                <c:pt idx="5">
                  <c:v>6</c:v>
                </c:pt>
              </c:numCache>
            </c:numRef>
          </c:yVal>
          <c:smooth val="0"/>
        </c:ser>
        <c:dLbls>
          <c:showLegendKey val="0"/>
          <c:showVal val="0"/>
          <c:showCatName val="0"/>
          <c:showSerName val="0"/>
          <c:showPercent val="0"/>
          <c:showBubbleSize val="0"/>
        </c:dLbls>
        <c:axId val="157324416"/>
        <c:axId val="157325952"/>
      </c:scatterChart>
      <c:scatterChart>
        <c:scatterStyle val="lineMarker"/>
        <c:varyColors val="0"/>
        <c:ser>
          <c:idx val="2"/>
          <c:order val="2"/>
          <c:tx>
            <c:strRef>
              <c:f>Sheet1!$D$1</c:f>
              <c:strCache>
                <c:ptCount val="1"/>
                <c:pt idx="0">
                  <c:v>Operation of property and other services</c:v>
                </c:pt>
              </c:strCache>
            </c:strRef>
          </c:tx>
          <c:marker>
            <c:symbol val="none"/>
          </c:marker>
          <c:xVal>
            <c:numRef>
              <c:f>Sheet1!$A$2:$A$7</c:f>
              <c:numCache>
                <c:formatCode>General</c:formatCode>
                <c:ptCount val="6"/>
                <c:pt idx="0">
                  <c:v>1986</c:v>
                </c:pt>
                <c:pt idx="1">
                  <c:v>1987</c:v>
                </c:pt>
                <c:pt idx="2">
                  <c:v>1988</c:v>
                </c:pt>
                <c:pt idx="3">
                  <c:v>1989</c:v>
                </c:pt>
                <c:pt idx="4">
                  <c:v>1990</c:v>
                </c:pt>
                <c:pt idx="5">
                  <c:v>1991</c:v>
                </c:pt>
              </c:numCache>
            </c:numRef>
          </c:xVal>
          <c:yVal>
            <c:numRef>
              <c:f>Sheet1!$D$2:$D$7</c:f>
              <c:numCache>
                <c:formatCode>General</c:formatCode>
                <c:ptCount val="6"/>
                <c:pt idx="0">
                  <c:v>0.5</c:v>
                </c:pt>
                <c:pt idx="1">
                  <c:v>1.5</c:v>
                </c:pt>
                <c:pt idx="2">
                  <c:v>3.1</c:v>
                </c:pt>
                <c:pt idx="3">
                  <c:v>3.6</c:v>
                </c:pt>
                <c:pt idx="4">
                  <c:v>4.5999999999999996</c:v>
                </c:pt>
                <c:pt idx="5">
                  <c:v>12.9</c:v>
                </c:pt>
              </c:numCache>
            </c:numRef>
          </c:yVal>
          <c:smooth val="0"/>
        </c:ser>
        <c:dLbls>
          <c:showLegendKey val="0"/>
          <c:showVal val="0"/>
          <c:showCatName val="0"/>
          <c:showSerName val="0"/>
          <c:showPercent val="0"/>
          <c:showBubbleSize val="0"/>
        </c:dLbls>
        <c:axId val="157345664"/>
        <c:axId val="157344128"/>
      </c:scatterChart>
      <c:valAx>
        <c:axId val="157324416"/>
        <c:scaling>
          <c:orientation val="minMax"/>
          <c:max val="1991"/>
          <c:min val="1986"/>
        </c:scaling>
        <c:delete val="0"/>
        <c:axPos val="b"/>
        <c:numFmt formatCode="General" sourceLinked="1"/>
        <c:majorTickMark val="in"/>
        <c:minorTickMark val="none"/>
        <c:tickLblPos val="nextTo"/>
        <c:spPr>
          <a:ln>
            <a:solidFill>
              <a:schemeClr val="tx1"/>
            </a:solidFill>
          </a:ln>
        </c:spPr>
        <c:crossAx val="157325952"/>
        <c:crosses val="autoZero"/>
        <c:crossBetween val="midCat"/>
        <c:majorUnit val="1"/>
      </c:valAx>
      <c:valAx>
        <c:axId val="157325952"/>
        <c:scaling>
          <c:orientation val="minMax"/>
          <c:max val="14"/>
        </c:scaling>
        <c:delete val="0"/>
        <c:axPos val="l"/>
        <c:numFmt formatCode="General" sourceLinked="1"/>
        <c:majorTickMark val="in"/>
        <c:minorTickMark val="none"/>
        <c:tickLblPos val="nextTo"/>
        <c:spPr>
          <a:ln>
            <a:solidFill>
              <a:schemeClr val="tx1"/>
            </a:solidFill>
          </a:ln>
        </c:spPr>
        <c:crossAx val="157324416"/>
        <c:crosses val="autoZero"/>
        <c:crossBetween val="midCat"/>
      </c:valAx>
      <c:valAx>
        <c:axId val="157344128"/>
        <c:scaling>
          <c:orientation val="minMax"/>
        </c:scaling>
        <c:delete val="0"/>
        <c:axPos val="r"/>
        <c:numFmt formatCode="General" sourceLinked="1"/>
        <c:majorTickMark val="in"/>
        <c:minorTickMark val="none"/>
        <c:tickLblPos val="nextTo"/>
        <c:spPr>
          <a:ln>
            <a:solidFill>
              <a:schemeClr val="tx1"/>
            </a:solidFill>
          </a:ln>
        </c:spPr>
        <c:crossAx val="157345664"/>
        <c:crosses val="max"/>
        <c:crossBetween val="midCat"/>
      </c:valAx>
      <c:valAx>
        <c:axId val="157345664"/>
        <c:scaling>
          <c:orientation val="minMax"/>
        </c:scaling>
        <c:delete val="1"/>
        <c:axPos val="b"/>
        <c:numFmt formatCode="General" sourceLinked="1"/>
        <c:majorTickMark val="out"/>
        <c:minorTickMark val="none"/>
        <c:tickLblPos val="nextTo"/>
        <c:crossAx val="157344128"/>
        <c:crosses val="autoZero"/>
        <c:crossBetween val="midCat"/>
      </c:valAx>
      <c:spPr>
        <a:ln w="19050">
          <a:solidFill>
            <a:schemeClr val="tx1"/>
          </a:solidFill>
        </a:ln>
      </c:spPr>
    </c:plotArea>
    <c:legend>
      <c:legendPos val="r"/>
      <c:layout>
        <c:manualLayout>
          <c:xMode val="edge"/>
          <c:yMode val="edge"/>
          <c:x val="8.0331121804218891E-2"/>
          <c:y val="7.2737669309271849E-2"/>
          <c:w val="0.54003924856615149"/>
          <c:h val="0.2360590276294087"/>
        </c:manualLayout>
      </c:layout>
      <c:overlay val="0"/>
    </c:legend>
    <c:plotVisOnly val="1"/>
    <c:dispBlanksAs val="gap"/>
    <c:showDLblsOverMax val="0"/>
  </c:chart>
  <c:txPr>
    <a:bodyPr/>
    <a:lstStyle/>
    <a:p>
      <a:pPr>
        <a:defRPr sz="1800"/>
      </a:pPr>
      <a:endParaRPr lang="nb-NO"/>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967386021191799E-2"/>
          <c:y val="4.4861391929187228E-2"/>
          <c:w val="0.92640249829882371"/>
          <c:h val="0.85720342830906926"/>
        </c:manualLayout>
      </c:layout>
      <c:barChart>
        <c:barDir val="col"/>
        <c:grouping val="clustered"/>
        <c:varyColors val="0"/>
        <c:ser>
          <c:idx val="0"/>
          <c:order val="0"/>
          <c:tx>
            <c:strRef>
              <c:f>Sheet1!$B$1</c:f>
              <c:strCache>
                <c:ptCount val="1"/>
                <c:pt idx="0">
                  <c:v>Households, secured on residential property</c:v>
                </c:pt>
              </c:strCache>
            </c:strRef>
          </c:tx>
          <c:invertIfNegative val="0"/>
          <c:cat>
            <c:strRef>
              <c:f>Sheet1!$A$2:$A$3</c:f>
              <c:strCache>
                <c:ptCount val="2"/>
                <c:pt idx="0">
                  <c:v>Proportion of total problem loans (September 2008–September 2013)</c:v>
                </c:pt>
                <c:pt idx="1">
                  <c:v>Problem loans (September 2008–September 2013), as a proportion of loans to the group (September 2008–September 2013)</c:v>
                </c:pt>
              </c:strCache>
            </c:strRef>
          </c:cat>
          <c:val>
            <c:numRef>
              <c:f>Sheet1!$B$2:$B$3</c:f>
              <c:numCache>
                <c:formatCode>General</c:formatCode>
                <c:ptCount val="2"/>
                <c:pt idx="0">
                  <c:v>14.913035815836809</c:v>
                </c:pt>
                <c:pt idx="1">
                  <c:v>2.9260521202472476</c:v>
                </c:pt>
              </c:numCache>
            </c:numRef>
          </c:val>
        </c:ser>
        <c:ser>
          <c:idx val="1"/>
          <c:order val="1"/>
          <c:tx>
            <c:strRef>
              <c:f>Sheet1!$C$1</c:f>
              <c:strCache>
                <c:ptCount val="1"/>
                <c:pt idx="0">
                  <c:v>Households, other</c:v>
                </c:pt>
              </c:strCache>
            </c:strRef>
          </c:tx>
          <c:invertIfNegative val="0"/>
          <c:cat>
            <c:strRef>
              <c:f>Sheet1!$A$2:$A$3</c:f>
              <c:strCache>
                <c:ptCount val="2"/>
                <c:pt idx="0">
                  <c:v>Proportion of total problem loans (September 2008–September 2013)</c:v>
                </c:pt>
                <c:pt idx="1">
                  <c:v>Problem loans (September 2008–September 2013), as a proportion of loans to the group (September 2008–September 2013)</c:v>
                </c:pt>
              </c:strCache>
            </c:strRef>
          </c:cat>
          <c:val>
            <c:numRef>
              <c:f>Sheet1!$C$2:$C$3</c:f>
              <c:numCache>
                <c:formatCode>General</c:formatCode>
                <c:ptCount val="2"/>
                <c:pt idx="0">
                  <c:v>8.82008240736163</c:v>
                </c:pt>
                <c:pt idx="1">
                  <c:v>6.0917772458262549</c:v>
                </c:pt>
              </c:numCache>
            </c:numRef>
          </c:val>
        </c:ser>
        <c:ser>
          <c:idx val="2"/>
          <c:order val="2"/>
          <c:tx>
            <c:strRef>
              <c:f>Sheet1!$D$1</c:f>
              <c:strCache>
                <c:ptCount val="1"/>
                <c:pt idx="0">
                  <c:v>Building and construction and property-related activities</c:v>
                </c:pt>
              </c:strCache>
            </c:strRef>
          </c:tx>
          <c:invertIfNegative val="0"/>
          <c:cat>
            <c:strRef>
              <c:f>Sheet1!$A$2:$A$3</c:f>
              <c:strCache>
                <c:ptCount val="2"/>
                <c:pt idx="0">
                  <c:v>Proportion of total problem loans (September 2008–September 2013)</c:v>
                </c:pt>
                <c:pt idx="1">
                  <c:v>Problem loans (September 2008–September 2013), as a proportion of loans to the group (September 2008–September 2013)</c:v>
                </c:pt>
              </c:strCache>
            </c:strRef>
          </c:cat>
          <c:val>
            <c:numRef>
              <c:f>Sheet1!$D$2:$D$3</c:f>
              <c:numCache>
                <c:formatCode>General</c:formatCode>
                <c:ptCount val="2"/>
                <c:pt idx="0">
                  <c:v>52.798768270962157</c:v>
                </c:pt>
                <c:pt idx="1">
                  <c:v>15.748629487557761</c:v>
                </c:pt>
              </c:numCache>
            </c:numRef>
          </c:val>
        </c:ser>
        <c:ser>
          <c:idx val="3"/>
          <c:order val="3"/>
          <c:tx>
            <c:strRef>
              <c:f>Sheet1!$E$1</c:f>
              <c:strCache>
                <c:ptCount val="1"/>
                <c:pt idx="0">
                  <c:v>Other enterprises</c:v>
                </c:pt>
              </c:strCache>
            </c:strRef>
          </c:tx>
          <c:spPr>
            <a:ln>
              <a:solidFill>
                <a:schemeClr val="accent4"/>
              </a:solidFill>
            </a:ln>
          </c:spPr>
          <c:invertIfNegative val="0"/>
          <c:cat>
            <c:strRef>
              <c:f>Sheet1!$A$2:$A$3</c:f>
              <c:strCache>
                <c:ptCount val="2"/>
                <c:pt idx="0">
                  <c:v>Proportion of total problem loans (September 2008–September 2013)</c:v>
                </c:pt>
                <c:pt idx="1">
                  <c:v>Problem loans (September 2008–September 2013), as a proportion of loans to the group (September 2008–September 2013)</c:v>
                </c:pt>
              </c:strCache>
            </c:strRef>
          </c:cat>
          <c:val>
            <c:numRef>
              <c:f>Sheet1!$E$2:$E$3</c:f>
              <c:numCache>
                <c:formatCode>General</c:formatCode>
                <c:ptCount val="2"/>
                <c:pt idx="0">
                  <c:v>22.242049740210565</c:v>
                </c:pt>
                <c:pt idx="1">
                  <c:v>5.2061453486944371</c:v>
                </c:pt>
              </c:numCache>
            </c:numRef>
          </c:val>
        </c:ser>
        <c:dLbls>
          <c:showLegendKey val="0"/>
          <c:showVal val="0"/>
          <c:showCatName val="0"/>
          <c:showSerName val="0"/>
          <c:showPercent val="0"/>
          <c:showBubbleSize val="0"/>
        </c:dLbls>
        <c:gapWidth val="150"/>
        <c:axId val="42685184"/>
        <c:axId val="42686720"/>
      </c:barChart>
      <c:lineChart>
        <c:grouping val="standard"/>
        <c:varyColors val="0"/>
        <c:ser>
          <c:idx val="4"/>
          <c:order val="4"/>
          <c:tx>
            <c:strRef>
              <c:f>Sheet1!$F$1</c:f>
              <c:strCache>
                <c:ptCount val="1"/>
                <c:pt idx="0">
                  <c:v>Column1</c:v>
                </c:pt>
              </c:strCache>
            </c:strRef>
          </c:tx>
          <c:spPr>
            <a:ln w="28575">
              <a:noFill/>
            </a:ln>
          </c:spPr>
          <c:marker>
            <c:symbol val="none"/>
          </c:marker>
          <c:cat>
            <c:strRef>
              <c:f>Sheet1!$A$2:$A$3</c:f>
              <c:strCache>
                <c:ptCount val="2"/>
                <c:pt idx="0">
                  <c:v>Proportion of total problem loans (September 2008–September 2013)</c:v>
                </c:pt>
                <c:pt idx="1">
                  <c:v>Problem loans (September 2008–September 2013), as a proportion of loans to the group (September 2008–September 2013)</c:v>
                </c:pt>
              </c:strCache>
            </c:strRef>
          </c:cat>
          <c:val>
            <c:numRef>
              <c:f>Sheet1!$F$2:$F$3</c:f>
              <c:numCache>
                <c:formatCode>General</c:formatCode>
                <c:ptCount val="2"/>
                <c:pt idx="0">
                  <c:v>2</c:v>
                </c:pt>
                <c:pt idx="1">
                  <c:v>2</c:v>
                </c:pt>
              </c:numCache>
            </c:numRef>
          </c:val>
          <c:smooth val="0"/>
        </c:ser>
        <c:dLbls>
          <c:showLegendKey val="0"/>
          <c:showVal val="0"/>
          <c:showCatName val="0"/>
          <c:showSerName val="0"/>
          <c:showPercent val="0"/>
          <c:showBubbleSize val="0"/>
        </c:dLbls>
        <c:marker val="1"/>
        <c:smooth val="0"/>
        <c:axId val="42808832"/>
        <c:axId val="42807296"/>
      </c:lineChart>
      <c:catAx>
        <c:axId val="42685184"/>
        <c:scaling>
          <c:orientation val="minMax"/>
        </c:scaling>
        <c:delete val="0"/>
        <c:axPos val="b"/>
        <c:majorTickMark val="in"/>
        <c:minorTickMark val="none"/>
        <c:tickLblPos val="nextTo"/>
        <c:spPr>
          <a:ln>
            <a:solidFill>
              <a:schemeClr val="tx1"/>
            </a:solidFill>
          </a:ln>
        </c:spPr>
        <c:txPr>
          <a:bodyPr/>
          <a:lstStyle/>
          <a:p>
            <a:pPr>
              <a:defRPr sz="1500"/>
            </a:pPr>
            <a:endParaRPr lang="nb-NO"/>
          </a:p>
        </c:txPr>
        <c:crossAx val="42686720"/>
        <c:crosses val="autoZero"/>
        <c:auto val="1"/>
        <c:lblAlgn val="ctr"/>
        <c:lblOffset val="100"/>
        <c:noMultiLvlLbl val="0"/>
      </c:catAx>
      <c:valAx>
        <c:axId val="42686720"/>
        <c:scaling>
          <c:orientation val="minMax"/>
          <c:max val="60"/>
        </c:scaling>
        <c:delete val="0"/>
        <c:axPos val="l"/>
        <c:numFmt formatCode="General" sourceLinked="1"/>
        <c:majorTickMark val="in"/>
        <c:minorTickMark val="none"/>
        <c:tickLblPos val="nextTo"/>
        <c:spPr>
          <a:ln>
            <a:solidFill>
              <a:schemeClr val="tx1"/>
            </a:solidFill>
          </a:ln>
        </c:spPr>
        <c:crossAx val="42685184"/>
        <c:crosses val="autoZero"/>
        <c:crossBetween val="between"/>
      </c:valAx>
      <c:valAx>
        <c:axId val="42807296"/>
        <c:scaling>
          <c:orientation val="minMax"/>
          <c:max val="60"/>
        </c:scaling>
        <c:delete val="0"/>
        <c:axPos val="r"/>
        <c:numFmt formatCode="General" sourceLinked="1"/>
        <c:majorTickMark val="in"/>
        <c:minorTickMark val="none"/>
        <c:tickLblPos val="nextTo"/>
        <c:spPr>
          <a:ln>
            <a:solidFill>
              <a:schemeClr val="tx1"/>
            </a:solidFill>
          </a:ln>
        </c:spPr>
        <c:crossAx val="42808832"/>
        <c:crosses val="max"/>
        <c:crossBetween val="between"/>
      </c:valAx>
      <c:catAx>
        <c:axId val="42808832"/>
        <c:scaling>
          <c:orientation val="minMax"/>
        </c:scaling>
        <c:delete val="1"/>
        <c:axPos val="b"/>
        <c:majorTickMark val="out"/>
        <c:minorTickMark val="none"/>
        <c:tickLblPos val="nextTo"/>
        <c:crossAx val="42807296"/>
        <c:crosses val="autoZero"/>
        <c:auto val="1"/>
        <c:lblAlgn val="ctr"/>
        <c:lblOffset val="100"/>
        <c:noMultiLvlLbl val="0"/>
      </c:catAx>
      <c:spPr>
        <a:ln w="19050">
          <a:solidFill>
            <a:schemeClr val="tx1"/>
          </a:solidFill>
        </a:ln>
      </c:spPr>
    </c:plotArea>
    <c:legend>
      <c:legendPos val="r"/>
      <c:legendEntry>
        <c:idx val="4"/>
        <c:delete val="1"/>
      </c:legendEntry>
      <c:layout>
        <c:manualLayout>
          <c:xMode val="edge"/>
          <c:yMode val="edge"/>
          <c:x val="0.36861182090878791"/>
          <c:y val="6.8586276016279882E-2"/>
          <c:w val="0.55334454830344171"/>
          <c:h val="0.39720700744057352"/>
        </c:manualLayout>
      </c:layout>
      <c:overlay val="0"/>
    </c:legend>
    <c:plotVisOnly val="1"/>
    <c:dispBlanksAs val="gap"/>
    <c:showDLblsOverMax val="0"/>
  </c:chart>
  <c:spPr>
    <a:ln>
      <a:noFill/>
    </a:ln>
  </c:spPr>
  <c:txPr>
    <a:bodyPr/>
    <a:lstStyle/>
    <a:p>
      <a:pPr>
        <a:defRPr sz="1800"/>
      </a:pPr>
      <a:endParaRPr lang="nb-N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967386021191799E-2"/>
          <c:y val="4.4861391929187228E-2"/>
          <c:w val="0.86443338679887249"/>
          <c:h val="0.85720342830906926"/>
        </c:manualLayout>
      </c:layout>
      <c:scatterChart>
        <c:scatterStyle val="lineMarker"/>
        <c:varyColors val="0"/>
        <c:ser>
          <c:idx val="0"/>
          <c:order val="0"/>
          <c:tx>
            <c:strRef>
              <c:f>Sheet1!$B$1</c:f>
              <c:strCache>
                <c:ptCount val="1"/>
                <c:pt idx="0">
                  <c:v>Households</c:v>
                </c:pt>
              </c:strCache>
            </c:strRef>
          </c:tx>
          <c:marker>
            <c:symbol val="none"/>
          </c:marker>
          <c:xVal>
            <c:numRef>
              <c:f>Sheet1!$A$2:$A$7</c:f>
              <c:numCache>
                <c:formatCode>General</c:formatCode>
                <c:ptCount val="6"/>
                <c:pt idx="0">
                  <c:v>1986</c:v>
                </c:pt>
                <c:pt idx="1">
                  <c:v>1987</c:v>
                </c:pt>
                <c:pt idx="2">
                  <c:v>1988</c:v>
                </c:pt>
                <c:pt idx="3">
                  <c:v>1989</c:v>
                </c:pt>
                <c:pt idx="4">
                  <c:v>1990</c:v>
                </c:pt>
                <c:pt idx="5">
                  <c:v>1991</c:v>
                </c:pt>
              </c:numCache>
            </c:numRef>
          </c:xVal>
          <c:yVal>
            <c:numRef>
              <c:f>Sheet1!$B$2:$B$7</c:f>
              <c:numCache>
                <c:formatCode>General</c:formatCode>
                <c:ptCount val="6"/>
                <c:pt idx="0">
                  <c:v>0.1</c:v>
                </c:pt>
                <c:pt idx="1">
                  <c:v>0.2</c:v>
                </c:pt>
                <c:pt idx="2">
                  <c:v>0.5</c:v>
                </c:pt>
                <c:pt idx="3">
                  <c:v>0.6</c:v>
                </c:pt>
                <c:pt idx="4">
                  <c:v>0.7</c:v>
                </c:pt>
                <c:pt idx="5">
                  <c:v>1</c:v>
                </c:pt>
              </c:numCache>
            </c:numRef>
          </c:yVal>
          <c:smooth val="0"/>
        </c:ser>
        <c:ser>
          <c:idx val="1"/>
          <c:order val="1"/>
          <c:tx>
            <c:strRef>
              <c:f>Sheet1!$C$1</c:f>
              <c:strCache>
                <c:ptCount val="1"/>
                <c:pt idx="0">
                  <c:v>Total loans</c:v>
                </c:pt>
              </c:strCache>
            </c:strRef>
          </c:tx>
          <c:marker>
            <c:symbol val="none"/>
          </c:marker>
          <c:xVal>
            <c:numRef>
              <c:f>Sheet1!$A$2:$A$7</c:f>
              <c:numCache>
                <c:formatCode>General</c:formatCode>
                <c:ptCount val="6"/>
                <c:pt idx="0">
                  <c:v>1986</c:v>
                </c:pt>
                <c:pt idx="1">
                  <c:v>1987</c:v>
                </c:pt>
                <c:pt idx="2">
                  <c:v>1988</c:v>
                </c:pt>
                <c:pt idx="3">
                  <c:v>1989</c:v>
                </c:pt>
                <c:pt idx="4">
                  <c:v>1990</c:v>
                </c:pt>
                <c:pt idx="5">
                  <c:v>1991</c:v>
                </c:pt>
              </c:numCache>
            </c:numRef>
          </c:xVal>
          <c:yVal>
            <c:numRef>
              <c:f>Sheet1!$C$2:$C$7</c:f>
              <c:numCache>
                <c:formatCode>General</c:formatCode>
                <c:ptCount val="6"/>
                <c:pt idx="0">
                  <c:v>0.4</c:v>
                </c:pt>
                <c:pt idx="1">
                  <c:v>0.8</c:v>
                </c:pt>
                <c:pt idx="2">
                  <c:v>2</c:v>
                </c:pt>
                <c:pt idx="3">
                  <c:v>2.6</c:v>
                </c:pt>
                <c:pt idx="4">
                  <c:v>2.2000000000000002</c:v>
                </c:pt>
                <c:pt idx="5">
                  <c:v>2.6</c:v>
                </c:pt>
              </c:numCache>
            </c:numRef>
          </c:yVal>
          <c:smooth val="0"/>
        </c:ser>
        <c:ser>
          <c:idx val="3"/>
          <c:order val="3"/>
          <c:tx>
            <c:strRef>
              <c:f>Sheet1!$E$1</c:f>
              <c:strCache>
                <c:ptCount val="1"/>
                <c:pt idx="0">
                  <c:v>Building, construction, electricity supply</c:v>
                </c:pt>
              </c:strCache>
            </c:strRef>
          </c:tx>
          <c:marker>
            <c:symbol val="none"/>
          </c:marker>
          <c:xVal>
            <c:numRef>
              <c:f>Sheet1!$A$2:$A$7</c:f>
              <c:numCache>
                <c:formatCode>General</c:formatCode>
                <c:ptCount val="6"/>
                <c:pt idx="0">
                  <c:v>1986</c:v>
                </c:pt>
                <c:pt idx="1">
                  <c:v>1987</c:v>
                </c:pt>
                <c:pt idx="2">
                  <c:v>1988</c:v>
                </c:pt>
                <c:pt idx="3">
                  <c:v>1989</c:v>
                </c:pt>
                <c:pt idx="4">
                  <c:v>1990</c:v>
                </c:pt>
                <c:pt idx="5">
                  <c:v>1991</c:v>
                </c:pt>
              </c:numCache>
            </c:numRef>
          </c:xVal>
          <c:yVal>
            <c:numRef>
              <c:f>Sheet1!$E$2:$E$7</c:f>
              <c:numCache>
                <c:formatCode>General</c:formatCode>
                <c:ptCount val="6"/>
                <c:pt idx="0">
                  <c:v>0.5</c:v>
                </c:pt>
                <c:pt idx="1">
                  <c:v>2.2000000000000002</c:v>
                </c:pt>
                <c:pt idx="2">
                  <c:v>3.4</c:v>
                </c:pt>
                <c:pt idx="3">
                  <c:v>4.3</c:v>
                </c:pt>
                <c:pt idx="4">
                  <c:v>4.5</c:v>
                </c:pt>
                <c:pt idx="5">
                  <c:v>9.1</c:v>
                </c:pt>
              </c:numCache>
            </c:numRef>
          </c:yVal>
          <c:smooth val="0"/>
        </c:ser>
        <c:dLbls>
          <c:showLegendKey val="0"/>
          <c:showVal val="0"/>
          <c:showCatName val="0"/>
          <c:showSerName val="0"/>
          <c:showPercent val="0"/>
          <c:showBubbleSize val="0"/>
        </c:dLbls>
        <c:axId val="172770048"/>
        <c:axId val="172771584"/>
      </c:scatterChart>
      <c:scatterChart>
        <c:scatterStyle val="lineMarker"/>
        <c:varyColors val="0"/>
        <c:ser>
          <c:idx val="2"/>
          <c:order val="2"/>
          <c:tx>
            <c:strRef>
              <c:f>Sheet1!$D$1</c:f>
              <c:strCache>
                <c:ptCount val="1"/>
                <c:pt idx="0">
                  <c:v>Operation of property and other services</c:v>
                </c:pt>
              </c:strCache>
            </c:strRef>
          </c:tx>
          <c:marker>
            <c:symbol val="none"/>
          </c:marker>
          <c:xVal>
            <c:numRef>
              <c:f>Sheet1!$A$2:$A$7</c:f>
              <c:numCache>
                <c:formatCode>General</c:formatCode>
                <c:ptCount val="6"/>
                <c:pt idx="0">
                  <c:v>1986</c:v>
                </c:pt>
                <c:pt idx="1">
                  <c:v>1987</c:v>
                </c:pt>
                <c:pt idx="2">
                  <c:v>1988</c:v>
                </c:pt>
                <c:pt idx="3">
                  <c:v>1989</c:v>
                </c:pt>
                <c:pt idx="4">
                  <c:v>1990</c:v>
                </c:pt>
                <c:pt idx="5">
                  <c:v>1991</c:v>
                </c:pt>
              </c:numCache>
            </c:numRef>
          </c:xVal>
          <c:yVal>
            <c:numRef>
              <c:f>Sheet1!$D$2:$D$7</c:f>
              <c:numCache>
                <c:formatCode>General</c:formatCode>
                <c:ptCount val="6"/>
                <c:pt idx="0">
                  <c:v>0.6</c:v>
                </c:pt>
                <c:pt idx="1">
                  <c:v>1.4</c:v>
                </c:pt>
                <c:pt idx="2">
                  <c:v>3.4</c:v>
                </c:pt>
                <c:pt idx="3">
                  <c:v>4</c:v>
                </c:pt>
                <c:pt idx="4">
                  <c:v>4.4000000000000004</c:v>
                </c:pt>
                <c:pt idx="5">
                  <c:v>5.2</c:v>
                </c:pt>
              </c:numCache>
            </c:numRef>
          </c:yVal>
          <c:smooth val="0"/>
        </c:ser>
        <c:dLbls>
          <c:showLegendKey val="0"/>
          <c:showVal val="0"/>
          <c:showCatName val="0"/>
          <c:showSerName val="0"/>
          <c:showPercent val="0"/>
          <c:showBubbleSize val="0"/>
        </c:dLbls>
        <c:axId val="172774912"/>
        <c:axId val="172773376"/>
      </c:scatterChart>
      <c:valAx>
        <c:axId val="172770048"/>
        <c:scaling>
          <c:orientation val="minMax"/>
          <c:max val="1991"/>
          <c:min val="1986"/>
        </c:scaling>
        <c:delete val="0"/>
        <c:axPos val="b"/>
        <c:numFmt formatCode="General" sourceLinked="1"/>
        <c:majorTickMark val="in"/>
        <c:minorTickMark val="none"/>
        <c:tickLblPos val="nextTo"/>
        <c:spPr>
          <a:ln>
            <a:solidFill>
              <a:schemeClr val="tx1"/>
            </a:solidFill>
          </a:ln>
        </c:spPr>
        <c:crossAx val="172771584"/>
        <c:crosses val="autoZero"/>
        <c:crossBetween val="midCat"/>
        <c:majorUnit val="1"/>
      </c:valAx>
      <c:valAx>
        <c:axId val="172771584"/>
        <c:scaling>
          <c:orientation val="minMax"/>
          <c:max val="10"/>
        </c:scaling>
        <c:delete val="0"/>
        <c:axPos val="l"/>
        <c:numFmt formatCode="General" sourceLinked="1"/>
        <c:majorTickMark val="in"/>
        <c:minorTickMark val="none"/>
        <c:tickLblPos val="nextTo"/>
        <c:spPr>
          <a:ln>
            <a:solidFill>
              <a:schemeClr val="tx1"/>
            </a:solidFill>
          </a:ln>
        </c:spPr>
        <c:crossAx val="172770048"/>
        <c:crosses val="autoZero"/>
        <c:crossBetween val="midCat"/>
      </c:valAx>
      <c:valAx>
        <c:axId val="172773376"/>
        <c:scaling>
          <c:orientation val="minMax"/>
          <c:max val="10"/>
        </c:scaling>
        <c:delete val="0"/>
        <c:axPos val="r"/>
        <c:numFmt formatCode="General" sourceLinked="1"/>
        <c:majorTickMark val="in"/>
        <c:minorTickMark val="none"/>
        <c:tickLblPos val="nextTo"/>
        <c:spPr>
          <a:ln>
            <a:solidFill>
              <a:schemeClr val="tx1"/>
            </a:solidFill>
          </a:ln>
        </c:spPr>
        <c:crossAx val="172774912"/>
        <c:crosses val="max"/>
        <c:crossBetween val="midCat"/>
      </c:valAx>
      <c:valAx>
        <c:axId val="172774912"/>
        <c:scaling>
          <c:orientation val="minMax"/>
        </c:scaling>
        <c:delete val="1"/>
        <c:axPos val="b"/>
        <c:numFmt formatCode="General" sourceLinked="1"/>
        <c:majorTickMark val="out"/>
        <c:minorTickMark val="none"/>
        <c:tickLblPos val="nextTo"/>
        <c:crossAx val="172773376"/>
        <c:crosses val="autoZero"/>
        <c:crossBetween val="midCat"/>
      </c:valAx>
      <c:spPr>
        <a:ln w="19050">
          <a:solidFill>
            <a:schemeClr val="tx1"/>
          </a:solidFill>
        </a:ln>
      </c:spPr>
    </c:plotArea>
    <c:legend>
      <c:legendPos val="r"/>
      <c:layout>
        <c:manualLayout>
          <c:xMode val="edge"/>
          <c:yMode val="edge"/>
          <c:x val="9.5763220569651017E-2"/>
          <c:y val="7.8996564484288073E-2"/>
          <c:w val="0.51380468066491691"/>
          <c:h val="0.2347929439986112"/>
        </c:manualLayout>
      </c:layout>
      <c:overlay val="0"/>
    </c:legend>
    <c:plotVisOnly val="1"/>
    <c:dispBlanksAs val="gap"/>
    <c:showDLblsOverMax val="0"/>
  </c:chart>
  <c:txPr>
    <a:bodyPr/>
    <a:lstStyle/>
    <a:p>
      <a:pPr>
        <a:defRPr sz="1800"/>
      </a:pPr>
      <a:endParaRPr lang="nb-N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967386021191799E-2"/>
          <c:y val="4.4861391929187228E-2"/>
          <c:w val="0.85225407053537261"/>
          <c:h val="0.85720342830906926"/>
        </c:manualLayout>
      </c:layout>
      <c:barChart>
        <c:barDir val="col"/>
        <c:grouping val="stacked"/>
        <c:varyColors val="0"/>
        <c:ser>
          <c:idx val="0"/>
          <c:order val="0"/>
          <c:tx>
            <c:strRef>
              <c:f>Sheet1!$B$1</c:f>
              <c:strCache>
                <c:ptCount val="1"/>
                <c:pt idx="0">
                  <c:v>Households</c:v>
                </c:pt>
              </c:strCache>
            </c:strRef>
          </c:tx>
          <c:invertIfNegative val="0"/>
          <c:cat>
            <c:numRef>
              <c:f>Sheet1!$A$2:$A$17</c:f>
              <c:numCache>
                <c:formatCode>General</c:formatCod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numCache>
            </c:numRef>
          </c:cat>
          <c:val>
            <c:numRef>
              <c:f>Sheet1!$B$2:$B$17</c:f>
              <c:numCache>
                <c:formatCode>General</c:formatCode>
                <c:ptCount val="16"/>
                <c:pt idx="0">
                  <c:v>-3.3662890862785712E-2</c:v>
                </c:pt>
                <c:pt idx="1">
                  <c:v>-3.6615399164719015E-3</c:v>
                </c:pt>
                <c:pt idx="2">
                  <c:v>-3.8994651661476082E-3</c:v>
                </c:pt>
                <c:pt idx="3">
                  <c:v>-1.0232403826606469E-4</c:v>
                </c:pt>
                <c:pt idx="4">
                  <c:v>3.336476126319482E-2</c:v>
                </c:pt>
                <c:pt idx="5">
                  <c:v>6.7854422178425272E-2</c:v>
                </c:pt>
                <c:pt idx="6">
                  <c:v>3.824997443181332E-2</c:v>
                </c:pt>
                <c:pt idx="7">
                  <c:v>3.0329796852234327E-2</c:v>
                </c:pt>
                <c:pt idx="8">
                  <c:v>1.544707478264431E-2</c:v>
                </c:pt>
                <c:pt idx="9">
                  <c:v>-2.1963057409118037E-3</c:v>
                </c:pt>
                <c:pt idx="10">
                  <c:v>2.1559829406232082E-2</c:v>
                </c:pt>
                <c:pt idx="11">
                  <c:v>3.8436699683722632E-2</c:v>
                </c:pt>
                <c:pt idx="12">
                  <c:v>5.5390049935173172E-2</c:v>
                </c:pt>
                <c:pt idx="13">
                  <c:v>6.0260729011141129E-2</c:v>
                </c:pt>
                <c:pt idx="14">
                  <c:v>6.7363259842349602E-2</c:v>
                </c:pt>
                <c:pt idx="15">
                  <c:v>5.1836310415575758E-2</c:v>
                </c:pt>
              </c:numCache>
            </c:numRef>
          </c:val>
        </c:ser>
        <c:ser>
          <c:idx val="1"/>
          <c:order val="1"/>
          <c:tx>
            <c:strRef>
              <c:f>Sheet1!$C$1</c:f>
              <c:strCache>
                <c:ptCount val="1"/>
                <c:pt idx="0">
                  <c:v>Non-financial enterprises</c:v>
                </c:pt>
              </c:strCache>
            </c:strRef>
          </c:tx>
          <c:spPr>
            <a:solidFill>
              <a:schemeClr val="accent3"/>
            </a:solidFill>
          </c:spPr>
          <c:invertIfNegative val="0"/>
          <c:cat>
            <c:numRef>
              <c:f>Sheet1!$A$2:$A$17</c:f>
              <c:numCache>
                <c:formatCode>General</c:formatCod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numCache>
            </c:numRef>
          </c:cat>
          <c:val>
            <c:numRef>
              <c:f>Sheet1!$C$2:$C$17</c:f>
              <c:numCache>
                <c:formatCode>General</c:formatCode>
                <c:ptCount val="16"/>
                <c:pt idx="0">
                  <c:v>8.603669484336501E-3</c:v>
                </c:pt>
                <c:pt idx="1">
                  <c:v>8.8510802629250263E-2</c:v>
                </c:pt>
                <c:pt idx="2">
                  <c:v>0.12551249053239164</c:v>
                </c:pt>
                <c:pt idx="3">
                  <c:v>0.18540814780757198</c:v>
                </c:pt>
                <c:pt idx="4">
                  <c:v>0.27632472911969896</c:v>
                </c:pt>
                <c:pt idx="5">
                  <c:v>0.60408845597287097</c:v>
                </c:pt>
                <c:pt idx="6">
                  <c:v>0.57855580681795793</c:v>
                </c:pt>
                <c:pt idx="7">
                  <c:v>0.12150494122813919</c:v>
                </c:pt>
                <c:pt idx="8">
                  <c:v>-4.4821329403698873E-2</c:v>
                </c:pt>
                <c:pt idx="9">
                  <c:v>-2.7335831419910632E-2</c:v>
                </c:pt>
                <c:pt idx="10">
                  <c:v>1.2910206892998122E-2</c:v>
                </c:pt>
                <c:pt idx="11">
                  <c:v>0.13835575776759348</c:v>
                </c:pt>
                <c:pt idx="12">
                  <c:v>0.30256585279897563</c:v>
                </c:pt>
                <c:pt idx="13">
                  <c:v>0.19611935559643523</c:v>
                </c:pt>
                <c:pt idx="14">
                  <c:v>0.26892931573700618</c:v>
                </c:pt>
                <c:pt idx="15">
                  <c:v>0.27373294079870941</c:v>
                </c:pt>
              </c:numCache>
            </c:numRef>
          </c:val>
        </c:ser>
        <c:ser>
          <c:idx val="2"/>
          <c:order val="2"/>
          <c:tx>
            <c:strRef>
              <c:f>Sheet1!$D$1</c:f>
              <c:strCache>
                <c:ptCount val="1"/>
                <c:pt idx="0">
                  <c:v>Column1</c:v>
                </c:pt>
              </c:strCache>
            </c:strRef>
          </c:tx>
          <c:invertIfNegative val="0"/>
          <c:cat>
            <c:numRef>
              <c:f>Sheet1!$A$2:$A$17</c:f>
              <c:numCache>
                <c:formatCode>General</c:formatCod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numCache>
            </c:numRef>
          </c:cat>
          <c:val>
            <c:numRef>
              <c:f>Sheet1!$D$2:$D$17</c:f>
              <c:numCache>
                <c:formatCode>General</c:formatCode>
                <c:ptCount val="16"/>
              </c:numCache>
            </c:numRef>
          </c:val>
        </c:ser>
        <c:dLbls>
          <c:showLegendKey val="0"/>
          <c:showVal val="0"/>
          <c:showCatName val="0"/>
          <c:showSerName val="0"/>
          <c:showPercent val="0"/>
          <c:showBubbleSize val="0"/>
        </c:dLbls>
        <c:gapWidth val="150"/>
        <c:overlap val="100"/>
        <c:axId val="43809408"/>
        <c:axId val="43815296"/>
      </c:barChart>
      <c:barChart>
        <c:barDir val="col"/>
        <c:grouping val="stacked"/>
        <c:varyColors val="0"/>
        <c:ser>
          <c:idx val="3"/>
          <c:order val="3"/>
          <c:tx>
            <c:strRef>
              <c:f>Sheet1!$E$1</c:f>
              <c:strCache>
                <c:ptCount val="1"/>
                <c:pt idx="0">
                  <c:v>Column2</c:v>
                </c:pt>
              </c:strCache>
            </c:strRef>
          </c:tx>
          <c:invertIfNegative val="0"/>
          <c:cat>
            <c:numRef>
              <c:f>Sheet1!$A$2:$A$17</c:f>
              <c:numCache>
                <c:formatCode>General</c:formatCod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numCache>
            </c:numRef>
          </c:cat>
          <c:val>
            <c:numRef>
              <c:f>Sheet1!$E$2:$E$17</c:f>
              <c:numCache>
                <c:formatCode>General</c:formatCode>
                <c:ptCount val="16"/>
              </c:numCache>
            </c:numRef>
          </c:val>
        </c:ser>
        <c:dLbls>
          <c:showLegendKey val="0"/>
          <c:showVal val="0"/>
          <c:showCatName val="0"/>
          <c:showSerName val="0"/>
          <c:showPercent val="0"/>
          <c:showBubbleSize val="0"/>
        </c:dLbls>
        <c:gapWidth val="150"/>
        <c:overlap val="100"/>
        <c:axId val="43818368"/>
        <c:axId val="43816832"/>
      </c:barChart>
      <c:catAx>
        <c:axId val="43809408"/>
        <c:scaling>
          <c:orientation val="minMax"/>
        </c:scaling>
        <c:delete val="0"/>
        <c:axPos val="b"/>
        <c:numFmt formatCode="General" sourceLinked="1"/>
        <c:majorTickMark val="in"/>
        <c:minorTickMark val="none"/>
        <c:tickLblPos val="low"/>
        <c:spPr>
          <a:ln>
            <a:solidFill>
              <a:schemeClr val="tx1"/>
            </a:solidFill>
          </a:ln>
        </c:spPr>
        <c:crossAx val="43815296"/>
        <c:crosses val="autoZero"/>
        <c:auto val="1"/>
        <c:lblAlgn val="ctr"/>
        <c:lblOffset val="100"/>
        <c:tickLblSkip val="2"/>
        <c:noMultiLvlLbl val="1"/>
      </c:catAx>
      <c:valAx>
        <c:axId val="43815296"/>
        <c:scaling>
          <c:orientation val="minMax"/>
        </c:scaling>
        <c:delete val="0"/>
        <c:axPos val="l"/>
        <c:numFmt formatCode="General" sourceLinked="1"/>
        <c:majorTickMark val="in"/>
        <c:minorTickMark val="none"/>
        <c:tickLblPos val="nextTo"/>
        <c:spPr>
          <a:ln>
            <a:solidFill>
              <a:schemeClr val="tx1"/>
            </a:solidFill>
          </a:ln>
        </c:spPr>
        <c:crossAx val="43809408"/>
        <c:crosses val="autoZero"/>
        <c:crossBetween val="between"/>
      </c:valAx>
      <c:valAx>
        <c:axId val="43816832"/>
        <c:scaling>
          <c:orientation val="minMax"/>
          <c:max val="0.8"/>
          <c:min val="-0.1"/>
        </c:scaling>
        <c:delete val="0"/>
        <c:axPos val="r"/>
        <c:numFmt formatCode="General" sourceLinked="1"/>
        <c:majorTickMark val="in"/>
        <c:minorTickMark val="none"/>
        <c:tickLblPos val="nextTo"/>
        <c:spPr>
          <a:ln>
            <a:solidFill>
              <a:schemeClr val="tx1"/>
            </a:solidFill>
          </a:ln>
        </c:spPr>
        <c:crossAx val="43818368"/>
        <c:crosses val="max"/>
        <c:crossBetween val="between"/>
      </c:valAx>
      <c:catAx>
        <c:axId val="43818368"/>
        <c:scaling>
          <c:orientation val="minMax"/>
        </c:scaling>
        <c:delete val="1"/>
        <c:axPos val="b"/>
        <c:numFmt formatCode="General" sourceLinked="1"/>
        <c:majorTickMark val="out"/>
        <c:minorTickMark val="none"/>
        <c:tickLblPos val="nextTo"/>
        <c:crossAx val="43816832"/>
        <c:crosses val="autoZero"/>
        <c:auto val="1"/>
        <c:lblAlgn val="ctr"/>
        <c:lblOffset val="100"/>
        <c:noMultiLvlLbl val="0"/>
      </c:catAx>
      <c:spPr>
        <a:ln w="19050">
          <a:solidFill>
            <a:schemeClr val="tx1"/>
          </a:solidFill>
        </a:ln>
      </c:spPr>
    </c:plotArea>
    <c:legend>
      <c:legendPos val="r"/>
      <c:legendEntry>
        <c:idx val="0"/>
        <c:delete val="1"/>
      </c:legendEntry>
      <c:legendEntry>
        <c:idx val="3"/>
        <c:delete val="1"/>
      </c:legendEntry>
      <c:layout>
        <c:manualLayout>
          <c:xMode val="edge"/>
          <c:yMode val="edge"/>
          <c:x val="6.0282778950776765E-2"/>
          <c:y val="4.6436079751822443E-2"/>
          <c:w val="0.35302930883639544"/>
          <c:h val="0.12593269890869493"/>
        </c:manualLayout>
      </c:layout>
      <c:overlay val="0"/>
    </c:legend>
    <c:plotVisOnly val="1"/>
    <c:dispBlanksAs val="gap"/>
    <c:showDLblsOverMax val="0"/>
  </c:chart>
  <c:spPr>
    <a:ln>
      <a:noFill/>
    </a:ln>
  </c:spPr>
  <c:txPr>
    <a:bodyPr/>
    <a:lstStyle/>
    <a:p>
      <a:pPr>
        <a:defRPr sz="1800"/>
      </a:pPr>
      <a:endParaRPr lang="nb-N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967386021191799E-2"/>
          <c:y val="4.4861391929187228E-2"/>
          <c:w val="0.86443338679887249"/>
          <c:h val="0.85720342830906926"/>
        </c:manualLayout>
      </c:layout>
      <c:barChart>
        <c:barDir val="col"/>
        <c:grouping val="stacked"/>
        <c:varyColors val="0"/>
        <c:ser>
          <c:idx val="0"/>
          <c:order val="0"/>
          <c:tx>
            <c:strRef>
              <c:f>Sheet1!$B$1</c:f>
              <c:strCache>
                <c:ptCount val="1"/>
                <c:pt idx="0">
                  <c:v>Households²⁾</c:v>
                </c:pt>
              </c:strCache>
            </c:strRef>
          </c:tx>
          <c:invertIfNegative val="0"/>
          <c:cat>
            <c:numRef>
              <c:f>Sheet1!$A$2:$A$12</c:f>
              <c:numCache>
                <c:formatCode>General</c:formatCode>
                <c:ptCount val="11"/>
                <c:pt idx="0">
                  <c:v>1987</c:v>
                </c:pt>
                <c:pt idx="1">
                  <c:v>1988</c:v>
                </c:pt>
                <c:pt idx="2">
                  <c:v>1989</c:v>
                </c:pt>
                <c:pt idx="3">
                  <c:v>1990</c:v>
                </c:pt>
                <c:pt idx="4">
                  <c:v>1991</c:v>
                </c:pt>
                <c:pt idx="5">
                  <c:v>1992</c:v>
                </c:pt>
                <c:pt idx="6">
                  <c:v>1993</c:v>
                </c:pt>
                <c:pt idx="7">
                  <c:v>1994</c:v>
                </c:pt>
                <c:pt idx="8">
                  <c:v>1995</c:v>
                </c:pt>
                <c:pt idx="9">
                  <c:v>1996</c:v>
                </c:pt>
                <c:pt idx="10">
                  <c:v>1997</c:v>
                </c:pt>
              </c:numCache>
            </c:numRef>
          </c:cat>
          <c:val>
            <c:numRef>
              <c:f>Sheet1!$B$2:$B$12</c:f>
              <c:numCache>
                <c:formatCode>General</c:formatCode>
                <c:ptCount val="11"/>
                <c:pt idx="0">
                  <c:v>0.3</c:v>
                </c:pt>
                <c:pt idx="1">
                  <c:v>0.3</c:v>
                </c:pt>
                <c:pt idx="2">
                  <c:v>0.4</c:v>
                </c:pt>
                <c:pt idx="3">
                  <c:v>0.6</c:v>
                </c:pt>
                <c:pt idx="4">
                  <c:v>1.1000000000000001</c:v>
                </c:pt>
                <c:pt idx="5">
                  <c:v>1.4</c:v>
                </c:pt>
                <c:pt idx="6">
                  <c:v>1.5</c:v>
                </c:pt>
                <c:pt idx="7">
                  <c:v>1.3</c:v>
                </c:pt>
                <c:pt idx="8">
                  <c:v>1.2</c:v>
                </c:pt>
                <c:pt idx="9">
                  <c:v>1.4</c:v>
                </c:pt>
                <c:pt idx="10">
                  <c:v>1.5</c:v>
                </c:pt>
              </c:numCache>
            </c:numRef>
          </c:val>
        </c:ser>
        <c:ser>
          <c:idx val="1"/>
          <c:order val="1"/>
          <c:tx>
            <c:strRef>
              <c:f>Sheet1!$C$1</c:f>
              <c:strCache>
                <c:ptCount val="1"/>
                <c:pt idx="0">
                  <c:v>Non-financial enterprises</c:v>
                </c:pt>
              </c:strCache>
            </c:strRef>
          </c:tx>
          <c:spPr>
            <a:solidFill>
              <a:schemeClr val="accent3"/>
            </a:solidFill>
          </c:spPr>
          <c:invertIfNegative val="0"/>
          <c:cat>
            <c:numRef>
              <c:f>Sheet1!$A$2:$A$12</c:f>
              <c:numCache>
                <c:formatCode>General</c:formatCode>
                <c:ptCount val="11"/>
                <c:pt idx="0">
                  <c:v>1987</c:v>
                </c:pt>
                <c:pt idx="1">
                  <c:v>1988</c:v>
                </c:pt>
                <c:pt idx="2">
                  <c:v>1989</c:v>
                </c:pt>
                <c:pt idx="3">
                  <c:v>1990</c:v>
                </c:pt>
                <c:pt idx="4">
                  <c:v>1991</c:v>
                </c:pt>
                <c:pt idx="5">
                  <c:v>1992</c:v>
                </c:pt>
                <c:pt idx="6">
                  <c:v>1993</c:v>
                </c:pt>
                <c:pt idx="7">
                  <c:v>1994</c:v>
                </c:pt>
                <c:pt idx="8">
                  <c:v>1995</c:v>
                </c:pt>
                <c:pt idx="9">
                  <c:v>1996</c:v>
                </c:pt>
                <c:pt idx="10">
                  <c:v>1997</c:v>
                </c:pt>
              </c:numCache>
            </c:numRef>
          </c:cat>
          <c:val>
            <c:numRef>
              <c:f>Sheet1!$C$2:$C$12</c:f>
              <c:numCache>
                <c:formatCode>General</c:formatCode>
                <c:ptCount val="11"/>
                <c:pt idx="0">
                  <c:v>0.4</c:v>
                </c:pt>
                <c:pt idx="1">
                  <c:v>0.3</c:v>
                </c:pt>
                <c:pt idx="2">
                  <c:v>0.3</c:v>
                </c:pt>
                <c:pt idx="3">
                  <c:v>1.4</c:v>
                </c:pt>
                <c:pt idx="4">
                  <c:v>2.8</c:v>
                </c:pt>
                <c:pt idx="5">
                  <c:v>4.3</c:v>
                </c:pt>
                <c:pt idx="6">
                  <c:v>3.6</c:v>
                </c:pt>
                <c:pt idx="7">
                  <c:v>3.4</c:v>
                </c:pt>
                <c:pt idx="8">
                  <c:v>3.2</c:v>
                </c:pt>
                <c:pt idx="9">
                  <c:v>2</c:v>
                </c:pt>
                <c:pt idx="10">
                  <c:v>1.9</c:v>
                </c:pt>
              </c:numCache>
            </c:numRef>
          </c:val>
        </c:ser>
        <c:ser>
          <c:idx val="2"/>
          <c:order val="2"/>
          <c:tx>
            <c:strRef>
              <c:f>Sheet1!$D$1</c:f>
              <c:strCache>
                <c:ptCount val="1"/>
                <c:pt idx="0">
                  <c:v>Column1</c:v>
                </c:pt>
              </c:strCache>
            </c:strRef>
          </c:tx>
          <c:invertIfNegative val="0"/>
          <c:cat>
            <c:numRef>
              <c:f>Sheet1!$A$2:$A$12</c:f>
              <c:numCache>
                <c:formatCode>General</c:formatCode>
                <c:ptCount val="11"/>
                <c:pt idx="0">
                  <c:v>1987</c:v>
                </c:pt>
                <c:pt idx="1">
                  <c:v>1988</c:v>
                </c:pt>
                <c:pt idx="2">
                  <c:v>1989</c:v>
                </c:pt>
                <c:pt idx="3">
                  <c:v>1990</c:v>
                </c:pt>
                <c:pt idx="4">
                  <c:v>1991</c:v>
                </c:pt>
                <c:pt idx="5">
                  <c:v>1992</c:v>
                </c:pt>
                <c:pt idx="6">
                  <c:v>1993</c:v>
                </c:pt>
                <c:pt idx="7">
                  <c:v>1994</c:v>
                </c:pt>
                <c:pt idx="8">
                  <c:v>1995</c:v>
                </c:pt>
                <c:pt idx="9">
                  <c:v>1996</c:v>
                </c:pt>
                <c:pt idx="10">
                  <c:v>1997</c:v>
                </c:pt>
              </c:numCache>
            </c:numRef>
          </c:cat>
          <c:val>
            <c:numRef>
              <c:f>Sheet1!$D$2:$D$12</c:f>
              <c:numCache>
                <c:formatCode>General</c:formatCode>
                <c:ptCount val="11"/>
              </c:numCache>
            </c:numRef>
          </c:val>
        </c:ser>
        <c:dLbls>
          <c:showLegendKey val="0"/>
          <c:showVal val="0"/>
          <c:showCatName val="0"/>
          <c:showSerName val="0"/>
          <c:showPercent val="0"/>
          <c:showBubbleSize val="0"/>
        </c:dLbls>
        <c:gapWidth val="150"/>
        <c:overlap val="100"/>
        <c:axId val="15840000"/>
        <c:axId val="15841920"/>
      </c:barChart>
      <c:barChart>
        <c:barDir val="col"/>
        <c:grouping val="stacked"/>
        <c:varyColors val="0"/>
        <c:ser>
          <c:idx val="3"/>
          <c:order val="3"/>
          <c:tx>
            <c:strRef>
              <c:f>Sheet1!$E$1</c:f>
              <c:strCache>
                <c:ptCount val="1"/>
                <c:pt idx="0">
                  <c:v>Column2</c:v>
                </c:pt>
              </c:strCache>
            </c:strRef>
          </c:tx>
          <c:invertIfNegative val="0"/>
          <c:cat>
            <c:numRef>
              <c:f>Sheet1!$A$2:$A$12</c:f>
              <c:numCache>
                <c:formatCode>General</c:formatCode>
                <c:ptCount val="11"/>
                <c:pt idx="0">
                  <c:v>1987</c:v>
                </c:pt>
                <c:pt idx="1">
                  <c:v>1988</c:v>
                </c:pt>
                <c:pt idx="2">
                  <c:v>1989</c:v>
                </c:pt>
                <c:pt idx="3">
                  <c:v>1990</c:v>
                </c:pt>
                <c:pt idx="4">
                  <c:v>1991</c:v>
                </c:pt>
                <c:pt idx="5">
                  <c:v>1992</c:v>
                </c:pt>
                <c:pt idx="6">
                  <c:v>1993</c:v>
                </c:pt>
                <c:pt idx="7">
                  <c:v>1994</c:v>
                </c:pt>
                <c:pt idx="8">
                  <c:v>1995</c:v>
                </c:pt>
                <c:pt idx="9">
                  <c:v>1996</c:v>
                </c:pt>
                <c:pt idx="10">
                  <c:v>1997</c:v>
                </c:pt>
              </c:numCache>
            </c:numRef>
          </c:cat>
          <c:val>
            <c:numRef>
              <c:f>Sheet1!$E$2:$E$12</c:f>
              <c:numCache>
                <c:formatCode>General</c:formatCode>
                <c:ptCount val="11"/>
              </c:numCache>
            </c:numRef>
          </c:val>
        </c:ser>
        <c:dLbls>
          <c:showLegendKey val="0"/>
          <c:showVal val="0"/>
          <c:showCatName val="0"/>
          <c:showSerName val="0"/>
          <c:showPercent val="0"/>
          <c:showBubbleSize val="0"/>
        </c:dLbls>
        <c:gapWidth val="150"/>
        <c:overlap val="100"/>
        <c:axId val="15845248"/>
        <c:axId val="15843712"/>
      </c:barChart>
      <c:catAx>
        <c:axId val="15840000"/>
        <c:scaling>
          <c:orientation val="minMax"/>
        </c:scaling>
        <c:delete val="0"/>
        <c:axPos val="b"/>
        <c:numFmt formatCode="General" sourceLinked="1"/>
        <c:majorTickMark val="in"/>
        <c:minorTickMark val="none"/>
        <c:tickLblPos val="low"/>
        <c:spPr>
          <a:ln>
            <a:solidFill>
              <a:schemeClr val="tx1"/>
            </a:solidFill>
          </a:ln>
        </c:spPr>
        <c:crossAx val="15841920"/>
        <c:crosses val="autoZero"/>
        <c:auto val="1"/>
        <c:lblAlgn val="ctr"/>
        <c:lblOffset val="100"/>
        <c:tickLblSkip val="2"/>
        <c:noMultiLvlLbl val="1"/>
      </c:catAx>
      <c:valAx>
        <c:axId val="15841920"/>
        <c:scaling>
          <c:orientation val="minMax"/>
        </c:scaling>
        <c:delete val="0"/>
        <c:axPos val="l"/>
        <c:numFmt formatCode="General" sourceLinked="1"/>
        <c:majorTickMark val="in"/>
        <c:minorTickMark val="none"/>
        <c:tickLblPos val="nextTo"/>
        <c:spPr>
          <a:ln>
            <a:solidFill>
              <a:schemeClr val="tx1"/>
            </a:solidFill>
          </a:ln>
        </c:spPr>
        <c:crossAx val="15840000"/>
        <c:crosses val="autoZero"/>
        <c:crossBetween val="between"/>
      </c:valAx>
      <c:valAx>
        <c:axId val="15843712"/>
        <c:scaling>
          <c:orientation val="minMax"/>
          <c:max val="6"/>
          <c:min val="0"/>
        </c:scaling>
        <c:delete val="0"/>
        <c:axPos val="r"/>
        <c:numFmt formatCode="General" sourceLinked="1"/>
        <c:majorTickMark val="in"/>
        <c:minorTickMark val="none"/>
        <c:tickLblPos val="nextTo"/>
        <c:spPr>
          <a:ln>
            <a:solidFill>
              <a:schemeClr val="tx1"/>
            </a:solidFill>
          </a:ln>
        </c:spPr>
        <c:crossAx val="15845248"/>
        <c:crosses val="max"/>
        <c:crossBetween val="between"/>
      </c:valAx>
      <c:catAx>
        <c:axId val="15845248"/>
        <c:scaling>
          <c:orientation val="minMax"/>
        </c:scaling>
        <c:delete val="1"/>
        <c:axPos val="b"/>
        <c:numFmt formatCode="General" sourceLinked="1"/>
        <c:majorTickMark val="out"/>
        <c:minorTickMark val="none"/>
        <c:tickLblPos val="nextTo"/>
        <c:crossAx val="15843712"/>
        <c:crosses val="autoZero"/>
        <c:auto val="1"/>
        <c:lblAlgn val="ctr"/>
        <c:lblOffset val="100"/>
        <c:noMultiLvlLbl val="0"/>
      </c:catAx>
      <c:spPr>
        <a:ln w="19050">
          <a:solidFill>
            <a:schemeClr val="tx1"/>
          </a:solidFill>
        </a:ln>
      </c:spPr>
    </c:plotArea>
    <c:legend>
      <c:legendPos val="r"/>
      <c:legendEntry>
        <c:idx val="0"/>
        <c:delete val="1"/>
      </c:legendEntry>
      <c:legendEntry>
        <c:idx val="3"/>
        <c:delete val="1"/>
      </c:legendEntry>
      <c:layout>
        <c:manualLayout>
          <c:xMode val="edge"/>
          <c:yMode val="edge"/>
          <c:x val="6.1812603285700395E-2"/>
          <c:y val="6.2716308027365483E-2"/>
          <c:w val="0.35302930883639544"/>
          <c:h val="0.12593269890869493"/>
        </c:manualLayout>
      </c:layout>
      <c:overlay val="0"/>
    </c:legend>
    <c:plotVisOnly val="1"/>
    <c:dispBlanksAs val="gap"/>
    <c:showDLblsOverMax val="0"/>
  </c:chart>
  <c:txPr>
    <a:bodyPr/>
    <a:lstStyle/>
    <a:p>
      <a:pPr>
        <a:defRPr sz="1800"/>
      </a:pPr>
      <a:endParaRPr lang="nb-N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896398366870811E-2"/>
          <c:y val="4.4861391929187228E-2"/>
          <c:w val="0.84857708758627393"/>
          <c:h val="0.85720342830906926"/>
        </c:manualLayout>
      </c:layout>
      <c:barChart>
        <c:barDir val="col"/>
        <c:grouping val="clustered"/>
        <c:varyColors val="0"/>
        <c:ser>
          <c:idx val="1"/>
          <c:order val="0"/>
          <c:tx>
            <c:strRef>
              <c:f>Sheet1!$B$1</c:f>
              <c:strCache>
                <c:ptCount val="1"/>
                <c:pt idx="0">
                  <c:v>Enterprises</c:v>
                </c:pt>
              </c:strCache>
            </c:strRef>
          </c:tx>
          <c:spPr>
            <a:solidFill>
              <a:schemeClr val="accent3"/>
            </a:solidFill>
            <a:ln w="22225" cmpd="sng">
              <a:solidFill>
                <a:schemeClr val="accent3"/>
              </a:solidFill>
            </a:ln>
          </c:spPr>
          <c:invertIfNegative val="0"/>
          <c:cat>
            <c:numRef>
              <c:f>Sheet1!$A$2:$A$46</c:f>
              <c:numCache>
                <c:formatCode>mmm\-yy</c:formatCode>
                <c:ptCount val="45"/>
                <c:pt idx="0">
                  <c:v>40148</c:v>
                </c:pt>
                <c:pt idx="1">
                  <c:v>40179</c:v>
                </c:pt>
                <c:pt idx="2">
                  <c:v>40210</c:v>
                </c:pt>
                <c:pt idx="3">
                  <c:v>40238</c:v>
                </c:pt>
                <c:pt idx="4">
                  <c:v>40269</c:v>
                </c:pt>
                <c:pt idx="5">
                  <c:v>40299</c:v>
                </c:pt>
                <c:pt idx="6">
                  <c:v>40330</c:v>
                </c:pt>
                <c:pt idx="7">
                  <c:v>40360</c:v>
                </c:pt>
                <c:pt idx="8">
                  <c:v>40391</c:v>
                </c:pt>
                <c:pt idx="9">
                  <c:v>40422</c:v>
                </c:pt>
                <c:pt idx="10">
                  <c:v>40452</c:v>
                </c:pt>
                <c:pt idx="11">
                  <c:v>40483</c:v>
                </c:pt>
                <c:pt idx="12">
                  <c:v>40513</c:v>
                </c:pt>
                <c:pt idx="13">
                  <c:v>40544</c:v>
                </c:pt>
                <c:pt idx="14">
                  <c:v>40575</c:v>
                </c:pt>
                <c:pt idx="15">
                  <c:v>40603</c:v>
                </c:pt>
                <c:pt idx="16">
                  <c:v>40634</c:v>
                </c:pt>
                <c:pt idx="17">
                  <c:v>40664</c:v>
                </c:pt>
                <c:pt idx="18">
                  <c:v>40695</c:v>
                </c:pt>
                <c:pt idx="19">
                  <c:v>40725</c:v>
                </c:pt>
                <c:pt idx="20">
                  <c:v>40756</c:v>
                </c:pt>
                <c:pt idx="21">
                  <c:v>40787</c:v>
                </c:pt>
                <c:pt idx="22">
                  <c:v>40817</c:v>
                </c:pt>
                <c:pt idx="23">
                  <c:v>40848</c:v>
                </c:pt>
                <c:pt idx="24">
                  <c:v>40878</c:v>
                </c:pt>
                <c:pt idx="25">
                  <c:v>40909</c:v>
                </c:pt>
                <c:pt idx="26">
                  <c:v>40940</c:v>
                </c:pt>
                <c:pt idx="27">
                  <c:v>40969</c:v>
                </c:pt>
                <c:pt idx="28">
                  <c:v>41000</c:v>
                </c:pt>
                <c:pt idx="29">
                  <c:v>41030</c:v>
                </c:pt>
                <c:pt idx="30">
                  <c:v>41061</c:v>
                </c:pt>
                <c:pt idx="31">
                  <c:v>41091</c:v>
                </c:pt>
                <c:pt idx="32">
                  <c:v>41122</c:v>
                </c:pt>
                <c:pt idx="33">
                  <c:v>41153</c:v>
                </c:pt>
                <c:pt idx="34">
                  <c:v>41183</c:v>
                </c:pt>
                <c:pt idx="35">
                  <c:v>41214</c:v>
                </c:pt>
                <c:pt idx="36">
                  <c:v>41244</c:v>
                </c:pt>
                <c:pt idx="37">
                  <c:v>41275</c:v>
                </c:pt>
                <c:pt idx="38">
                  <c:v>41306</c:v>
                </c:pt>
                <c:pt idx="39">
                  <c:v>41334</c:v>
                </c:pt>
                <c:pt idx="40">
                  <c:v>41365</c:v>
                </c:pt>
                <c:pt idx="41">
                  <c:v>41395</c:v>
                </c:pt>
                <c:pt idx="42">
                  <c:v>41426</c:v>
                </c:pt>
                <c:pt idx="43">
                  <c:v>41456</c:v>
                </c:pt>
                <c:pt idx="44">
                  <c:v>41487</c:v>
                </c:pt>
              </c:numCache>
            </c:numRef>
          </c:cat>
          <c:val>
            <c:numRef>
              <c:f>Sheet1!$B$2:$B$46</c:f>
              <c:numCache>
                <c:formatCode>General</c:formatCode>
                <c:ptCount val="45"/>
                <c:pt idx="0" formatCode="0">
                  <c:v>49</c:v>
                </c:pt>
                <c:pt idx="12" formatCode="0">
                  <c:v>45</c:v>
                </c:pt>
                <c:pt idx="18" formatCode="0">
                  <c:v>36</c:v>
                </c:pt>
                <c:pt idx="24" formatCode="0">
                  <c:v>23</c:v>
                </c:pt>
                <c:pt idx="30" formatCode="0">
                  <c:v>20</c:v>
                </c:pt>
                <c:pt idx="36" formatCode="0">
                  <c:v>15</c:v>
                </c:pt>
                <c:pt idx="42">
                  <c:v>12</c:v>
                </c:pt>
                <c:pt idx="44" formatCode="0">
                  <c:v>14</c:v>
                </c:pt>
              </c:numCache>
            </c:numRef>
          </c:val>
        </c:ser>
        <c:ser>
          <c:idx val="0"/>
          <c:order val="1"/>
          <c:tx>
            <c:strRef>
              <c:f>Sheet1!$C$1</c:f>
              <c:strCache>
                <c:ptCount val="1"/>
                <c:pt idx="0">
                  <c:v>Households</c:v>
                </c:pt>
              </c:strCache>
            </c:strRef>
          </c:tx>
          <c:spPr>
            <a:solidFill>
              <a:schemeClr val="accent1"/>
            </a:solidFill>
            <a:ln w="22225">
              <a:solidFill>
                <a:schemeClr val="accent1"/>
              </a:solidFill>
            </a:ln>
          </c:spPr>
          <c:invertIfNegative val="0"/>
          <c:cat>
            <c:numRef>
              <c:f>Sheet1!$A$2:$A$46</c:f>
              <c:numCache>
                <c:formatCode>mmm\-yy</c:formatCode>
                <c:ptCount val="45"/>
                <c:pt idx="0">
                  <c:v>40148</c:v>
                </c:pt>
                <c:pt idx="1">
                  <c:v>40179</c:v>
                </c:pt>
                <c:pt idx="2">
                  <c:v>40210</c:v>
                </c:pt>
                <c:pt idx="3">
                  <c:v>40238</c:v>
                </c:pt>
                <c:pt idx="4">
                  <c:v>40269</c:v>
                </c:pt>
                <c:pt idx="5">
                  <c:v>40299</c:v>
                </c:pt>
                <c:pt idx="6">
                  <c:v>40330</c:v>
                </c:pt>
                <c:pt idx="7">
                  <c:v>40360</c:v>
                </c:pt>
                <c:pt idx="8">
                  <c:v>40391</c:v>
                </c:pt>
                <c:pt idx="9">
                  <c:v>40422</c:v>
                </c:pt>
                <c:pt idx="10">
                  <c:v>40452</c:v>
                </c:pt>
                <c:pt idx="11">
                  <c:v>40483</c:v>
                </c:pt>
                <c:pt idx="12">
                  <c:v>40513</c:v>
                </c:pt>
                <c:pt idx="13">
                  <c:v>40544</c:v>
                </c:pt>
                <c:pt idx="14">
                  <c:v>40575</c:v>
                </c:pt>
                <c:pt idx="15">
                  <c:v>40603</c:v>
                </c:pt>
                <c:pt idx="16">
                  <c:v>40634</c:v>
                </c:pt>
                <c:pt idx="17">
                  <c:v>40664</c:v>
                </c:pt>
                <c:pt idx="18">
                  <c:v>40695</c:v>
                </c:pt>
                <c:pt idx="19">
                  <c:v>40725</c:v>
                </c:pt>
                <c:pt idx="20">
                  <c:v>40756</c:v>
                </c:pt>
                <c:pt idx="21">
                  <c:v>40787</c:v>
                </c:pt>
                <c:pt idx="22">
                  <c:v>40817</c:v>
                </c:pt>
                <c:pt idx="23">
                  <c:v>40848</c:v>
                </c:pt>
                <c:pt idx="24">
                  <c:v>40878</c:v>
                </c:pt>
                <c:pt idx="25">
                  <c:v>40909</c:v>
                </c:pt>
                <c:pt idx="26">
                  <c:v>40940</c:v>
                </c:pt>
                <c:pt idx="27">
                  <c:v>40969</c:v>
                </c:pt>
                <c:pt idx="28">
                  <c:v>41000</c:v>
                </c:pt>
                <c:pt idx="29">
                  <c:v>41030</c:v>
                </c:pt>
                <c:pt idx="30">
                  <c:v>41061</c:v>
                </c:pt>
                <c:pt idx="31">
                  <c:v>41091</c:v>
                </c:pt>
                <c:pt idx="32">
                  <c:v>41122</c:v>
                </c:pt>
                <c:pt idx="33">
                  <c:v>41153</c:v>
                </c:pt>
                <c:pt idx="34">
                  <c:v>41183</c:v>
                </c:pt>
                <c:pt idx="35">
                  <c:v>41214</c:v>
                </c:pt>
                <c:pt idx="36">
                  <c:v>41244</c:v>
                </c:pt>
                <c:pt idx="37">
                  <c:v>41275</c:v>
                </c:pt>
                <c:pt idx="38">
                  <c:v>41306</c:v>
                </c:pt>
                <c:pt idx="39">
                  <c:v>41334</c:v>
                </c:pt>
                <c:pt idx="40">
                  <c:v>41365</c:v>
                </c:pt>
                <c:pt idx="41">
                  <c:v>41395</c:v>
                </c:pt>
                <c:pt idx="42">
                  <c:v>41426</c:v>
                </c:pt>
                <c:pt idx="43">
                  <c:v>41456</c:v>
                </c:pt>
                <c:pt idx="44">
                  <c:v>41487</c:v>
                </c:pt>
              </c:numCache>
            </c:numRef>
          </c:cat>
          <c:val>
            <c:numRef>
              <c:f>Sheet1!$C$2:$C$46</c:f>
              <c:numCache>
                <c:formatCode>General</c:formatCode>
                <c:ptCount val="45"/>
                <c:pt idx="6" formatCode="0">
                  <c:v>19</c:v>
                </c:pt>
                <c:pt idx="12" formatCode="0">
                  <c:v>20</c:v>
                </c:pt>
                <c:pt idx="18" formatCode="0">
                  <c:v>20</c:v>
                </c:pt>
                <c:pt idx="24" formatCode="0">
                  <c:v>18</c:v>
                </c:pt>
                <c:pt idx="30" formatCode="0">
                  <c:v>16</c:v>
                </c:pt>
                <c:pt idx="36" formatCode="0">
                  <c:v>14</c:v>
                </c:pt>
                <c:pt idx="44" formatCode="0">
                  <c:v>12</c:v>
                </c:pt>
              </c:numCache>
            </c:numRef>
          </c:val>
        </c:ser>
        <c:dLbls>
          <c:showLegendKey val="0"/>
          <c:showVal val="0"/>
          <c:showCatName val="0"/>
          <c:showSerName val="0"/>
          <c:showPercent val="0"/>
          <c:showBubbleSize val="0"/>
        </c:dLbls>
        <c:gapWidth val="129"/>
        <c:overlap val="-100"/>
        <c:axId val="41434496"/>
        <c:axId val="41440384"/>
      </c:barChart>
      <c:barChart>
        <c:barDir val="col"/>
        <c:grouping val="clustered"/>
        <c:varyColors val="0"/>
        <c:ser>
          <c:idx val="2"/>
          <c:order val="2"/>
          <c:tx>
            <c:strRef>
              <c:f>Sheet1!$D$1</c:f>
              <c:strCache>
                <c:ptCount val="1"/>
                <c:pt idx="0">
                  <c:v>Column1</c:v>
                </c:pt>
              </c:strCache>
            </c:strRef>
          </c:tx>
          <c:spPr>
            <a:noFill/>
          </c:spPr>
          <c:invertIfNegative val="0"/>
          <c:cat>
            <c:numRef>
              <c:f>Sheet1!$A$2:$A$46</c:f>
              <c:numCache>
                <c:formatCode>mmm\-yy</c:formatCode>
                <c:ptCount val="45"/>
                <c:pt idx="0">
                  <c:v>40148</c:v>
                </c:pt>
                <c:pt idx="1">
                  <c:v>40179</c:v>
                </c:pt>
                <c:pt idx="2">
                  <c:v>40210</c:v>
                </c:pt>
                <c:pt idx="3">
                  <c:v>40238</c:v>
                </c:pt>
                <c:pt idx="4">
                  <c:v>40269</c:v>
                </c:pt>
                <c:pt idx="5">
                  <c:v>40299</c:v>
                </c:pt>
                <c:pt idx="6">
                  <c:v>40330</c:v>
                </c:pt>
                <c:pt idx="7">
                  <c:v>40360</c:v>
                </c:pt>
                <c:pt idx="8">
                  <c:v>40391</c:v>
                </c:pt>
                <c:pt idx="9">
                  <c:v>40422</c:v>
                </c:pt>
                <c:pt idx="10">
                  <c:v>40452</c:v>
                </c:pt>
                <c:pt idx="11">
                  <c:v>40483</c:v>
                </c:pt>
                <c:pt idx="12">
                  <c:v>40513</c:v>
                </c:pt>
                <c:pt idx="13">
                  <c:v>40544</c:v>
                </c:pt>
                <c:pt idx="14">
                  <c:v>40575</c:v>
                </c:pt>
                <c:pt idx="15">
                  <c:v>40603</c:v>
                </c:pt>
                <c:pt idx="16">
                  <c:v>40634</c:v>
                </c:pt>
                <c:pt idx="17">
                  <c:v>40664</c:v>
                </c:pt>
                <c:pt idx="18">
                  <c:v>40695</c:v>
                </c:pt>
                <c:pt idx="19">
                  <c:v>40725</c:v>
                </c:pt>
                <c:pt idx="20">
                  <c:v>40756</c:v>
                </c:pt>
                <c:pt idx="21">
                  <c:v>40787</c:v>
                </c:pt>
                <c:pt idx="22">
                  <c:v>40817</c:v>
                </c:pt>
                <c:pt idx="23">
                  <c:v>40848</c:v>
                </c:pt>
                <c:pt idx="24">
                  <c:v>40878</c:v>
                </c:pt>
                <c:pt idx="25">
                  <c:v>40909</c:v>
                </c:pt>
                <c:pt idx="26">
                  <c:v>40940</c:v>
                </c:pt>
                <c:pt idx="27">
                  <c:v>40969</c:v>
                </c:pt>
                <c:pt idx="28">
                  <c:v>41000</c:v>
                </c:pt>
                <c:pt idx="29">
                  <c:v>41030</c:v>
                </c:pt>
                <c:pt idx="30">
                  <c:v>41061</c:v>
                </c:pt>
                <c:pt idx="31">
                  <c:v>41091</c:v>
                </c:pt>
                <c:pt idx="32">
                  <c:v>41122</c:v>
                </c:pt>
                <c:pt idx="33">
                  <c:v>41153</c:v>
                </c:pt>
                <c:pt idx="34">
                  <c:v>41183</c:v>
                </c:pt>
                <c:pt idx="35">
                  <c:v>41214</c:v>
                </c:pt>
                <c:pt idx="36">
                  <c:v>41244</c:v>
                </c:pt>
                <c:pt idx="37">
                  <c:v>41275</c:v>
                </c:pt>
                <c:pt idx="38">
                  <c:v>41306</c:v>
                </c:pt>
                <c:pt idx="39">
                  <c:v>41334</c:v>
                </c:pt>
                <c:pt idx="40">
                  <c:v>41365</c:v>
                </c:pt>
                <c:pt idx="41">
                  <c:v>41395</c:v>
                </c:pt>
                <c:pt idx="42">
                  <c:v>41426</c:v>
                </c:pt>
                <c:pt idx="43">
                  <c:v>41456</c:v>
                </c:pt>
                <c:pt idx="44">
                  <c:v>41487</c:v>
                </c:pt>
              </c:numCache>
            </c:numRef>
          </c:cat>
          <c:val>
            <c:numRef>
              <c:f>Sheet1!$D$2:$D$46</c:f>
              <c:numCache>
                <c:formatCode>0.00</c:formatCode>
                <c:ptCount val="45"/>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pt idx="25">
                  <c:v>10</c:v>
                </c:pt>
                <c:pt idx="26">
                  <c:v>10</c:v>
                </c:pt>
                <c:pt idx="27">
                  <c:v>10</c:v>
                </c:pt>
                <c:pt idx="28">
                  <c:v>10</c:v>
                </c:pt>
                <c:pt idx="29">
                  <c:v>10</c:v>
                </c:pt>
                <c:pt idx="30">
                  <c:v>10</c:v>
                </c:pt>
                <c:pt idx="31">
                  <c:v>10</c:v>
                </c:pt>
                <c:pt idx="32">
                  <c:v>10</c:v>
                </c:pt>
                <c:pt idx="33">
                  <c:v>10</c:v>
                </c:pt>
                <c:pt idx="34">
                  <c:v>10</c:v>
                </c:pt>
                <c:pt idx="35">
                  <c:v>10</c:v>
                </c:pt>
                <c:pt idx="36">
                  <c:v>10</c:v>
                </c:pt>
                <c:pt idx="37">
                  <c:v>10</c:v>
                </c:pt>
                <c:pt idx="38">
                  <c:v>10</c:v>
                </c:pt>
                <c:pt idx="39">
                  <c:v>10</c:v>
                </c:pt>
                <c:pt idx="40">
                  <c:v>10</c:v>
                </c:pt>
                <c:pt idx="41">
                  <c:v>10</c:v>
                </c:pt>
                <c:pt idx="42">
                  <c:v>10</c:v>
                </c:pt>
                <c:pt idx="43">
                  <c:v>10</c:v>
                </c:pt>
                <c:pt idx="44">
                  <c:v>10</c:v>
                </c:pt>
              </c:numCache>
            </c:numRef>
          </c:val>
        </c:ser>
        <c:dLbls>
          <c:showLegendKey val="0"/>
          <c:showVal val="0"/>
          <c:showCatName val="0"/>
          <c:showSerName val="0"/>
          <c:showPercent val="0"/>
          <c:showBubbleSize val="0"/>
        </c:dLbls>
        <c:gapWidth val="150"/>
        <c:axId val="41445248"/>
        <c:axId val="41443712"/>
      </c:barChart>
      <c:dateAx>
        <c:axId val="41434496"/>
        <c:scaling>
          <c:orientation val="minMax"/>
          <c:min val="40148"/>
        </c:scaling>
        <c:delete val="0"/>
        <c:axPos val="b"/>
        <c:numFmt formatCode="[$-409]mmm\-yy;@" sourceLinked="0"/>
        <c:majorTickMark val="in"/>
        <c:minorTickMark val="in"/>
        <c:tickLblPos val="low"/>
        <c:spPr>
          <a:ln>
            <a:solidFill>
              <a:schemeClr val="tx1"/>
            </a:solidFill>
          </a:ln>
        </c:spPr>
        <c:txPr>
          <a:bodyPr rot="0"/>
          <a:lstStyle/>
          <a:p>
            <a:pPr>
              <a:defRPr/>
            </a:pPr>
            <a:endParaRPr lang="nb-NO"/>
          </a:p>
        </c:txPr>
        <c:crossAx val="41440384"/>
        <c:crosses val="autoZero"/>
        <c:auto val="1"/>
        <c:lblOffset val="100"/>
        <c:baseTimeUnit val="months"/>
        <c:majorUnit val="6"/>
        <c:majorTimeUnit val="months"/>
      </c:dateAx>
      <c:valAx>
        <c:axId val="41440384"/>
        <c:scaling>
          <c:orientation val="minMax"/>
          <c:max val="60"/>
          <c:min val="0"/>
        </c:scaling>
        <c:delete val="0"/>
        <c:axPos val="l"/>
        <c:numFmt formatCode="General" sourceLinked="0"/>
        <c:majorTickMark val="in"/>
        <c:minorTickMark val="none"/>
        <c:tickLblPos val="nextTo"/>
        <c:spPr>
          <a:ln>
            <a:solidFill>
              <a:schemeClr val="tx1"/>
            </a:solidFill>
          </a:ln>
        </c:spPr>
        <c:crossAx val="41434496"/>
        <c:crosses val="autoZero"/>
        <c:crossBetween val="between"/>
      </c:valAx>
      <c:valAx>
        <c:axId val="41443712"/>
        <c:scaling>
          <c:orientation val="minMax"/>
          <c:max val="60"/>
        </c:scaling>
        <c:delete val="0"/>
        <c:axPos val="r"/>
        <c:numFmt formatCode="General" sourceLinked="0"/>
        <c:majorTickMark val="in"/>
        <c:minorTickMark val="none"/>
        <c:tickLblPos val="nextTo"/>
        <c:spPr>
          <a:ln>
            <a:solidFill>
              <a:schemeClr val="tx1"/>
            </a:solidFill>
          </a:ln>
        </c:spPr>
        <c:crossAx val="41445248"/>
        <c:crosses val="max"/>
        <c:crossBetween val="between"/>
      </c:valAx>
      <c:dateAx>
        <c:axId val="41445248"/>
        <c:scaling>
          <c:orientation val="minMax"/>
        </c:scaling>
        <c:delete val="1"/>
        <c:axPos val="b"/>
        <c:numFmt formatCode="mmm\-yy" sourceLinked="1"/>
        <c:majorTickMark val="out"/>
        <c:minorTickMark val="none"/>
        <c:tickLblPos val="nextTo"/>
        <c:crossAx val="41443712"/>
        <c:crosses val="autoZero"/>
        <c:auto val="1"/>
        <c:lblOffset val="100"/>
        <c:baseTimeUnit val="months"/>
        <c:majorUnit val="1"/>
        <c:minorUnit val="1"/>
      </c:dateAx>
      <c:spPr>
        <a:noFill/>
        <a:ln w="19050">
          <a:solidFill>
            <a:schemeClr val="tx1"/>
          </a:solidFill>
        </a:ln>
      </c:spPr>
    </c:plotArea>
    <c:legend>
      <c:legendPos val="r"/>
      <c:legendEntry>
        <c:idx val="2"/>
        <c:delete val="1"/>
      </c:legendEntry>
      <c:layout>
        <c:manualLayout>
          <c:xMode val="edge"/>
          <c:yMode val="edge"/>
          <c:x val="7.9131360429483349E-2"/>
          <c:y val="6.1342510396199763E-2"/>
          <c:w val="0.31971904404443036"/>
          <c:h val="0.15788888099803516"/>
        </c:manualLayout>
      </c:layout>
      <c:overlay val="0"/>
    </c:legend>
    <c:plotVisOnly val="1"/>
    <c:dispBlanksAs val="gap"/>
    <c:showDLblsOverMax val="0"/>
  </c:chart>
  <c:txPr>
    <a:bodyPr/>
    <a:lstStyle/>
    <a:p>
      <a:pPr>
        <a:defRPr sz="1800"/>
      </a:pPr>
      <a:endParaRPr lang="nb-N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896398366870811E-2"/>
          <c:y val="4.4861391929187228E-2"/>
          <c:w val="0.84857708758627393"/>
          <c:h val="0.85720342830906926"/>
        </c:manualLayout>
      </c:layout>
      <c:lineChart>
        <c:grouping val="standard"/>
        <c:varyColors val="0"/>
        <c:ser>
          <c:idx val="1"/>
          <c:order val="0"/>
          <c:tx>
            <c:strRef>
              <c:f>Sheet1!$C$1</c:f>
              <c:strCache>
                <c:ptCount val="1"/>
                <c:pt idx="0">
                  <c:v>Column2</c:v>
                </c:pt>
              </c:strCache>
            </c:strRef>
          </c:tx>
          <c:spPr>
            <a:ln>
              <a:noFill/>
            </a:ln>
          </c:spPr>
          <c:marker>
            <c:symbol val="none"/>
          </c:marker>
          <c:cat>
            <c:numRef>
              <c:f>Sheet1!$A$2:$A$18</c:f>
              <c:numCache>
                <c:formatCode>mmm\-yy</c:formatCode>
                <c:ptCount val="17"/>
                <c:pt idx="0">
                  <c:v>40057</c:v>
                </c:pt>
                <c:pt idx="1">
                  <c:v>40148</c:v>
                </c:pt>
                <c:pt idx="2">
                  <c:v>40238</c:v>
                </c:pt>
                <c:pt idx="3">
                  <c:v>40330</c:v>
                </c:pt>
                <c:pt idx="4">
                  <c:v>40422</c:v>
                </c:pt>
                <c:pt idx="5">
                  <c:v>40513</c:v>
                </c:pt>
                <c:pt idx="6">
                  <c:v>40603</c:v>
                </c:pt>
                <c:pt idx="7">
                  <c:v>40695</c:v>
                </c:pt>
                <c:pt idx="8">
                  <c:v>40787</c:v>
                </c:pt>
                <c:pt idx="9">
                  <c:v>40878</c:v>
                </c:pt>
                <c:pt idx="10">
                  <c:v>40969</c:v>
                </c:pt>
                <c:pt idx="11">
                  <c:v>41061</c:v>
                </c:pt>
                <c:pt idx="12">
                  <c:v>41153</c:v>
                </c:pt>
                <c:pt idx="13">
                  <c:v>41244</c:v>
                </c:pt>
                <c:pt idx="14">
                  <c:v>41334</c:v>
                </c:pt>
                <c:pt idx="15">
                  <c:v>41426</c:v>
                </c:pt>
                <c:pt idx="16">
                  <c:v>41518</c:v>
                </c:pt>
              </c:numCache>
            </c:numRef>
          </c:cat>
          <c:val>
            <c:numRef>
              <c:f>Sheet1!$C$2:$C$18</c:f>
              <c:numCache>
                <c:formatCode>0.00</c:formatCode>
                <c:ptCount val="17"/>
                <c:pt idx="0">
                  <c:v>0.2</c:v>
                </c:pt>
                <c:pt idx="1">
                  <c:v>0.2</c:v>
                </c:pt>
                <c:pt idx="2">
                  <c:v>0.2</c:v>
                </c:pt>
                <c:pt idx="3">
                  <c:v>0.2</c:v>
                </c:pt>
                <c:pt idx="4">
                  <c:v>0.2</c:v>
                </c:pt>
                <c:pt idx="5">
                  <c:v>0.2</c:v>
                </c:pt>
                <c:pt idx="6">
                  <c:v>0.2</c:v>
                </c:pt>
                <c:pt idx="7">
                  <c:v>0.2</c:v>
                </c:pt>
                <c:pt idx="8">
                  <c:v>0.2</c:v>
                </c:pt>
                <c:pt idx="9">
                  <c:v>0.2</c:v>
                </c:pt>
                <c:pt idx="10">
                  <c:v>0.2</c:v>
                </c:pt>
                <c:pt idx="11">
                  <c:v>0.2</c:v>
                </c:pt>
                <c:pt idx="12">
                  <c:v>0.2</c:v>
                </c:pt>
                <c:pt idx="13">
                  <c:v>0.2</c:v>
                </c:pt>
                <c:pt idx="14">
                  <c:v>0.2</c:v>
                </c:pt>
                <c:pt idx="15">
                  <c:v>0.2</c:v>
                </c:pt>
                <c:pt idx="16">
                  <c:v>0.2</c:v>
                </c:pt>
              </c:numCache>
            </c:numRef>
          </c:val>
          <c:smooth val="0"/>
        </c:ser>
        <c:dLbls>
          <c:showLegendKey val="0"/>
          <c:showVal val="0"/>
          <c:showCatName val="0"/>
          <c:showSerName val="0"/>
          <c:showPercent val="0"/>
          <c:showBubbleSize val="0"/>
        </c:dLbls>
        <c:marker val="1"/>
        <c:smooth val="0"/>
        <c:axId val="42837504"/>
        <c:axId val="42839040"/>
      </c:lineChart>
      <c:lineChart>
        <c:grouping val="standard"/>
        <c:varyColors val="0"/>
        <c:ser>
          <c:idx val="0"/>
          <c:order val="1"/>
          <c:tx>
            <c:strRef>
              <c:f>Sheet1!$B$1</c:f>
              <c:strCache>
                <c:ptCount val="1"/>
                <c:pt idx="0">
                  <c:v>Misligholdsandel vanlige boliglån</c:v>
                </c:pt>
              </c:strCache>
            </c:strRef>
          </c:tx>
          <c:marker>
            <c:symbol val="none"/>
          </c:marker>
          <c:cat>
            <c:numRef>
              <c:f>Sheet1!$A$2:$A$18</c:f>
              <c:numCache>
                <c:formatCode>mmm\-yy</c:formatCode>
                <c:ptCount val="17"/>
                <c:pt idx="0">
                  <c:v>40057</c:v>
                </c:pt>
                <c:pt idx="1">
                  <c:v>40148</c:v>
                </c:pt>
                <c:pt idx="2">
                  <c:v>40238</c:v>
                </c:pt>
                <c:pt idx="3">
                  <c:v>40330</c:v>
                </c:pt>
                <c:pt idx="4">
                  <c:v>40422</c:v>
                </c:pt>
                <c:pt idx="5">
                  <c:v>40513</c:v>
                </c:pt>
                <c:pt idx="6">
                  <c:v>40603</c:v>
                </c:pt>
                <c:pt idx="7">
                  <c:v>40695</c:v>
                </c:pt>
                <c:pt idx="8">
                  <c:v>40787</c:v>
                </c:pt>
                <c:pt idx="9">
                  <c:v>40878</c:v>
                </c:pt>
                <c:pt idx="10">
                  <c:v>40969</c:v>
                </c:pt>
                <c:pt idx="11">
                  <c:v>41061</c:v>
                </c:pt>
                <c:pt idx="12">
                  <c:v>41153</c:v>
                </c:pt>
                <c:pt idx="13">
                  <c:v>41244</c:v>
                </c:pt>
                <c:pt idx="14">
                  <c:v>41334</c:v>
                </c:pt>
                <c:pt idx="15">
                  <c:v>41426</c:v>
                </c:pt>
                <c:pt idx="16">
                  <c:v>41518</c:v>
                </c:pt>
              </c:numCache>
            </c:numRef>
          </c:cat>
          <c:val>
            <c:numRef>
              <c:f>Sheet1!$B$2:$B$18</c:f>
              <c:numCache>
                <c:formatCode>0.00</c:formatCode>
                <c:ptCount val="17"/>
                <c:pt idx="0">
                  <c:v>4.0688771938950721</c:v>
                </c:pt>
                <c:pt idx="1">
                  <c:v>4.5072817772827634</c:v>
                </c:pt>
                <c:pt idx="2">
                  <c:v>5.1701019540294642</c:v>
                </c:pt>
                <c:pt idx="3">
                  <c:v>5.9027073968526063</c:v>
                </c:pt>
                <c:pt idx="4">
                  <c:v>6.6395679445595297</c:v>
                </c:pt>
                <c:pt idx="5">
                  <c:v>7.3925141596797959</c:v>
                </c:pt>
                <c:pt idx="6">
                  <c:v>8.2782152172120789</c:v>
                </c:pt>
                <c:pt idx="7">
                  <c:v>9.4168596478031521</c:v>
                </c:pt>
                <c:pt idx="8">
                  <c:v>10.811727693327848</c:v>
                </c:pt>
                <c:pt idx="9">
                  <c:v>12.038603643941858</c:v>
                </c:pt>
                <c:pt idx="10">
                  <c:v>13.294116835258285</c:v>
                </c:pt>
                <c:pt idx="11">
                  <c:v>14.077240364744043</c:v>
                </c:pt>
                <c:pt idx="12">
                  <c:v>15.122545839909963</c:v>
                </c:pt>
                <c:pt idx="13">
                  <c:v>15.756039064947291</c:v>
                </c:pt>
                <c:pt idx="14">
                  <c:v>16.5</c:v>
                </c:pt>
                <c:pt idx="15">
                  <c:v>17</c:v>
                </c:pt>
                <c:pt idx="16">
                  <c:v>17.399999999999999</c:v>
                </c:pt>
              </c:numCache>
            </c:numRef>
          </c:val>
          <c:smooth val="0"/>
        </c:ser>
        <c:dLbls>
          <c:showLegendKey val="0"/>
          <c:showVal val="0"/>
          <c:showCatName val="0"/>
          <c:showSerName val="0"/>
          <c:showPercent val="0"/>
          <c:showBubbleSize val="0"/>
        </c:dLbls>
        <c:marker val="1"/>
        <c:smooth val="0"/>
        <c:axId val="42842368"/>
        <c:axId val="42840832"/>
      </c:lineChart>
      <c:dateAx>
        <c:axId val="42837504"/>
        <c:scaling>
          <c:orientation val="minMax"/>
          <c:min val="40057"/>
        </c:scaling>
        <c:delete val="0"/>
        <c:axPos val="b"/>
        <c:numFmt formatCode="[$-409]mmm\-yy;@" sourceLinked="0"/>
        <c:majorTickMark val="in"/>
        <c:minorTickMark val="none"/>
        <c:tickLblPos val="low"/>
        <c:spPr>
          <a:ln>
            <a:solidFill>
              <a:schemeClr val="tx1"/>
            </a:solidFill>
          </a:ln>
        </c:spPr>
        <c:crossAx val="42839040"/>
        <c:crosses val="autoZero"/>
        <c:auto val="1"/>
        <c:lblOffset val="100"/>
        <c:baseTimeUnit val="months"/>
        <c:majorUnit val="6"/>
        <c:majorTimeUnit val="months"/>
      </c:dateAx>
      <c:valAx>
        <c:axId val="42839040"/>
        <c:scaling>
          <c:orientation val="minMax"/>
          <c:max val="20"/>
          <c:min val="0"/>
        </c:scaling>
        <c:delete val="0"/>
        <c:axPos val="l"/>
        <c:numFmt formatCode="General" sourceLinked="0"/>
        <c:majorTickMark val="in"/>
        <c:minorTickMark val="none"/>
        <c:tickLblPos val="nextTo"/>
        <c:spPr>
          <a:ln>
            <a:solidFill>
              <a:schemeClr val="tx1"/>
            </a:solidFill>
          </a:ln>
        </c:spPr>
        <c:crossAx val="42837504"/>
        <c:crosses val="autoZero"/>
        <c:crossBetween val="between"/>
      </c:valAx>
      <c:valAx>
        <c:axId val="42840832"/>
        <c:scaling>
          <c:orientation val="minMax"/>
          <c:max val="20"/>
          <c:min val="0"/>
        </c:scaling>
        <c:delete val="0"/>
        <c:axPos val="r"/>
        <c:numFmt formatCode="General" sourceLinked="0"/>
        <c:majorTickMark val="in"/>
        <c:minorTickMark val="none"/>
        <c:tickLblPos val="nextTo"/>
        <c:spPr>
          <a:ln>
            <a:solidFill>
              <a:schemeClr val="tx1"/>
            </a:solidFill>
          </a:ln>
        </c:spPr>
        <c:crossAx val="42842368"/>
        <c:crosses val="max"/>
        <c:crossBetween val="between"/>
      </c:valAx>
      <c:dateAx>
        <c:axId val="42842368"/>
        <c:scaling>
          <c:orientation val="minMax"/>
        </c:scaling>
        <c:delete val="1"/>
        <c:axPos val="b"/>
        <c:numFmt formatCode="mmm\-yy" sourceLinked="1"/>
        <c:majorTickMark val="out"/>
        <c:minorTickMark val="none"/>
        <c:tickLblPos val="nextTo"/>
        <c:crossAx val="42840832"/>
        <c:crosses val="autoZero"/>
        <c:auto val="1"/>
        <c:lblOffset val="100"/>
        <c:baseTimeUnit val="months"/>
      </c:dateAx>
      <c:spPr>
        <a:ln w="19050">
          <a:solidFill>
            <a:schemeClr val="tx1"/>
          </a:solidFill>
        </a:ln>
      </c:spPr>
    </c:plotArea>
    <c:plotVisOnly val="1"/>
    <c:dispBlanksAs val="gap"/>
    <c:showDLblsOverMax val="0"/>
  </c:chart>
  <c:spPr>
    <a:ln>
      <a:noFill/>
    </a:ln>
  </c:spPr>
  <c:txPr>
    <a:bodyPr/>
    <a:lstStyle/>
    <a:p>
      <a:pPr>
        <a:defRPr sz="1800"/>
      </a:pPr>
      <a:endParaRPr lang="nb-NO"/>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967386021191799E-2"/>
          <c:y val="4.4861391929187228E-2"/>
          <c:w val="0.92640249829882371"/>
          <c:h val="0.85720342830906926"/>
        </c:manualLayout>
      </c:layout>
      <c:barChart>
        <c:barDir val="col"/>
        <c:grouping val="clustered"/>
        <c:varyColors val="0"/>
        <c:ser>
          <c:idx val="0"/>
          <c:order val="0"/>
          <c:tx>
            <c:strRef>
              <c:f>Sheet1!$B$1</c:f>
              <c:strCache>
                <c:ptCount val="1"/>
                <c:pt idx="0">
                  <c:v>Households including sole proprietorships</c:v>
                </c:pt>
              </c:strCache>
            </c:strRef>
          </c:tx>
          <c:invertIfNegative val="0"/>
          <c:cat>
            <c:strRef>
              <c:f>Sheet1!$A$2:$A$3</c:f>
              <c:strCache>
                <c:ptCount val="2"/>
                <c:pt idx="0">
                  <c:v>Proportion of total losses               (1992–1993)</c:v>
                </c:pt>
                <c:pt idx="1">
                  <c:v>Losses (1992–1993) as a proportion of loans made (1990)</c:v>
                </c:pt>
              </c:strCache>
            </c:strRef>
          </c:cat>
          <c:val>
            <c:numRef>
              <c:f>Sheet1!$B$2:$B$3</c:f>
              <c:numCache>
                <c:formatCode>General</c:formatCode>
                <c:ptCount val="2"/>
                <c:pt idx="0">
                  <c:v>8</c:v>
                </c:pt>
                <c:pt idx="1">
                  <c:v>3</c:v>
                </c:pt>
              </c:numCache>
            </c:numRef>
          </c:val>
        </c:ser>
        <c:ser>
          <c:idx val="1"/>
          <c:order val="1"/>
          <c:tx>
            <c:strRef>
              <c:f>Sheet1!$C$1</c:f>
              <c:strCache>
                <c:ptCount val="1"/>
                <c:pt idx="0">
                  <c:v>Building and construction and property management, etc.</c:v>
                </c:pt>
              </c:strCache>
            </c:strRef>
          </c:tx>
          <c:invertIfNegative val="0"/>
          <c:cat>
            <c:strRef>
              <c:f>Sheet1!$A$2:$A$3</c:f>
              <c:strCache>
                <c:ptCount val="2"/>
                <c:pt idx="0">
                  <c:v>Proportion of total losses               (1992–1993)</c:v>
                </c:pt>
                <c:pt idx="1">
                  <c:v>Losses (1992–1993) as a proportion of loans made (1990)</c:v>
                </c:pt>
              </c:strCache>
            </c:strRef>
          </c:cat>
          <c:val>
            <c:numRef>
              <c:f>Sheet1!$C$2:$C$3</c:f>
              <c:numCache>
                <c:formatCode>General</c:formatCode>
                <c:ptCount val="2"/>
                <c:pt idx="0">
                  <c:v>44</c:v>
                </c:pt>
                <c:pt idx="1">
                  <c:v>42</c:v>
                </c:pt>
              </c:numCache>
            </c:numRef>
          </c:val>
        </c:ser>
        <c:ser>
          <c:idx val="2"/>
          <c:order val="2"/>
          <c:tx>
            <c:strRef>
              <c:f>Sheet1!$D$1</c:f>
              <c:strCache>
                <c:ptCount val="1"/>
                <c:pt idx="0">
                  <c:v>Other enterprises.</c:v>
                </c:pt>
              </c:strCache>
            </c:strRef>
          </c:tx>
          <c:invertIfNegative val="0"/>
          <c:cat>
            <c:strRef>
              <c:f>Sheet1!$A$2:$A$3</c:f>
              <c:strCache>
                <c:ptCount val="2"/>
                <c:pt idx="0">
                  <c:v>Proportion of total losses               (1992–1993)</c:v>
                </c:pt>
                <c:pt idx="1">
                  <c:v>Losses (1992–1993) as a proportion of loans made (1990)</c:v>
                </c:pt>
              </c:strCache>
            </c:strRef>
          </c:cat>
          <c:val>
            <c:numRef>
              <c:f>Sheet1!$D$2:$D$3</c:f>
              <c:numCache>
                <c:formatCode>General</c:formatCode>
                <c:ptCount val="2"/>
                <c:pt idx="0">
                  <c:v>29</c:v>
                </c:pt>
                <c:pt idx="1">
                  <c:v>10</c:v>
                </c:pt>
              </c:numCache>
            </c:numRef>
          </c:val>
        </c:ser>
        <c:dLbls>
          <c:showLegendKey val="0"/>
          <c:showVal val="0"/>
          <c:showCatName val="0"/>
          <c:showSerName val="0"/>
          <c:showPercent val="0"/>
          <c:showBubbleSize val="0"/>
        </c:dLbls>
        <c:gapWidth val="150"/>
        <c:axId val="42773888"/>
        <c:axId val="42783872"/>
      </c:barChart>
      <c:lineChart>
        <c:grouping val="standard"/>
        <c:varyColors val="0"/>
        <c:ser>
          <c:idx val="3"/>
          <c:order val="3"/>
          <c:tx>
            <c:strRef>
              <c:f>Sheet1!$E$1</c:f>
              <c:strCache>
                <c:ptCount val="1"/>
                <c:pt idx="0">
                  <c:v>Column1</c:v>
                </c:pt>
              </c:strCache>
            </c:strRef>
          </c:tx>
          <c:spPr>
            <a:ln>
              <a:noFill/>
            </a:ln>
          </c:spPr>
          <c:marker>
            <c:symbol val="none"/>
          </c:marker>
          <c:cat>
            <c:strRef>
              <c:f>Sheet1!$A$2:$A$3</c:f>
              <c:strCache>
                <c:ptCount val="2"/>
                <c:pt idx="0">
                  <c:v>Proportion of total losses               (1992–1993)</c:v>
                </c:pt>
                <c:pt idx="1">
                  <c:v>Losses (1992–1993) as a proportion of loans made (1990)</c:v>
                </c:pt>
              </c:strCache>
            </c:strRef>
          </c:cat>
          <c:val>
            <c:numRef>
              <c:f>Sheet1!$E$2:$E$3</c:f>
              <c:numCache>
                <c:formatCode>General</c:formatCode>
                <c:ptCount val="2"/>
                <c:pt idx="0">
                  <c:v>2</c:v>
                </c:pt>
                <c:pt idx="1">
                  <c:v>2</c:v>
                </c:pt>
              </c:numCache>
            </c:numRef>
          </c:val>
          <c:smooth val="0"/>
        </c:ser>
        <c:dLbls>
          <c:showLegendKey val="0"/>
          <c:showVal val="0"/>
          <c:showCatName val="0"/>
          <c:showSerName val="0"/>
          <c:showPercent val="0"/>
          <c:showBubbleSize val="0"/>
        </c:dLbls>
        <c:marker val="1"/>
        <c:smooth val="0"/>
        <c:axId val="42791296"/>
        <c:axId val="42785408"/>
      </c:lineChart>
      <c:catAx>
        <c:axId val="42773888"/>
        <c:scaling>
          <c:orientation val="minMax"/>
        </c:scaling>
        <c:delete val="0"/>
        <c:axPos val="b"/>
        <c:majorTickMark val="in"/>
        <c:minorTickMark val="none"/>
        <c:tickLblPos val="nextTo"/>
        <c:spPr>
          <a:ln>
            <a:solidFill>
              <a:schemeClr val="tx1"/>
            </a:solidFill>
          </a:ln>
        </c:spPr>
        <c:txPr>
          <a:bodyPr/>
          <a:lstStyle/>
          <a:p>
            <a:pPr algn="ctr">
              <a:defRPr lang="nb-NO" sz="1800" b="0" i="0" u="none" strike="noStrike" kern="1200" baseline="0">
                <a:solidFill>
                  <a:prstClr val="black"/>
                </a:solidFill>
                <a:latin typeface="+mn-lt"/>
                <a:ea typeface="+mn-ea"/>
                <a:cs typeface="+mn-cs"/>
              </a:defRPr>
            </a:pPr>
            <a:endParaRPr lang="nb-NO"/>
          </a:p>
        </c:txPr>
        <c:crossAx val="42783872"/>
        <c:crosses val="autoZero"/>
        <c:auto val="1"/>
        <c:lblAlgn val="ctr"/>
        <c:lblOffset val="100"/>
        <c:noMultiLvlLbl val="0"/>
      </c:catAx>
      <c:valAx>
        <c:axId val="42783872"/>
        <c:scaling>
          <c:orientation val="minMax"/>
          <c:max val="60"/>
        </c:scaling>
        <c:delete val="0"/>
        <c:axPos val="l"/>
        <c:numFmt formatCode="General" sourceLinked="1"/>
        <c:majorTickMark val="in"/>
        <c:minorTickMark val="none"/>
        <c:tickLblPos val="nextTo"/>
        <c:spPr>
          <a:ln>
            <a:solidFill>
              <a:schemeClr val="tx1"/>
            </a:solidFill>
          </a:ln>
        </c:spPr>
        <c:crossAx val="42773888"/>
        <c:crosses val="autoZero"/>
        <c:crossBetween val="between"/>
      </c:valAx>
      <c:valAx>
        <c:axId val="42785408"/>
        <c:scaling>
          <c:orientation val="minMax"/>
          <c:max val="60"/>
        </c:scaling>
        <c:delete val="0"/>
        <c:axPos val="r"/>
        <c:numFmt formatCode="General" sourceLinked="1"/>
        <c:majorTickMark val="in"/>
        <c:minorTickMark val="none"/>
        <c:tickLblPos val="nextTo"/>
        <c:spPr>
          <a:ln>
            <a:solidFill>
              <a:schemeClr val="tx1"/>
            </a:solidFill>
          </a:ln>
        </c:spPr>
        <c:crossAx val="42791296"/>
        <c:crosses val="max"/>
        <c:crossBetween val="between"/>
      </c:valAx>
      <c:catAx>
        <c:axId val="42791296"/>
        <c:scaling>
          <c:orientation val="minMax"/>
        </c:scaling>
        <c:delete val="1"/>
        <c:axPos val="b"/>
        <c:majorTickMark val="out"/>
        <c:minorTickMark val="none"/>
        <c:tickLblPos val="nextTo"/>
        <c:crossAx val="42785408"/>
        <c:crosses val="autoZero"/>
        <c:auto val="1"/>
        <c:lblAlgn val="ctr"/>
        <c:lblOffset val="100"/>
        <c:noMultiLvlLbl val="0"/>
      </c:catAx>
      <c:spPr>
        <a:ln w="19050">
          <a:solidFill>
            <a:schemeClr val="tx1"/>
          </a:solidFill>
        </a:ln>
      </c:spPr>
    </c:plotArea>
    <c:legend>
      <c:legendPos val="r"/>
      <c:legendEntry>
        <c:idx val="3"/>
        <c:delete val="1"/>
      </c:legendEntry>
      <c:layout>
        <c:manualLayout>
          <c:xMode val="edge"/>
          <c:yMode val="edge"/>
          <c:x val="6.3556501730038005E-3"/>
          <c:y val="6.2652867630092382E-2"/>
          <c:w val="0.83755383535963468"/>
          <c:h val="0.16891905172929503"/>
        </c:manualLayout>
      </c:layout>
      <c:overlay val="0"/>
    </c:legend>
    <c:plotVisOnly val="1"/>
    <c:dispBlanksAs val="gap"/>
    <c:showDLblsOverMax val="0"/>
  </c:chart>
  <c:txPr>
    <a:bodyPr/>
    <a:lstStyle/>
    <a:p>
      <a:pPr>
        <a:defRPr sz="1800"/>
      </a:pPr>
      <a:endParaRPr lang="nb-NO"/>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896398366870811E-2"/>
          <c:y val="4.4861391929187228E-2"/>
          <c:w val="0.84857708758627393"/>
          <c:h val="0.85720342830906926"/>
        </c:manualLayout>
      </c:layout>
      <c:lineChart>
        <c:grouping val="standard"/>
        <c:varyColors val="0"/>
        <c:ser>
          <c:idx val="2"/>
          <c:order val="0"/>
          <c:tx>
            <c:strRef>
              <c:f>Sheet1!$D$1</c:f>
              <c:strCache>
                <c:ptCount val="1"/>
                <c:pt idx="0">
                  <c:v>Total loans</c:v>
                </c:pt>
              </c:strCache>
            </c:strRef>
          </c:tx>
          <c:marker>
            <c:symbol val="none"/>
          </c:marker>
          <c:cat>
            <c:numRef>
              <c:f>Sheet1!$A$2:$A$92</c:f>
              <c:numCache>
                <c:formatCode>m/d/yyyy</c:formatCode>
                <c:ptCount val="91"/>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numCache>
            </c:numRef>
          </c:cat>
          <c:val>
            <c:numRef>
              <c:f>Sheet1!$D$2:$D$92</c:f>
              <c:numCache>
                <c:formatCode>General</c:formatCode>
                <c:ptCount val="91"/>
                <c:pt idx="0">
                  <c:v>1.46</c:v>
                </c:pt>
                <c:pt idx="1">
                  <c:v>1.65</c:v>
                </c:pt>
                <c:pt idx="2">
                  <c:v>1.68</c:v>
                </c:pt>
                <c:pt idx="3">
                  <c:v>1.63</c:v>
                </c:pt>
                <c:pt idx="4">
                  <c:v>1.48</c:v>
                </c:pt>
                <c:pt idx="5">
                  <c:v>1.17</c:v>
                </c:pt>
                <c:pt idx="6">
                  <c:v>1.34</c:v>
                </c:pt>
                <c:pt idx="7">
                  <c:v>1.22</c:v>
                </c:pt>
                <c:pt idx="8">
                  <c:v>1.05</c:v>
                </c:pt>
                <c:pt idx="9">
                  <c:v>0.87</c:v>
                </c:pt>
                <c:pt idx="10">
                  <c:v>0.77</c:v>
                </c:pt>
                <c:pt idx="11">
                  <c:v>0.75</c:v>
                </c:pt>
                <c:pt idx="12">
                  <c:v>0.63</c:v>
                </c:pt>
                <c:pt idx="13">
                  <c:v>0.56999999999999995</c:v>
                </c:pt>
                <c:pt idx="14">
                  <c:v>0.45</c:v>
                </c:pt>
                <c:pt idx="15">
                  <c:v>0.42</c:v>
                </c:pt>
                <c:pt idx="16">
                  <c:v>0.48</c:v>
                </c:pt>
                <c:pt idx="17">
                  <c:v>0.46</c:v>
                </c:pt>
                <c:pt idx="18">
                  <c:v>0.53</c:v>
                </c:pt>
                <c:pt idx="19">
                  <c:v>0.53</c:v>
                </c:pt>
                <c:pt idx="20">
                  <c:v>0.62</c:v>
                </c:pt>
                <c:pt idx="21">
                  <c:v>0.59</c:v>
                </c:pt>
                <c:pt idx="22">
                  <c:v>0.56999999999999995</c:v>
                </c:pt>
                <c:pt idx="23">
                  <c:v>0.56999999999999995</c:v>
                </c:pt>
                <c:pt idx="24">
                  <c:v>0.63</c:v>
                </c:pt>
                <c:pt idx="25">
                  <c:v>0.64</c:v>
                </c:pt>
                <c:pt idx="26">
                  <c:v>0.66</c:v>
                </c:pt>
                <c:pt idx="27">
                  <c:v>0.61</c:v>
                </c:pt>
                <c:pt idx="28">
                  <c:v>0.64</c:v>
                </c:pt>
                <c:pt idx="29">
                  <c:v>0.63</c:v>
                </c:pt>
                <c:pt idx="30">
                  <c:v>0.69</c:v>
                </c:pt>
                <c:pt idx="31">
                  <c:v>0.62</c:v>
                </c:pt>
                <c:pt idx="32">
                  <c:v>0.63</c:v>
                </c:pt>
                <c:pt idx="33">
                  <c:v>0.57999999999999996</c:v>
                </c:pt>
                <c:pt idx="34">
                  <c:v>0.57999999999999996</c:v>
                </c:pt>
                <c:pt idx="35">
                  <c:v>0.61</c:v>
                </c:pt>
                <c:pt idx="36">
                  <c:v>0.59</c:v>
                </c:pt>
                <c:pt idx="37">
                  <c:v>0.62</c:v>
                </c:pt>
                <c:pt idx="38">
                  <c:v>0.61</c:v>
                </c:pt>
                <c:pt idx="39">
                  <c:v>0.81</c:v>
                </c:pt>
                <c:pt idx="40">
                  <c:v>0.75</c:v>
                </c:pt>
                <c:pt idx="41">
                  <c:v>0.86</c:v>
                </c:pt>
                <c:pt idx="42">
                  <c:v>0.97</c:v>
                </c:pt>
                <c:pt idx="43">
                  <c:v>1.18</c:v>
                </c:pt>
                <c:pt idx="44">
                  <c:v>1.1200000000000001</c:v>
                </c:pt>
                <c:pt idx="45">
                  <c:v>1.1000000000000001</c:v>
                </c:pt>
                <c:pt idx="46">
                  <c:v>1.1100000000000001</c:v>
                </c:pt>
                <c:pt idx="47">
                  <c:v>0.94</c:v>
                </c:pt>
                <c:pt idx="48">
                  <c:v>0.92</c:v>
                </c:pt>
                <c:pt idx="49">
                  <c:v>0.9</c:v>
                </c:pt>
                <c:pt idx="50">
                  <c:v>0.8</c:v>
                </c:pt>
                <c:pt idx="51">
                  <c:v>0.79</c:v>
                </c:pt>
                <c:pt idx="52">
                  <c:v>0.7</c:v>
                </c:pt>
                <c:pt idx="53">
                  <c:v>0.63</c:v>
                </c:pt>
                <c:pt idx="54">
                  <c:v>0.54</c:v>
                </c:pt>
                <c:pt idx="55">
                  <c:v>0.52</c:v>
                </c:pt>
                <c:pt idx="56">
                  <c:v>0.53</c:v>
                </c:pt>
                <c:pt idx="57">
                  <c:v>0.49</c:v>
                </c:pt>
                <c:pt idx="58">
                  <c:v>0.59</c:v>
                </c:pt>
                <c:pt idx="59">
                  <c:v>0.53</c:v>
                </c:pt>
                <c:pt idx="60">
                  <c:v>0.39</c:v>
                </c:pt>
                <c:pt idx="61">
                  <c:v>0.41</c:v>
                </c:pt>
                <c:pt idx="62">
                  <c:v>0.44</c:v>
                </c:pt>
                <c:pt idx="63">
                  <c:v>0.39</c:v>
                </c:pt>
                <c:pt idx="64">
                  <c:v>0.52</c:v>
                </c:pt>
                <c:pt idx="65">
                  <c:v>0.53</c:v>
                </c:pt>
                <c:pt idx="66">
                  <c:v>0.6</c:v>
                </c:pt>
                <c:pt idx="67">
                  <c:v>0.76</c:v>
                </c:pt>
                <c:pt idx="68">
                  <c:v>0.99</c:v>
                </c:pt>
                <c:pt idx="69">
                  <c:v>1.27</c:v>
                </c:pt>
                <c:pt idx="70">
                  <c:v>1.56</c:v>
                </c:pt>
                <c:pt idx="71">
                  <c:v>1.94</c:v>
                </c:pt>
                <c:pt idx="72">
                  <c:v>2.0499999999999998</c:v>
                </c:pt>
                <c:pt idx="73">
                  <c:v>2.66</c:v>
                </c:pt>
                <c:pt idx="74">
                  <c:v>2.86</c:v>
                </c:pt>
                <c:pt idx="75">
                  <c:v>3.04</c:v>
                </c:pt>
                <c:pt idx="76">
                  <c:v>2.97</c:v>
                </c:pt>
                <c:pt idx="77">
                  <c:v>2.85</c:v>
                </c:pt>
                <c:pt idx="78">
                  <c:v>2.5099999999999998</c:v>
                </c:pt>
                <c:pt idx="79">
                  <c:v>2.2799999999999998</c:v>
                </c:pt>
                <c:pt idx="80">
                  <c:v>1.97</c:v>
                </c:pt>
                <c:pt idx="81">
                  <c:v>1.68</c:v>
                </c:pt>
                <c:pt idx="82">
                  <c:v>1.55</c:v>
                </c:pt>
                <c:pt idx="83">
                  <c:v>1.34</c:v>
                </c:pt>
                <c:pt idx="84">
                  <c:v>1.22</c:v>
                </c:pt>
                <c:pt idx="85">
                  <c:v>1.1399999999999999</c:v>
                </c:pt>
                <c:pt idx="86">
                  <c:v>1.21</c:v>
                </c:pt>
                <c:pt idx="87">
                  <c:v>0.91</c:v>
                </c:pt>
                <c:pt idx="88">
                  <c:v>0.87</c:v>
                </c:pt>
                <c:pt idx="89">
                  <c:v>0.74</c:v>
                </c:pt>
                <c:pt idx="90">
                  <c:v>0.61</c:v>
                </c:pt>
              </c:numCache>
            </c:numRef>
          </c:val>
          <c:smooth val="0"/>
        </c:ser>
        <c:ser>
          <c:idx val="1"/>
          <c:order val="1"/>
          <c:tx>
            <c:strRef>
              <c:f>Sheet1!$C$1</c:f>
              <c:strCache>
                <c:ptCount val="1"/>
                <c:pt idx="0">
                  <c:v>Enterprises</c:v>
                </c:pt>
              </c:strCache>
            </c:strRef>
          </c:tx>
          <c:marker>
            <c:symbol val="none"/>
          </c:marker>
          <c:cat>
            <c:numRef>
              <c:f>Sheet1!$A$2:$A$92</c:f>
              <c:numCache>
                <c:formatCode>m/d/yyyy</c:formatCode>
                <c:ptCount val="91"/>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numCache>
            </c:numRef>
          </c:cat>
          <c:val>
            <c:numRef>
              <c:f>Sheet1!$C$2:$C$92</c:f>
              <c:numCache>
                <c:formatCode>General</c:formatCode>
                <c:ptCount val="91"/>
                <c:pt idx="0">
                  <c:v>1.34</c:v>
                </c:pt>
                <c:pt idx="1">
                  <c:v>1.68</c:v>
                </c:pt>
                <c:pt idx="2">
                  <c:v>1.85</c:v>
                </c:pt>
                <c:pt idx="3">
                  <c:v>2.02</c:v>
                </c:pt>
                <c:pt idx="4">
                  <c:v>1.64</c:v>
                </c:pt>
                <c:pt idx="5">
                  <c:v>1.19</c:v>
                </c:pt>
                <c:pt idx="6">
                  <c:v>1.3</c:v>
                </c:pt>
                <c:pt idx="7">
                  <c:v>1.08</c:v>
                </c:pt>
                <c:pt idx="8">
                  <c:v>0.89</c:v>
                </c:pt>
                <c:pt idx="9">
                  <c:v>0.77</c:v>
                </c:pt>
                <c:pt idx="10">
                  <c:v>0.61</c:v>
                </c:pt>
                <c:pt idx="11">
                  <c:v>0.53</c:v>
                </c:pt>
                <c:pt idx="12">
                  <c:v>0.4</c:v>
                </c:pt>
                <c:pt idx="13">
                  <c:v>0.28999999999999998</c:v>
                </c:pt>
                <c:pt idx="14">
                  <c:v>0.17</c:v>
                </c:pt>
                <c:pt idx="15">
                  <c:v>0.16</c:v>
                </c:pt>
                <c:pt idx="16">
                  <c:v>0.25</c:v>
                </c:pt>
                <c:pt idx="17">
                  <c:v>0.12</c:v>
                </c:pt>
                <c:pt idx="18">
                  <c:v>0.28999999999999998</c:v>
                </c:pt>
                <c:pt idx="19">
                  <c:v>0.24</c:v>
                </c:pt>
                <c:pt idx="20">
                  <c:v>0.31</c:v>
                </c:pt>
                <c:pt idx="21">
                  <c:v>0.28000000000000003</c:v>
                </c:pt>
                <c:pt idx="22">
                  <c:v>0.2</c:v>
                </c:pt>
                <c:pt idx="23">
                  <c:v>0.16</c:v>
                </c:pt>
                <c:pt idx="24">
                  <c:v>0.23</c:v>
                </c:pt>
                <c:pt idx="25">
                  <c:v>0.23</c:v>
                </c:pt>
                <c:pt idx="26">
                  <c:v>0.32</c:v>
                </c:pt>
                <c:pt idx="27">
                  <c:v>0.25</c:v>
                </c:pt>
                <c:pt idx="28">
                  <c:v>0.34</c:v>
                </c:pt>
                <c:pt idx="29">
                  <c:v>0.34</c:v>
                </c:pt>
                <c:pt idx="30">
                  <c:v>0.38</c:v>
                </c:pt>
                <c:pt idx="31">
                  <c:v>0.46</c:v>
                </c:pt>
                <c:pt idx="32">
                  <c:v>0.5</c:v>
                </c:pt>
                <c:pt idx="33">
                  <c:v>0.51</c:v>
                </c:pt>
                <c:pt idx="34">
                  <c:v>0.53</c:v>
                </c:pt>
                <c:pt idx="35">
                  <c:v>0.62</c:v>
                </c:pt>
                <c:pt idx="36">
                  <c:v>0.6</c:v>
                </c:pt>
                <c:pt idx="37">
                  <c:v>0.65</c:v>
                </c:pt>
                <c:pt idx="38">
                  <c:v>0.69</c:v>
                </c:pt>
                <c:pt idx="39">
                  <c:v>1.0900000000000001</c:v>
                </c:pt>
                <c:pt idx="40">
                  <c:v>0.99</c:v>
                </c:pt>
                <c:pt idx="41">
                  <c:v>1.1599999999999999</c:v>
                </c:pt>
                <c:pt idx="42">
                  <c:v>1.32</c:v>
                </c:pt>
                <c:pt idx="43">
                  <c:v>2.2200000000000002</c:v>
                </c:pt>
                <c:pt idx="44">
                  <c:v>1.56</c:v>
                </c:pt>
                <c:pt idx="45">
                  <c:v>1.77</c:v>
                </c:pt>
                <c:pt idx="46">
                  <c:v>2.06</c:v>
                </c:pt>
                <c:pt idx="47">
                  <c:v>1.62</c:v>
                </c:pt>
                <c:pt idx="48">
                  <c:v>1.49</c:v>
                </c:pt>
                <c:pt idx="49">
                  <c:v>1.32</c:v>
                </c:pt>
                <c:pt idx="50">
                  <c:v>1.19</c:v>
                </c:pt>
                <c:pt idx="51">
                  <c:v>0.96</c:v>
                </c:pt>
                <c:pt idx="52">
                  <c:v>0.77</c:v>
                </c:pt>
                <c:pt idx="53">
                  <c:v>0.55000000000000004</c:v>
                </c:pt>
                <c:pt idx="54">
                  <c:v>0.43</c:v>
                </c:pt>
                <c:pt idx="55">
                  <c:v>0.37</c:v>
                </c:pt>
                <c:pt idx="56">
                  <c:v>0.31</c:v>
                </c:pt>
                <c:pt idx="57">
                  <c:v>0.25</c:v>
                </c:pt>
                <c:pt idx="58">
                  <c:v>0.23</c:v>
                </c:pt>
                <c:pt idx="59">
                  <c:v>0.26</c:v>
                </c:pt>
                <c:pt idx="60">
                  <c:v>0.26</c:v>
                </c:pt>
                <c:pt idx="61">
                  <c:v>0.28000000000000003</c:v>
                </c:pt>
                <c:pt idx="62">
                  <c:v>0.31</c:v>
                </c:pt>
                <c:pt idx="63">
                  <c:v>0.28000000000000003</c:v>
                </c:pt>
                <c:pt idx="64">
                  <c:v>0.4</c:v>
                </c:pt>
                <c:pt idx="65">
                  <c:v>0.43</c:v>
                </c:pt>
                <c:pt idx="66">
                  <c:v>0.46</c:v>
                </c:pt>
                <c:pt idx="67">
                  <c:v>0.66</c:v>
                </c:pt>
                <c:pt idx="68">
                  <c:v>0.71</c:v>
                </c:pt>
                <c:pt idx="69">
                  <c:v>0.84</c:v>
                </c:pt>
                <c:pt idx="70">
                  <c:v>0.99</c:v>
                </c:pt>
                <c:pt idx="71">
                  <c:v>1.39</c:v>
                </c:pt>
                <c:pt idx="72">
                  <c:v>1.81</c:v>
                </c:pt>
                <c:pt idx="73">
                  <c:v>2.36</c:v>
                </c:pt>
                <c:pt idx="74">
                  <c:v>2.52</c:v>
                </c:pt>
                <c:pt idx="75">
                  <c:v>2.52</c:v>
                </c:pt>
                <c:pt idx="76">
                  <c:v>1.97</c:v>
                </c:pt>
                <c:pt idx="77">
                  <c:v>1.81</c:v>
                </c:pt>
                <c:pt idx="78">
                  <c:v>1.7</c:v>
                </c:pt>
                <c:pt idx="79">
                  <c:v>1.33</c:v>
                </c:pt>
                <c:pt idx="80">
                  <c:v>1.1499999999999999</c:v>
                </c:pt>
                <c:pt idx="81">
                  <c:v>0.87</c:v>
                </c:pt>
                <c:pt idx="82">
                  <c:v>0.72</c:v>
                </c:pt>
                <c:pt idx="83">
                  <c:v>0.67</c:v>
                </c:pt>
                <c:pt idx="84">
                  <c:v>0.59</c:v>
                </c:pt>
                <c:pt idx="85">
                  <c:v>0.56999999999999995</c:v>
                </c:pt>
                <c:pt idx="86">
                  <c:v>0.45</c:v>
                </c:pt>
                <c:pt idx="87">
                  <c:v>0.32</c:v>
                </c:pt>
                <c:pt idx="88">
                  <c:v>0.39</c:v>
                </c:pt>
                <c:pt idx="89">
                  <c:v>0.33</c:v>
                </c:pt>
                <c:pt idx="90">
                  <c:v>0.23</c:v>
                </c:pt>
              </c:numCache>
            </c:numRef>
          </c:val>
          <c:smooth val="0"/>
        </c:ser>
        <c:ser>
          <c:idx val="3"/>
          <c:order val="2"/>
          <c:tx>
            <c:strRef>
              <c:f>Sheet1!$E$1</c:f>
              <c:strCache>
                <c:ptCount val="1"/>
                <c:pt idx="0">
                  <c:v>Commercial property</c:v>
                </c:pt>
              </c:strCache>
            </c:strRef>
          </c:tx>
          <c:marker>
            <c:symbol val="none"/>
          </c:marker>
          <c:cat>
            <c:numRef>
              <c:f>Sheet1!$A$2:$A$92</c:f>
              <c:numCache>
                <c:formatCode>m/d/yyyy</c:formatCode>
                <c:ptCount val="91"/>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numCache>
            </c:numRef>
          </c:cat>
          <c:val>
            <c:numRef>
              <c:f>Sheet1!$E$2:$E$92</c:f>
              <c:numCache>
                <c:formatCode>General</c:formatCode>
                <c:ptCount val="91"/>
                <c:pt idx="0">
                  <c:v>1.56</c:v>
                </c:pt>
                <c:pt idx="1">
                  <c:v>1.88</c:v>
                </c:pt>
                <c:pt idx="2">
                  <c:v>1.88</c:v>
                </c:pt>
                <c:pt idx="3">
                  <c:v>2.59</c:v>
                </c:pt>
                <c:pt idx="4">
                  <c:v>1.89</c:v>
                </c:pt>
                <c:pt idx="5">
                  <c:v>1.82</c:v>
                </c:pt>
                <c:pt idx="6">
                  <c:v>2.4700000000000002</c:v>
                </c:pt>
                <c:pt idx="7">
                  <c:v>2.4</c:v>
                </c:pt>
                <c:pt idx="8">
                  <c:v>1.51</c:v>
                </c:pt>
                <c:pt idx="9">
                  <c:v>1.55</c:v>
                </c:pt>
                <c:pt idx="10">
                  <c:v>1.17</c:v>
                </c:pt>
                <c:pt idx="11">
                  <c:v>1.06</c:v>
                </c:pt>
                <c:pt idx="12">
                  <c:v>0.82</c:v>
                </c:pt>
                <c:pt idx="13">
                  <c:v>0.73</c:v>
                </c:pt>
                <c:pt idx="14">
                  <c:v>0.48</c:v>
                </c:pt>
                <c:pt idx="15">
                  <c:v>0.53</c:v>
                </c:pt>
                <c:pt idx="16">
                  <c:v>0.37</c:v>
                </c:pt>
                <c:pt idx="17">
                  <c:v>0.52</c:v>
                </c:pt>
                <c:pt idx="18">
                  <c:v>0.23</c:v>
                </c:pt>
                <c:pt idx="19">
                  <c:v>0.2</c:v>
                </c:pt>
                <c:pt idx="20">
                  <c:v>0.21</c:v>
                </c:pt>
                <c:pt idx="21">
                  <c:v>0.14000000000000001</c:v>
                </c:pt>
                <c:pt idx="22">
                  <c:v>0.11</c:v>
                </c:pt>
                <c:pt idx="23">
                  <c:v>0.03</c:v>
                </c:pt>
                <c:pt idx="24">
                  <c:v>0.04</c:v>
                </c:pt>
                <c:pt idx="25">
                  <c:v>0.02</c:v>
                </c:pt>
                <c:pt idx="26">
                  <c:v>0</c:v>
                </c:pt>
                <c:pt idx="27">
                  <c:v>0</c:v>
                </c:pt>
                <c:pt idx="28">
                  <c:v>0.03</c:v>
                </c:pt>
                <c:pt idx="29">
                  <c:v>-0.01</c:v>
                </c:pt>
                <c:pt idx="30">
                  <c:v>0</c:v>
                </c:pt>
                <c:pt idx="31">
                  <c:v>0.02</c:v>
                </c:pt>
                <c:pt idx="32">
                  <c:v>0.03</c:v>
                </c:pt>
                <c:pt idx="33">
                  <c:v>0.03</c:v>
                </c:pt>
                <c:pt idx="34">
                  <c:v>0.04</c:v>
                </c:pt>
                <c:pt idx="35">
                  <c:v>0.03</c:v>
                </c:pt>
                <c:pt idx="36">
                  <c:v>0.04</c:v>
                </c:pt>
                <c:pt idx="37">
                  <c:v>0.06</c:v>
                </c:pt>
                <c:pt idx="38">
                  <c:v>0.06</c:v>
                </c:pt>
                <c:pt idx="39">
                  <c:v>0.05</c:v>
                </c:pt>
                <c:pt idx="40">
                  <c:v>0.1</c:v>
                </c:pt>
                <c:pt idx="41">
                  <c:v>0.1</c:v>
                </c:pt>
                <c:pt idx="42">
                  <c:v>0.13</c:v>
                </c:pt>
                <c:pt idx="43">
                  <c:v>0.17</c:v>
                </c:pt>
                <c:pt idx="44">
                  <c:v>0.16</c:v>
                </c:pt>
                <c:pt idx="45">
                  <c:v>0.14000000000000001</c:v>
                </c:pt>
                <c:pt idx="46">
                  <c:v>0.14000000000000001</c:v>
                </c:pt>
                <c:pt idx="47">
                  <c:v>0.15</c:v>
                </c:pt>
                <c:pt idx="48">
                  <c:v>0.12</c:v>
                </c:pt>
                <c:pt idx="49">
                  <c:v>0.15</c:v>
                </c:pt>
                <c:pt idx="50">
                  <c:v>0.14000000000000001</c:v>
                </c:pt>
                <c:pt idx="51">
                  <c:v>0.09</c:v>
                </c:pt>
                <c:pt idx="52">
                  <c:v>0.09</c:v>
                </c:pt>
                <c:pt idx="53">
                  <c:v>0.08</c:v>
                </c:pt>
                <c:pt idx="54">
                  <c:v>7.0000000000000007E-2</c:v>
                </c:pt>
                <c:pt idx="55">
                  <c:v>0.04</c:v>
                </c:pt>
                <c:pt idx="56">
                  <c:v>7.0000000000000007E-2</c:v>
                </c:pt>
                <c:pt idx="57">
                  <c:v>7.0000000000000007E-2</c:v>
                </c:pt>
                <c:pt idx="58">
                  <c:v>0.08</c:v>
                </c:pt>
                <c:pt idx="59">
                  <c:v>-0.06</c:v>
                </c:pt>
                <c:pt idx="60">
                  <c:v>0.08</c:v>
                </c:pt>
                <c:pt idx="61">
                  <c:v>7.0000000000000007E-2</c:v>
                </c:pt>
                <c:pt idx="62">
                  <c:v>0.1</c:v>
                </c:pt>
                <c:pt idx="63">
                  <c:v>-0.06</c:v>
                </c:pt>
                <c:pt idx="64">
                  <c:v>0.18</c:v>
                </c:pt>
                <c:pt idx="65">
                  <c:v>0.15</c:v>
                </c:pt>
                <c:pt idx="66">
                  <c:v>0.24</c:v>
                </c:pt>
                <c:pt idx="67">
                  <c:v>0.14000000000000001</c:v>
                </c:pt>
                <c:pt idx="68">
                  <c:v>0.68</c:v>
                </c:pt>
                <c:pt idx="69">
                  <c:v>0.97</c:v>
                </c:pt>
                <c:pt idx="70">
                  <c:v>1.1499999999999999</c:v>
                </c:pt>
                <c:pt idx="71">
                  <c:v>1.9</c:v>
                </c:pt>
                <c:pt idx="72">
                  <c:v>1.63</c:v>
                </c:pt>
                <c:pt idx="73">
                  <c:v>2.29</c:v>
                </c:pt>
                <c:pt idx="74">
                  <c:v>2.56</c:v>
                </c:pt>
                <c:pt idx="75">
                  <c:v>2.89</c:v>
                </c:pt>
                <c:pt idx="76">
                  <c:v>2.44</c:v>
                </c:pt>
                <c:pt idx="77">
                  <c:v>2.4</c:v>
                </c:pt>
                <c:pt idx="78">
                  <c:v>2.34</c:v>
                </c:pt>
                <c:pt idx="79">
                  <c:v>2.13</c:v>
                </c:pt>
                <c:pt idx="80">
                  <c:v>1.8</c:v>
                </c:pt>
                <c:pt idx="81">
                  <c:v>1.49</c:v>
                </c:pt>
                <c:pt idx="82">
                  <c:v>1.24</c:v>
                </c:pt>
                <c:pt idx="83">
                  <c:v>1.1000000000000001</c:v>
                </c:pt>
                <c:pt idx="84">
                  <c:v>0.95</c:v>
                </c:pt>
                <c:pt idx="85">
                  <c:v>0.8</c:v>
                </c:pt>
                <c:pt idx="86">
                  <c:v>0.66</c:v>
                </c:pt>
                <c:pt idx="87">
                  <c:v>0.51</c:v>
                </c:pt>
                <c:pt idx="88">
                  <c:v>0.47</c:v>
                </c:pt>
                <c:pt idx="89">
                  <c:v>0.33</c:v>
                </c:pt>
                <c:pt idx="90">
                  <c:v>0.21</c:v>
                </c:pt>
              </c:numCache>
            </c:numRef>
          </c:val>
          <c:smooth val="0"/>
        </c:ser>
        <c:dLbls>
          <c:showLegendKey val="0"/>
          <c:showVal val="0"/>
          <c:showCatName val="0"/>
          <c:showSerName val="0"/>
          <c:showPercent val="0"/>
          <c:showBubbleSize val="0"/>
        </c:dLbls>
        <c:marker val="1"/>
        <c:smooth val="0"/>
        <c:axId val="43389312"/>
        <c:axId val="43390848"/>
      </c:lineChart>
      <c:lineChart>
        <c:grouping val="standard"/>
        <c:varyColors val="0"/>
        <c:ser>
          <c:idx val="0"/>
          <c:order val="3"/>
          <c:tx>
            <c:strRef>
              <c:f>Sheet1!$B$1</c:f>
              <c:strCache>
                <c:ptCount val="1"/>
                <c:pt idx="0">
                  <c:v>Residential property loans</c:v>
                </c:pt>
              </c:strCache>
            </c:strRef>
          </c:tx>
          <c:marker>
            <c:symbol val="none"/>
          </c:marker>
          <c:cat>
            <c:numRef>
              <c:f>Sheet1!$A$2:$A$92</c:f>
              <c:numCache>
                <c:formatCode>m/d/yyyy</c:formatCode>
                <c:ptCount val="91"/>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numCache>
            </c:numRef>
          </c:cat>
          <c:val>
            <c:numRef>
              <c:f>Sheet1!$B$2:$B$92</c:f>
              <c:numCache>
                <c:formatCode>General</c:formatCode>
                <c:ptCount val="91"/>
                <c:pt idx="0">
                  <c:v>0.21</c:v>
                </c:pt>
                <c:pt idx="1">
                  <c:v>0.17</c:v>
                </c:pt>
                <c:pt idx="2">
                  <c:v>0.23</c:v>
                </c:pt>
                <c:pt idx="3">
                  <c:v>0.22</c:v>
                </c:pt>
                <c:pt idx="4">
                  <c:v>0.2</c:v>
                </c:pt>
                <c:pt idx="5">
                  <c:v>0.19</c:v>
                </c:pt>
                <c:pt idx="6">
                  <c:v>0.28999999999999998</c:v>
                </c:pt>
                <c:pt idx="7">
                  <c:v>0.28000000000000003</c:v>
                </c:pt>
                <c:pt idx="8">
                  <c:v>0.21</c:v>
                </c:pt>
                <c:pt idx="9">
                  <c:v>0.23</c:v>
                </c:pt>
                <c:pt idx="10">
                  <c:v>0.21</c:v>
                </c:pt>
                <c:pt idx="11">
                  <c:v>0.19</c:v>
                </c:pt>
                <c:pt idx="12">
                  <c:v>0.17</c:v>
                </c:pt>
                <c:pt idx="13">
                  <c:v>0.17</c:v>
                </c:pt>
                <c:pt idx="14">
                  <c:v>0.14000000000000001</c:v>
                </c:pt>
                <c:pt idx="15">
                  <c:v>0.16</c:v>
                </c:pt>
                <c:pt idx="16">
                  <c:v>0.13</c:v>
                </c:pt>
                <c:pt idx="17">
                  <c:v>0.12</c:v>
                </c:pt>
                <c:pt idx="18">
                  <c:v>0.13</c:v>
                </c:pt>
                <c:pt idx="19">
                  <c:v>0.12</c:v>
                </c:pt>
                <c:pt idx="20">
                  <c:v>0.12</c:v>
                </c:pt>
                <c:pt idx="21">
                  <c:v>0.1</c:v>
                </c:pt>
                <c:pt idx="22">
                  <c:v>0.1</c:v>
                </c:pt>
                <c:pt idx="23">
                  <c:v>0.09</c:v>
                </c:pt>
                <c:pt idx="24">
                  <c:v>0.1</c:v>
                </c:pt>
                <c:pt idx="25">
                  <c:v>0.1</c:v>
                </c:pt>
                <c:pt idx="26">
                  <c:v>0.09</c:v>
                </c:pt>
                <c:pt idx="27">
                  <c:v>0.08</c:v>
                </c:pt>
                <c:pt idx="28">
                  <c:v>0.09</c:v>
                </c:pt>
                <c:pt idx="29">
                  <c:v>0.08</c:v>
                </c:pt>
                <c:pt idx="30">
                  <c:v>0.08</c:v>
                </c:pt>
                <c:pt idx="31">
                  <c:v>7.0000000000000007E-2</c:v>
                </c:pt>
                <c:pt idx="32">
                  <c:v>0.1</c:v>
                </c:pt>
                <c:pt idx="33">
                  <c:v>0.11</c:v>
                </c:pt>
                <c:pt idx="34">
                  <c:v>0.15</c:v>
                </c:pt>
                <c:pt idx="35">
                  <c:v>0.14000000000000001</c:v>
                </c:pt>
                <c:pt idx="36">
                  <c:v>0.12</c:v>
                </c:pt>
                <c:pt idx="37">
                  <c:v>0.11</c:v>
                </c:pt>
                <c:pt idx="38">
                  <c:v>0.13</c:v>
                </c:pt>
                <c:pt idx="39">
                  <c:v>0.14000000000000001</c:v>
                </c:pt>
                <c:pt idx="40">
                  <c:v>0.14000000000000001</c:v>
                </c:pt>
                <c:pt idx="41">
                  <c:v>0.16</c:v>
                </c:pt>
                <c:pt idx="42">
                  <c:v>0.45</c:v>
                </c:pt>
                <c:pt idx="43">
                  <c:v>0.19</c:v>
                </c:pt>
                <c:pt idx="44">
                  <c:v>0.16</c:v>
                </c:pt>
                <c:pt idx="45">
                  <c:v>0.16</c:v>
                </c:pt>
                <c:pt idx="46">
                  <c:v>0.16</c:v>
                </c:pt>
                <c:pt idx="47">
                  <c:v>0.14000000000000001</c:v>
                </c:pt>
                <c:pt idx="48">
                  <c:v>0.15</c:v>
                </c:pt>
                <c:pt idx="49">
                  <c:v>0.15</c:v>
                </c:pt>
                <c:pt idx="50">
                  <c:v>0.13</c:v>
                </c:pt>
                <c:pt idx="51">
                  <c:v>0.33</c:v>
                </c:pt>
                <c:pt idx="52">
                  <c:v>0.13</c:v>
                </c:pt>
                <c:pt idx="53">
                  <c:v>0.1</c:v>
                </c:pt>
                <c:pt idx="54">
                  <c:v>0.1</c:v>
                </c:pt>
                <c:pt idx="55">
                  <c:v>0.09</c:v>
                </c:pt>
                <c:pt idx="56">
                  <c:v>0.08</c:v>
                </c:pt>
                <c:pt idx="57">
                  <c:v>0.08</c:v>
                </c:pt>
                <c:pt idx="58">
                  <c:v>0.08</c:v>
                </c:pt>
                <c:pt idx="59">
                  <c:v>7.0000000000000007E-2</c:v>
                </c:pt>
                <c:pt idx="60">
                  <c:v>0.09</c:v>
                </c:pt>
                <c:pt idx="61">
                  <c:v>0.09</c:v>
                </c:pt>
                <c:pt idx="62">
                  <c:v>0.12</c:v>
                </c:pt>
                <c:pt idx="63">
                  <c:v>0.12</c:v>
                </c:pt>
                <c:pt idx="64">
                  <c:v>0.15</c:v>
                </c:pt>
                <c:pt idx="65">
                  <c:v>0.19</c:v>
                </c:pt>
                <c:pt idx="66">
                  <c:v>0.27</c:v>
                </c:pt>
                <c:pt idx="67">
                  <c:v>0.43</c:v>
                </c:pt>
                <c:pt idx="68">
                  <c:v>0.85</c:v>
                </c:pt>
                <c:pt idx="69">
                  <c:v>1.17</c:v>
                </c:pt>
                <c:pt idx="70">
                  <c:v>1.4</c:v>
                </c:pt>
                <c:pt idx="71">
                  <c:v>1.57</c:v>
                </c:pt>
                <c:pt idx="72">
                  <c:v>1.81</c:v>
                </c:pt>
                <c:pt idx="73">
                  <c:v>2.35</c:v>
                </c:pt>
                <c:pt idx="74">
                  <c:v>2.4700000000000002</c:v>
                </c:pt>
                <c:pt idx="75">
                  <c:v>2.79</c:v>
                </c:pt>
                <c:pt idx="76">
                  <c:v>2.4500000000000002</c:v>
                </c:pt>
                <c:pt idx="77">
                  <c:v>2.15</c:v>
                </c:pt>
                <c:pt idx="78">
                  <c:v>1.96</c:v>
                </c:pt>
                <c:pt idx="79">
                  <c:v>1.93</c:v>
                </c:pt>
                <c:pt idx="80">
                  <c:v>1.71</c:v>
                </c:pt>
                <c:pt idx="81">
                  <c:v>1.68</c:v>
                </c:pt>
                <c:pt idx="82">
                  <c:v>1.58</c:v>
                </c:pt>
                <c:pt idx="83">
                  <c:v>1.33</c:v>
                </c:pt>
                <c:pt idx="84">
                  <c:v>1.39</c:v>
                </c:pt>
                <c:pt idx="85">
                  <c:v>1.24</c:v>
                </c:pt>
                <c:pt idx="86">
                  <c:v>1.8</c:v>
                </c:pt>
                <c:pt idx="87">
                  <c:v>1</c:v>
                </c:pt>
                <c:pt idx="88">
                  <c:v>0.9</c:v>
                </c:pt>
                <c:pt idx="89">
                  <c:v>0.75</c:v>
                </c:pt>
                <c:pt idx="90">
                  <c:v>0.54</c:v>
                </c:pt>
              </c:numCache>
            </c:numRef>
          </c:val>
          <c:smooth val="0"/>
        </c:ser>
        <c:dLbls>
          <c:showLegendKey val="0"/>
          <c:showVal val="0"/>
          <c:showCatName val="0"/>
          <c:showSerName val="0"/>
          <c:showPercent val="0"/>
          <c:showBubbleSize val="0"/>
        </c:dLbls>
        <c:marker val="1"/>
        <c:smooth val="0"/>
        <c:axId val="43402368"/>
        <c:axId val="43392384"/>
      </c:lineChart>
      <c:dateAx>
        <c:axId val="43389312"/>
        <c:scaling>
          <c:orientation val="minMax"/>
          <c:min val="33298"/>
        </c:scaling>
        <c:delete val="0"/>
        <c:axPos val="b"/>
        <c:numFmt formatCode="[$-409]mmm\-yy;@" sourceLinked="0"/>
        <c:majorTickMark val="in"/>
        <c:minorTickMark val="none"/>
        <c:tickLblPos val="low"/>
        <c:spPr>
          <a:ln>
            <a:solidFill>
              <a:schemeClr val="tx1"/>
            </a:solidFill>
          </a:ln>
        </c:spPr>
        <c:crossAx val="43390848"/>
        <c:crosses val="autoZero"/>
        <c:auto val="1"/>
        <c:lblOffset val="100"/>
        <c:baseTimeUnit val="months"/>
        <c:majorUnit val="4"/>
        <c:majorTimeUnit val="years"/>
      </c:dateAx>
      <c:valAx>
        <c:axId val="43390848"/>
        <c:scaling>
          <c:orientation val="minMax"/>
          <c:max val="3.5"/>
          <c:min val="-0.5"/>
        </c:scaling>
        <c:delete val="0"/>
        <c:axPos val="l"/>
        <c:numFmt formatCode="General" sourceLinked="1"/>
        <c:majorTickMark val="in"/>
        <c:minorTickMark val="none"/>
        <c:tickLblPos val="nextTo"/>
        <c:spPr>
          <a:ln>
            <a:solidFill>
              <a:schemeClr val="tx1"/>
            </a:solidFill>
          </a:ln>
        </c:spPr>
        <c:crossAx val="43389312"/>
        <c:crosses val="autoZero"/>
        <c:crossBetween val="between"/>
      </c:valAx>
      <c:valAx>
        <c:axId val="43392384"/>
        <c:scaling>
          <c:orientation val="minMax"/>
          <c:max val="3.5"/>
          <c:min val="-0.5"/>
        </c:scaling>
        <c:delete val="0"/>
        <c:axPos val="r"/>
        <c:numFmt formatCode="General" sourceLinked="1"/>
        <c:majorTickMark val="in"/>
        <c:minorTickMark val="none"/>
        <c:tickLblPos val="nextTo"/>
        <c:spPr>
          <a:ln>
            <a:solidFill>
              <a:schemeClr val="tx1"/>
            </a:solidFill>
          </a:ln>
        </c:spPr>
        <c:crossAx val="43402368"/>
        <c:crosses val="max"/>
        <c:crossBetween val="between"/>
      </c:valAx>
      <c:dateAx>
        <c:axId val="43402368"/>
        <c:scaling>
          <c:orientation val="minMax"/>
        </c:scaling>
        <c:delete val="1"/>
        <c:axPos val="b"/>
        <c:numFmt formatCode="m/d/yyyy" sourceLinked="1"/>
        <c:majorTickMark val="out"/>
        <c:minorTickMark val="none"/>
        <c:tickLblPos val="nextTo"/>
        <c:crossAx val="43392384"/>
        <c:crosses val="autoZero"/>
        <c:auto val="1"/>
        <c:lblOffset val="100"/>
        <c:baseTimeUnit val="months"/>
      </c:dateAx>
      <c:spPr>
        <a:ln w="19050">
          <a:solidFill>
            <a:schemeClr val="tx1"/>
          </a:solidFill>
        </a:ln>
      </c:spPr>
    </c:plotArea>
    <c:legend>
      <c:legendPos val="r"/>
      <c:layout>
        <c:manualLayout>
          <c:xMode val="edge"/>
          <c:yMode val="edge"/>
          <c:x val="0.14805933088127454"/>
          <c:y val="6.1342510396199763E-2"/>
          <c:w val="0.3675082557876711"/>
          <c:h val="0.23184077169160131"/>
        </c:manualLayout>
      </c:layout>
      <c:overlay val="0"/>
    </c:legend>
    <c:plotVisOnly val="1"/>
    <c:dispBlanksAs val="gap"/>
    <c:showDLblsOverMax val="0"/>
  </c:chart>
  <c:txPr>
    <a:bodyPr/>
    <a:lstStyle/>
    <a:p>
      <a:pPr>
        <a:defRPr sz="1800"/>
      </a:pPr>
      <a:endParaRPr lang="nb-NO"/>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967386021191799E-2"/>
          <c:y val="4.4861391929187228E-2"/>
          <c:w val="0.87303745017983847"/>
          <c:h val="0.91964295775285831"/>
        </c:manualLayout>
      </c:layout>
      <c:scatterChart>
        <c:scatterStyle val="lineMarker"/>
        <c:varyColors val="0"/>
        <c:ser>
          <c:idx val="0"/>
          <c:order val="0"/>
          <c:tx>
            <c:strRef>
              <c:f>Sheet1!$B$1</c:f>
              <c:strCache>
                <c:ptCount val="1"/>
                <c:pt idx="0">
                  <c:v>Households</c:v>
                </c:pt>
              </c:strCache>
            </c:strRef>
          </c:tx>
          <c:marker>
            <c:symbol val="none"/>
          </c:marker>
          <c:xVal>
            <c:numRef>
              <c:f>Sheet1!$A$2:$A$22</c:f>
              <c:numCache>
                <c:formatCode>General</c:formatCode>
                <c:ptCount val="21"/>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numCache>
            </c:numRef>
          </c:xVal>
          <c:yVal>
            <c:numRef>
              <c:f>Sheet1!$B$2:$B$22</c:f>
              <c:numCache>
                <c:formatCode>0.00</c:formatCode>
                <c:ptCount val="21"/>
                <c:pt idx="0">
                  <c:v>2.4300000000000002</c:v>
                </c:pt>
                <c:pt idx="1">
                  <c:v>2.2000000000000002</c:v>
                </c:pt>
                <c:pt idx="2">
                  <c:v>1.62</c:v>
                </c:pt>
                <c:pt idx="3">
                  <c:v>0.68</c:v>
                </c:pt>
                <c:pt idx="4">
                  <c:v>0.35</c:v>
                </c:pt>
                <c:pt idx="5">
                  <c:v>0.37</c:v>
                </c:pt>
                <c:pt idx="6">
                  <c:v>0.4</c:v>
                </c:pt>
                <c:pt idx="7">
                  <c:v>0.44</c:v>
                </c:pt>
                <c:pt idx="8">
                  <c:v>0.4</c:v>
                </c:pt>
                <c:pt idx="9">
                  <c:v>0.32</c:v>
                </c:pt>
                <c:pt idx="10">
                  <c:v>0.31</c:v>
                </c:pt>
                <c:pt idx="11">
                  <c:v>0.42</c:v>
                </c:pt>
                <c:pt idx="12">
                  <c:v>0.11</c:v>
                </c:pt>
                <c:pt idx="13">
                  <c:v>-0.16</c:v>
                </c:pt>
                <c:pt idx="14">
                  <c:v>-0.2</c:v>
                </c:pt>
                <c:pt idx="15">
                  <c:v>-0.24</c:v>
                </c:pt>
                <c:pt idx="16">
                  <c:v>0.51</c:v>
                </c:pt>
                <c:pt idx="17">
                  <c:v>1.7</c:v>
                </c:pt>
                <c:pt idx="18">
                  <c:v>0.77</c:v>
                </c:pt>
                <c:pt idx="19">
                  <c:v>0.59</c:v>
                </c:pt>
                <c:pt idx="20">
                  <c:v>0.79</c:v>
                </c:pt>
              </c:numCache>
            </c:numRef>
          </c:yVal>
          <c:smooth val="0"/>
        </c:ser>
        <c:ser>
          <c:idx val="1"/>
          <c:order val="1"/>
          <c:tx>
            <c:strRef>
              <c:f>Sheet1!$C$1</c:f>
              <c:strCache>
                <c:ptCount val="1"/>
                <c:pt idx="0">
                  <c:v>Property-related activities²⁾</c:v>
                </c:pt>
              </c:strCache>
            </c:strRef>
          </c:tx>
          <c:marker>
            <c:symbol val="none"/>
          </c:marker>
          <c:xVal>
            <c:numRef>
              <c:f>Sheet1!$A$2:$A$22</c:f>
              <c:numCache>
                <c:formatCode>General</c:formatCode>
                <c:ptCount val="21"/>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numCache>
            </c:numRef>
          </c:xVal>
          <c:yVal>
            <c:numRef>
              <c:f>Sheet1!$C$2:$C$22</c:f>
              <c:numCache>
                <c:formatCode>0.00</c:formatCode>
                <c:ptCount val="21"/>
                <c:pt idx="0">
                  <c:v>3.35</c:v>
                </c:pt>
                <c:pt idx="1">
                  <c:v>4.54</c:v>
                </c:pt>
                <c:pt idx="2">
                  <c:v>1.64</c:v>
                </c:pt>
                <c:pt idx="3">
                  <c:v>1.7</c:v>
                </c:pt>
                <c:pt idx="4">
                  <c:v>1.1399999999999999</c:v>
                </c:pt>
                <c:pt idx="5">
                  <c:v>0.42</c:v>
                </c:pt>
                <c:pt idx="6">
                  <c:v>0.39</c:v>
                </c:pt>
                <c:pt idx="7">
                  <c:v>0.16</c:v>
                </c:pt>
                <c:pt idx="8">
                  <c:v>0.19</c:v>
                </c:pt>
                <c:pt idx="9">
                  <c:v>0.59</c:v>
                </c:pt>
                <c:pt idx="10">
                  <c:v>0.41</c:v>
                </c:pt>
                <c:pt idx="11">
                  <c:v>0.47</c:v>
                </c:pt>
                <c:pt idx="12">
                  <c:v>0.21</c:v>
                </c:pt>
                <c:pt idx="13">
                  <c:v>0.22</c:v>
                </c:pt>
                <c:pt idx="14">
                  <c:v>0.06</c:v>
                </c:pt>
                <c:pt idx="15">
                  <c:v>0.26</c:v>
                </c:pt>
                <c:pt idx="16">
                  <c:v>1.68</c:v>
                </c:pt>
                <c:pt idx="17">
                  <c:v>3.25</c:v>
                </c:pt>
                <c:pt idx="18">
                  <c:v>2.12</c:v>
                </c:pt>
                <c:pt idx="19">
                  <c:v>1.7</c:v>
                </c:pt>
                <c:pt idx="20">
                  <c:v>1.85</c:v>
                </c:pt>
              </c:numCache>
            </c:numRef>
          </c:yVal>
          <c:smooth val="0"/>
        </c:ser>
        <c:ser>
          <c:idx val="2"/>
          <c:order val="2"/>
          <c:tx>
            <c:strRef>
              <c:f>Sheet1!$D$1</c:f>
              <c:strCache>
                <c:ptCount val="1"/>
                <c:pt idx="0">
                  <c:v>Building and construction</c:v>
                </c:pt>
              </c:strCache>
            </c:strRef>
          </c:tx>
          <c:marker>
            <c:symbol val="none"/>
          </c:marker>
          <c:xVal>
            <c:numRef>
              <c:f>Sheet1!$A$2:$A$22</c:f>
              <c:numCache>
                <c:formatCode>General</c:formatCode>
                <c:ptCount val="21"/>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numCache>
            </c:numRef>
          </c:xVal>
          <c:yVal>
            <c:numRef>
              <c:f>Sheet1!$D$2:$D$22</c:f>
              <c:numCache>
                <c:formatCode>0.00</c:formatCode>
                <c:ptCount val="21"/>
                <c:pt idx="0">
                  <c:v>11.11</c:v>
                </c:pt>
                <c:pt idx="1">
                  <c:v>5.22</c:v>
                </c:pt>
                <c:pt idx="2">
                  <c:v>3.77</c:v>
                </c:pt>
                <c:pt idx="3">
                  <c:v>1.67</c:v>
                </c:pt>
                <c:pt idx="4">
                  <c:v>0.74</c:v>
                </c:pt>
                <c:pt idx="5">
                  <c:v>0.05</c:v>
                </c:pt>
                <c:pt idx="6">
                  <c:v>0.14000000000000001</c:v>
                </c:pt>
                <c:pt idx="7">
                  <c:v>0.31</c:v>
                </c:pt>
                <c:pt idx="8">
                  <c:v>0.41</c:v>
                </c:pt>
                <c:pt idx="9">
                  <c:v>0.78</c:v>
                </c:pt>
                <c:pt idx="10">
                  <c:v>0.59</c:v>
                </c:pt>
                <c:pt idx="11">
                  <c:v>0.47</c:v>
                </c:pt>
                <c:pt idx="12">
                  <c:v>0.28999999999999998</c:v>
                </c:pt>
                <c:pt idx="13">
                  <c:v>0.28999999999999998</c:v>
                </c:pt>
                <c:pt idx="14">
                  <c:v>0.4</c:v>
                </c:pt>
                <c:pt idx="15">
                  <c:v>1.24</c:v>
                </c:pt>
                <c:pt idx="16">
                  <c:v>3.15</c:v>
                </c:pt>
                <c:pt idx="17">
                  <c:v>5.55</c:v>
                </c:pt>
                <c:pt idx="18">
                  <c:v>5.29</c:v>
                </c:pt>
                <c:pt idx="19">
                  <c:v>5.55</c:v>
                </c:pt>
                <c:pt idx="20">
                  <c:v>8.2899999999999991</c:v>
                </c:pt>
              </c:numCache>
            </c:numRef>
          </c:yVal>
          <c:smooth val="0"/>
        </c:ser>
        <c:ser>
          <c:idx val="3"/>
          <c:order val="3"/>
          <c:tx>
            <c:strRef>
              <c:f>Sheet1!$E$1</c:f>
              <c:strCache>
                <c:ptCount val="1"/>
                <c:pt idx="0">
                  <c:v>Total loans</c:v>
                </c:pt>
              </c:strCache>
            </c:strRef>
          </c:tx>
          <c:marker>
            <c:symbol val="none"/>
          </c:marker>
          <c:xVal>
            <c:numRef>
              <c:f>Sheet1!$A$2:$A$22</c:f>
              <c:numCache>
                <c:formatCode>General</c:formatCode>
                <c:ptCount val="21"/>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numCache>
            </c:numRef>
          </c:xVal>
          <c:yVal>
            <c:numRef>
              <c:f>Sheet1!$E$2:$E$22</c:f>
              <c:numCache>
                <c:formatCode>0.00</c:formatCode>
                <c:ptCount val="21"/>
                <c:pt idx="0">
                  <c:v>2.5499999999999998</c:v>
                </c:pt>
                <c:pt idx="1">
                  <c:v>2.4700000000000002</c:v>
                </c:pt>
                <c:pt idx="2">
                  <c:v>1.27</c:v>
                </c:pt>
                <c:pt idx="3">
                  <c:v>0.92</c:v>
                </c:pt>
                <c:pt idx="4">
                  <c:v>0.53</c:v>
                </c:pt>
                <c:pt idx="5">
                  <c:v>0.31</c:v>
                </c:pt>
                <c:pt idx="6">
                  <c:v>0.31</c:v>
                </c:pt>
                <c:pt idx="7">
                  <c:v>0.25</c:v>
                </c:pt>
                <c:pt idx="8">
                  <c:v>0.27</c:v>
                </c:pt>
                <c:pt idx="9">
                  <c:v>0.41</c:v>
                </c:pt>
                <c:pt idx="10">
                  <c:v>0.33</c:v>
                </c:pt>
                <c:pt idx="11">
                  <c:v>0.38</c:v>
                </c:pt>
                <c:pt idx="12">
                  <c:v>0.11</c:v>
                </c:pt>
                <c:pt idx="13">
                  <c:v>-0.06</c:v>
                </c:pt>
                <c:pt idx="14">
                  <c:v>-0.1</c:v>
                </c:pt>
                <c:pt idx="15">
                  <c:v>-0.01</c:v>
                </c:pt>
                <c:pt idx="16">
                  <c:v>0.98</c:v>
                </c:pt>
                <c:pt idx="17">
                  <c:v>2.2200000000000002</c:v>
                </c:pt>
                <c:pt idx="18">
                  <c:v>1.41</c:v>
                </c:pt>
                <c:pt idx="19">
                  <c:v>1.08</c:v>
                </c:pt>
                <c:pt idx="20">
                  <c:v>1.23</c:v>
                </c:pt>
              </c:numCache>
            </c:numRef>
          </c:yVal>
          <c:smooth val="0"/>
        </c:ser>
        <c:dLbls>
          <c:showLegendKey val="0"/>
          <c:showVal val="0"/>
          <c:showCatName val="0"/>
          <c:showSerName val="0"/>
          <c:showPercent val="0"/>
          <c:showBubbleSize val="0"/>
        </c:dLbls>
        <c:axId val="15850880"/>
        <c:axId val="15856768"/>
      </c:scatterChart>
      <c:scatterChart>
        <c:scatterStyle val="lineMarker"/>
        <c:varyColors val="0"/>
        <c:ser>
          <c:idx val="4"/>
          <c:order val="4"/>
          <c:tx>
            <c:strRef>
              <c:f>Sheet1!$F$1</c:f>
              <c:strCache>
                <c:ptCount val="1"/>
                <c:pt idx="0">
                  <c:v>Hjelpelinje</c:v>
                </c:pt>
              </c:strCache>
            </c:strRef>
          </c:tx>
          <c:spPr>
            <a:ln>
              <a:noFill/>
            </a:ln>
          </c:spPr>
          <c:marker>
            <c:symbol val="none"/>
          </c:marker>
          <c:xVal>
            <c:numRef>
              <c:f>Sheet1!$A$2:$A$22</c:f>
              <c:numCache>
                <c:formatCode>General</c:formatCode>
                <c:ptCount val="21"/>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numCache>
            </c:numRef>
          </c:xVal>
          <c:yVal>
            <c:numRef>
              <c:f>Sheet1!$F$2:$F$22</c:f>
              <c:numCache>
                <c:formatCode>0.00</c:formatCode>
                <c:ptCount val="21"/>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numCache>
            </c:numRef>
          </c:yVal>
          <c:smooth val="0"/>
        </c:ser>
        <c:dLbls>
          <c:showLegendKey val="0"/>
          <c:showVal val="0"/>
          <c:showCatName val="0"/>
          <c:showSerName val="0"/>
          <c:showPercent val="0"/>
          <c:showBubbleSize val="0"/>
        </c:dLbls>
        <c:axId val="41108992"/>
        <c:axId val="41107456"/>
      </c:scatterChart>
      <c:valAx>
        <c:axId val="15850880"/>
        <c:scaling>
          <c:orientation val="minMax"/>
          <c:max val="2012"/>
          <c:min val="1992"/>
        </c:scaling>
        <c:delete val="0"/>
        <c:axPos val="b"/>
        <c:numFmt formatCode="General" sourceLinked="1"/>
        <c:majorTickMark val="in"/>
        <c:minorTickMark val="none"/>
        <c:tickLblPos val="low"/>
        <c:spPr>
          <a:ln>
            <a:solidFill>
              <a:schemeClr val="tx1"/>
            </a:solidFill>
          </a:ln>
        </c:spPr>
        <c:crossAx val="15856768"/>
        <c:crosses val="autoZero"/>
        <c:crossBetween val="midCat"/>
        <c:majorUnit val="4"/>
        <c:minorUnit val="4"/>
      </c:valAx>
      <c:valAx>
        <c:axId val="15856768"/>
        <c:scaling>
          <c:orientation val="minMax"/>
          <c:min val="-1"/>
        </c:scaling>
        <c:delete val="0"/>
        <c:axPos val="l"/>
        <c:numFmt formatCode="General" sourceLinked="0"/>
        <c:majorTickMark val="in"/>
        <c:minorTickMark val="none"/>
        <c:tickLblPos val="nextTo"/>
        <c:spPr>
          <a:ln>
            <a:solidFill>
              <a:schemeClr val="tx1"/>
            </a:solidFill>
          </a:ln>
        </c:spPr>
        <c:crossAx val="15850880"/>
        <c:crosses val="autoZero"/>
        <c:crossBetween val="midCat"/>
      </c:valAx>
      <c:valAx>
        <c:axId val="41107456"/>
        <c:scaling>
          <c:orientation val="minMax"/>
          <c:max val="13"/>
          <c:min val="-1"/>
        </c:scaling>
        <c:delete val="0"/>
        <c:axPos val="r"/>
        <c:numFmt formatCode="General" sourceLinked="0"/>
        <c:majorTickMark val="in"/>
        <c:minorTickMark val="none"/>
        <c:tickLblPos val="nextTo"/>
        <c:spPr>
          <a:ln>
            <a:solidFill>
              <a:schemeClr val="tx1"/>
            </a:solidFill>
          </a:ln>
        </c:spPr>
        <c:crossAx val="41108992"/>
        <c:crosses val="max"/>
        <c:crossBetween val="midCat"/>
      </c:valAx>
      <c:valAx>
        <c:axId val="41108992"/>
        <c:scaling>
          <c:orientation val="minMax"/>
        </c:scaling>
        <c:delete val="1"/>
        <c:axPos val="b"/>
        <c:numFmt formatCode="General" sourceLinked="1"/>
        <c:majorTickMark val="out"/>
        <c:minorTickMark val="none"/>
        <c:tickLblPos val="nextTo"/>
        <c:crossAx val="41107456"/>
        <c:crosses val="autoZero"/>
        <c:crossBetween val="midCat"/>
      </c:valAx>
      <c:spPr>
        <a:ln w="19050">
          <a:solidFill>
            <a:schemeClr val="tx1"/>
          </a:solidFill>
        </a:ln>
      </c:spPr>
    </c:plotArea>
    <c:legend>
      <c:legendPos val="r"/>
      <c:legendEntry>
        <c:idx val="4"/>
        <c:delete val="1"/>
      </c:legendEntry>
      <c:layout>
        <c:manualLayout>
          <c:xMode val="edge"/>
          <c:yMode val="edge"/>
          <c:x val="0.1228858024691358"/>
          <c:y val="5.6588398977190063E-2"/>
          <c:w val="0.4372993827160494"/>
          <c:h val="0.25265959973601199"/>
        </c:manualLayout>
      </c:layout>
      <c:overlay val="0"/>
    </c:legend>
    <c:plotVisOnly val="1"/>
    <c:dispBlanksAs val="gap"/>
    <c:showDLblsOverMax val="0"/>
  </c:chart>
  <c:spPr>
    <a:ln>
      <a:noFill/>
    </a:ln>
  </c:spPr>
  <c:txPr>
    <a:bodyPr/>
    <a:lstStyle/>
    <a:p>
      <a:pPr>
        <a:defRPr sz="1800"/>
      </a:pPr>
      <a:endParaRPr lang="nb-NO"/>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093434-C6CF-4427-B74B-AA128922C078}" type="datetimeFigureOut">
              <a:rPr lang="nb-NO" smtClean="0"/>
              <a:t>26.03.2014</a:t>
            </a:fld>
            <a:endParaRPr lang="nb-N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7E3DAC-A528-4AD0-B79C-44194A01B9F1}" type="slidenum">
              <a:rPr lang="nb-NO" smtClean="0"/>
              <a:t>‹#›</a:t>
            </a:fld>
            <a:endParaRPr lang="nb-NO"/>
          </a:p>
        </p:txBody>
      </p:sp>
    </p:spTree>
    <p:extLst>
      <p:ext uri="{BB962C8B-B14F-4D97-AF65-F5344CB8AC3E}">
        <p14:creationId xmlns:p14="http://schemas.microsoft.com/office/powerpoint/2010/main" val="2341595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b-NO"/>
          </a:p>
        </p:txBody>
      </p:sp>
      <p:sp>
        <p:nvSpPr>
          <p:cNvPr id="4" name="Date Placeholder 3"/>
          <p:cNvSpPr>
            <a:spLocks noGrp="1"/>
          </p:cNvSpPr>
          <p:nvPr>
            <p:ph type="dt" sz="half" idx="10"/>
          </p:nvPr>
        </p:nvSpPr>
        <p:spPr/>
        <p:txBody>
          <a:bodyPr/>
          <a:lstStyle/>
          <a:p>
            <a:fld id="{C449FA58-76E3-4799-8913-3AEB8BB29B9B}" type="datetimeFigureOut">
              <a:rPr lang="nb-NO" smtClean="0"/>
              <a:t>26.03.2014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3964044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C449FA58-76E3-4799-8913-3AEB8BB29B9B}" type="datetimeFigureOut">
              <a:rPr lang="nb-NO" smtClean="0"/>
              <a:t>26.03.2014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2789040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C449FA58-76E3-4799-8913-3AEB8BB29B9B}" type="datetimeFigureOut">
              <a:rPr lang="nb-NO" smtClean="0"/>
              <a:t>26.03.2014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204256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C449FA58-76E3-4799-8913-3AEB8BB29B9B}" type="datetimeFigureOut">
              <a:rPr lang="nb-NO" smtClean="0"/>
              <a:t>26.03.2014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119442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49FA58-76E3-4799-8913-3AEB8BB29B9B}" type="datetimeFigureOut">
              <a:rPr lang="nb-NO" smtClean="0"/>
              <a:t>26.03.2014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320079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Date Placeholder 4"/>
          <p:cNvSpPr>
            <a:spLocks noGrp="1"/>
          </p:cNvSpPr>
          <p:nvPr>
            <p:ph type="dt" sz="half" idx="10"/>
          </p:nvPr>
        </p:nvSpPr>
        <p:spPr/>
        <p:txBody>
          <a:bodyPr/>
          <a:lstStyle/>
          <a:p>
            <a:fld id="{C449FA58-76E3-4799-8913-3AEB8BB29B9B}" type="datetimeFigureOut">
              <a:rPr lang="nb-NO" smtClean="0"/>
              <a:t>26.03.2014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165596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7" name="Date Placeholder 6"/>
          <p:cNvSpPr>
            <a:spLocks noGrp="1"/>
          </p:cNvSpPr>
          <p:nvPr>
            <p:ph type="dt" sz="half" idx="10"/>
          </p:nvPr>
        </p:nvSpPr>
        <p:spPr/>
        <p:txBody>
          <a:bodyPr/>
          <a:lstStyle/>
          <a:p>
            <a:fld id="{C449FA58-76E3-4799-8913-3AEB8BB29B9B}" type="datetimeFigureOut">
              <a:rPr lang="nb-NO" smtClean="0"/>
              <a:t>26.03.2014</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3444432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Date Placeholder 2"/>
          <p:cNvSpPr>
            <a:spLocks noGrp="1"/>
          </p:cNvSpPr>
          <p:nvPr>
            <p:ph type="dt" sz="half" idx="10"/>
          </p:nvPr>
        </p:nvSpPr>
        <p:spPr/>
        <p:txBody>
          <a:bodyPr/>
          <a:lstStyle/>
          <a:p>
            <a:fld id="{C449FA58-76E3-4799-8913-3AEB8BB29B9B}" type="datetimeFigureOut">
              <a:rPr lang="nb-NO" smtClean="0"/>
              <a:t>26.03.2014</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2363418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9FA58-76E3-4799-8913-3AEB8BB29B9B}" type="datetimeFigureOut">
              <a:rPr lang="nb-NO" smtClean="0"/>
              <a:t>26.03.2014</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3806164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9FA58-76E3-4799-8913-3AEB8BB29B9B}" type="datetimeFigureOut">
              <a:rPr lang="nb-NO" smtClean="0"/>
              <a:t>26.03.2014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217059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9FA58-76E3-4799-8913-3AEB8BB29B9B}" type="datetimeFigureOut">
              <a:rPr lang="nb-NO" smtClean="0"/>
              <a:t>26.03.2014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3B0CACE4-3DF6-4273-A3EA-7301A436BF6B}" type="slidenum">
              <a:rPr lang="nb-NO" smtClean="0"/>
              <a:t>‹#›</a:t>
            </a:fld>
            <a:endParaRPr lang="nb-NO"/>
          </a:p>
        </p:txBody>
      </p:sp>
    </p:spTree>
    <p:extLst>
      <p:ext uri="{BB962C8B-B14F-4D97-AF65-F5344CB8AC3E}">
        <p14:creationId xmlns:p14="http://schemas.microsoft.com/office/powerpoint/2010/main" val="3511316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b-N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9FA58-76E3-4799-8913-3AEB8BB29B9B}" type="datetimeFigureOut">
              <a:rPr lang="nb-NO" smtClean="0"/>
              <a:t>26.03.2014</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0CACE4-3DF6-4273-A3EA-7301A436BF6B}" type="slidenum">
              <a:rPr lang="nb-NO" smtClean="0"/>
              <a:t>‹#›</a:t>
            </a:fld>
            <a:endParaRPr lang="nb-NO"/>
          </a:p>
        </p:txBody>
      </p:sp>
    </p:spTree>
    <p:extLst>
      <p:ext uri="{BB962C8B-B14F-4D97-AF65-F5344CB8AC3E}">
        <p14:creationId xmlns:p14="http://schemas.microsoft.com/office/powerpoint/2010/main" val="2604973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331640" y="3244334"/>
            <a:ext cx="6707655" cy="738664"/>
          </a:xfrm>
          <a:prstGeom prst="rect">
            <a:avLst/>
          </a:prstGeom>
        </p:spPr>
        <p:txBody>
          <a:bodyPr wrap="square">
            <a:spAutoFit/>
          </a:bodyPr>
          <a:lstStyle/>
          <a:p>
            <a:r>
              <a:rPr lang="en-US" sz="2400" dirty="0" smtClean="0"/>
              <a:t>What </a:t>
            </a:r>
            <a:r>
              <a:rPr lang="en-US" sz="2400" dirty="0"/>
              <a:t>do banks lose money on during </a:t>
            </a:r>
            <a:r>
              <a:rPr lang="en-US" sz="2400" dirty="0" smtClean="0"/>
              <a:t>crises?</a:t>
            </a:r>
          </a:p>
          <a:p>
            <a:r>
              <a:rPr lang="nb-NO" dirty="0" smtClean="0"/>
              <a:t>Charts </a:t>
            </a:r>
            <a:r>
              <a:rPr lang="nb-NO" dirty="0" err="1" smtClean="0"/>
              <a:t>accompanying</a:t>
            </a:r>
            <a:r>
              <a:rPr lang="nb-NO" dirty="0" smtClean="0"/>
              <a:t> </a:t>
            </a:r>
            <a:r>
              <a:rPr lang="nb-NO" dirty="0" smtClean="0"/>
              <a:t>Staff Memo 3/2014</a:t>
            </a:r>
            <a:endParaRPr lang="nb-NO" dirty="0"/>
          </a:p>
        </p:txBody>
      </p:sp>
    </p:spTree>
    <p:extLst>
      <p:ext uri="{BB962C8B-B14F-4D97-AF65-F5344CB8AC3E}">
        <p14:creationId xmlns:p14="http://schemas.microsoft.com/office/powerpoint/2010/main" val="751339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pPr algn="l"/>
            <a:r>
              <a:rPr lang="en-US" sz="2800" b="1" dirty="0">
                <a:latin typeface="Times New Roman" panose="02020603050405020304" pitchFamily="18" charset="0"/>
                <a:cs typeface="Times New Roman" panose="02020603050405020304" pitchFamily="18" charset="0"/>
              </a:rPr>
              <a:t>Chart 9: Annual loss </a:t>
            </a:r>
            <a:r>
              <a:rPr lang="en-US" sz="2800" b="1" dirty="0" smtClean="0">
                <a:latin typeface="Times New Roman" panose="02020603050405020304" pitchFamily="18" charset="0"/>
                <a:cs typeface="Times New Roman" panose="02020603050405020304" pitchFamily="18" charset="0"/>
              </a:rPr>
              <a:t>ratios</a:t>
            </a:r>
            <a:r>
              <a:rPr lang="en-US" sz="2800" b="1" baseline="30000" dirty="0" smtClean="0">
                <a:latin typeface="Times New Roman" panose="02020603050405020304" pitchFamily="18" charset="0"/>
                <a:cs typeface="Times New Roman" panose="02020603050405020304" pitchFamily="18" charset="0"/>
              </a:rPr>
              <a:t>1) </a:t>
            </a:r>
            <a:r>
              <a:rPr lang="en-US" sz="2800" b="1" dirty="0" smtClean="0">
                <a:latin typeface="Times New Roman" panose="02020603050405020304" pitchFamily="18" charset="0"/>
                <a:cs typeface="Times New Roman" panose="02020603050405020304" pitchFamily="18" charset="0"/>
              </a:rPr>
              <a:t>of </a:t>
            </a:r>
            <a:r>
              <a:rPr lang="en-US" sz="2800" b="1" dirty="0">
                <a:latin typeface="Times New Roman" panose="02020603050405020304" pitchFamily="18" charset="0"/>
                <a:cs typeface="Times New Roman" panose="02020603050405020304" pitchFamily="18" charset="0"/>
              </a:rPr>
              <a:t>Danish financial </a:t>
            </a:r>
            <a:r>
              <a:rPr lang="en-US" sz="2800" b="1" dirty="0" smtClean="0">
                <a:latin typeface="Times New Roman" panose="02020603050405020304" pitchFamily="18" charset="0"/>
                <a:cs typeface="Times New Roman" panose="02020603050405020304" pitchFamily="18" charset="0"/>
              </a:rPr>
              <a:t>institutions</a:t>
            </a:r>
            <a:r>
              <a:rPr lang="en-US" sz="2800" b="1" dirty="0">
                <a:latin typeface="Times New Roman" panose="02020603050405020304" pitchFamily="18" charset="0"/>
                <a:cs typeface="Times New Roman" panose="02020603050405020304" pitchFamily="18" charset="0"/>
              </a:rPr>
              <a:t>. Percentages. 1992–2012 </a:t>
            </a:r>
            <a:endParaRPr lang="nb-NO" sz="2800" b="1" dirty="0">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394269"/>
              </p:ext>
            </p:extLst>
          </p:nvPr>
        </p:nvGraphicFramePr>
        <p:xfrm>
          <a:off x="539552" y="1124744"/>
          <a:ext cx="8136904" cy="4608512"/>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23669" y="6093296"/>
            <a:ext cx="8100392" cy="738664"/>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Source: </a:t>
            </a:r>
            <a:r>
              <a:rPr lang="en-US" sz="1400" dirty="0" err="1">
                <a:latin typeface="Times New Roman" panose="02020603050405020304" pitchFamily="18" charset="0"/>
                <a:cs typeface="Times New Roman" panose="02020603050405020304" pitchFamily="18" charset="0"/>
              </a:rPr>
              <a:t>Nationalbanken</a:t>
            </a:r>
            <a:r>
              <a:rPr lang="en-US" sz="1400" dirty="0">
                <a:latin typeface="Times New Roman" panose="02020603050405020304" pitchFamily="18" charset="0"/>
                <a:cs typeface="Times New Roman" panose="02020603050405020304" pitchFamily="18" charset="0"/>
              </a:rPr>
              <a:t> (2013)</a:t>
            </a:r>
          </a:p>
          <a:p>
            <a:r>
              <a:rPr lang="en-US" sz="1400" dirty="0">
                <a:latin typeface="Times New Roman" panose="02020603050405020304" pitchFamily="18" charset="0"/>
                <a:cs typeface="Times New Roman" panose="02020603050405020304" pitchFamily="18" charset="0"/>
              </a:rPr>
              <a:t>1) Write-downs as a percentage of loans made.</a:t>
            </a:r>
          </a:p>
          <a:p>
            <a:r>
              <a:rPr lang="en-US" sz="1400" dirty="0" smtClean="0">
                <a:latin typeface="Times New Roman" panose="02020603050405020304" pitchFamily="18" charset="0"/>
                <a:cs typeface="Times New Roman" panose="02020603050405020304" pitchFamily="18" charset="0"/>
              </a:rPr>
              <a:t>2) Property-related activities </a:t>
            </a:r>
            <a:r>
              <a:rPr lang="en-US" sz="1400" dirty="0">
                <a:latin typeface="Times New Roman" panose="02020603050405020304" pitchFamily="18" charset="0"/>
                <a:cs typeface="Times New Roman" panose="02020603050405020304" pitchFamily="18" charset="0"/>
              </a:rPr>
              <a:t>also include some other manufacturing activities.</a:t>
            </a:r>
          </a:p>
        </p:txBody>
      </p:sp>
    </p:spTree>
    <p:extLst>
      <p:ext uri="{BB962C8B-B14F-4D97-AF65-F5344CB8AC3E}">
        <p14:creationId xmlns:p14="http://schemas.microsoft.com/office/powerpoint/2010/main" val="4114208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052"/>
            <a:ext cx="8229600" cy="1143000"/>
          </a:xfrm>
        </p:spPr>
        <p:txBody>
          <a:bodyPr>
            <a:normAutofit/>
          </a:bodyPr>
          <a:lstStyle/>
          <a:p>
            <a:pPr algn="l"/>
            <a:r>
              <a:rPr lang="en-US" sz="2800" b="1" dirty="0">
                <a:latin typeface="Times New Roman" panose="02020603050405020304" pitchFamily="18" charset="0"/>
                <a:cs typeface="Times New Roman" panose="02020603050405020304" pitchFamily="18" charset="0"/>
              </a:rPr>
              <a:t>Chart 10: Problem loans</a:t>
            </a:r>
            <a:r>
              <a:rPr lang="en-US" sz="2800" b="1" baseline="30000" dirty="0">
                <a:latin typeface="Times New Roman" panose="02020603050405020304" pitchFamily="18" charset="0"/>
                <a:cs typeface="Times New Roman" panose="02020603050405020304" pitchFamily="18" charset="0"/>
              </a:rPr>
              <a:t>1)</a:t>
            </a:r>
            <a:r>
              <a:rPr lang="en-US" sz="2800" b="1" dirty="0">
                <a:latin typeface="Times New Roman" panose="02020603050405020304" pitchFamily="18" charset="0"/>
                <a:cs typeface="Times New Roman" panose="02020603050405020304" pitchFamily="18" charset="0"/>
              </a:rPr>
              <a:t> among Spanish banks that accept deposits. Percentages</a:t>
            </a:r>
            <a:endParaRPr lang="nb-NO" sz="2800"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2008071"/>
              </p:ext>
            </p:extLst>
          </p:nvPr>
        </p:nvGraphicFramePr>
        <p:xfrm>
          <a:off x="611560" y="1052736"/>
          <a:ext cx="7992888" cy="5256584"/>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4802" y="6165304"/>
            <a:ext cx="8547242" cy="738664"/>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Source: </a:t>
            </a:r>
            <a:r>
              <a:rPr lang="en-US" sz="1400" dirty="0" err="1">
                <a:latin typeface="Times New Roman" panose="02020603050405020304" pitchFamily="18" charset="0"/>
                <a:cs typeface="Times New Roman" panose="02020603050405020304" pitchFamily="18" charset="0"/>
              </a:rPr>
              <a:t>Banco</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España</a:t>
            </a:r>
            <a:r>
              <a:rPr lang="en-US" sz="1400" dirty="0">
                <a:latin typeface="Times New Roman" panose="02020603050405020304" pitchFamily="18" charset="0"/>
                <a:cs typeface="Times New Roman" panose="02020603050405020304" pitchFamily="18" charset="0"/>
              </a:rPr>
              <a:t> (2014)</a:t>
            </a:r>
          </a:p>
          <a:p>
            <a:r>
              <a:rPr lang="en-US" sz="1400" dirty="0">
                <a:latin typeface="Times New Roman" panose="02020603050405020304" pitchFamily="18" charset="0"/>
                <a:cs typeface="Times New Roman" panose="02020603050405020304" pitchFamily="18" charset="0"/>
              </a:rPr>
              <a:t>1) Problem loans comprise loans in default (payment delayed by 90 days or more), and loans carrying a particularly high risk of losses.</a:t>
            </a:r>
          </a:p>
        </p:txBody>
      </p:sp>
    </p:spTree>
    <p:extLst>
      <p:ext uri="{BB962C8B-B14F-4D97-AF65-F5344CB8AC3E}">
        <p14:creationId xmlns:p14="http://schemas.microsoft.com/office/powerpoint/2010/main" val="3761100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109" y="0"/>
            <a:ext cx="8229600" cy="1143000"/>
          </a:xfrm>
        </p:spPr>
        <p:txBody>
          <a:bodyPr>
            <a:normAutofit/>
          </a:bodyPr>
          <a:lstStyle/>
          <a:p>
            <a:pPr algn="l"/>
            <a:r>
              <a:rPr lang="en-GB" sz="2800" b="1" dirty="0">
                <a:latin typeface="Times New Roman" panose="02020603050405020304" pitchFamily="18" charset="0"/>
                <a:cs typeface="Times New Roman" panose="02020603050405020304" pitchFamily="18" charset="0"/>
              </a:rPr>
              <a:t>Chart 1: Losses</a:t>
            </a:r>
            <a:r>
              <a:rPr lang="en-GB" sz="2800" b="1" baseline="30000" dirty="0">
                <a:latin typeface="Times New Roman" panose="02020603050405020304" pitchFamily="18" charset="0"/>
                <a:cs typeface="Times New Roman" panose="02020603050405020304" pitchFamily="18" charset="0"/>
              </a:rPr>
              <a:t>1)</a:t>
            </a:r>
            <a:r>
              <a:rPr lang="en-GB" sz="2800" b="1" dirty="0">
                <a:latin typeface="Times New Roman" panose="02020603050405020304" pitchFamily="18" charset="0"/>
                <a:cs typeface="Times New Roman" panose="02020603050405020304" pitchFamily="18" charset="0"/>
              </a:rPr>
              <a:t> as a percentage of loans to different sectors. Norwegian commercial banks. 1986–1991 </a:t>
            </a:r>
            <a:endParaRPr lang="nb-NO" sz="48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440866"/>
              </p:ext>
            </p:extLst>
          </p:nvPr>
        </p:nvGraphicFramePr>
        <p:xfrm>
          <a:off x="539552" y="1052736"/>
          <a:ext cx="8229600"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091" y="6334780"/>
            <a:ext cx="4572000" cy="523220"/>
          </a:xfrm>
          <a:prstGeom prst="rect">
            <a:avLst/>
          </a:prstGeom>
        </p:spPr>
        <p:txBody>
          <a:bodyPr>
            <a:spAutoFit/>
          </a:bodyPr>
          <a:lstStyle/>
          <a:p>
            <a:r>
              <a:rPr lang="en-US" sz="1400" dirty="0" smtClean="0">
                <a:latin typeface="Times New Roman" panose="02020603050405020304" pitchFamily="18" charset="0"/>
                <a:cs typeface="Times New Roman" panose="02020603050405020304" pitchFamily="18" charset="0"/>
              </a:rPr>
              <a:t>Source: Official Norwegian Report (NOU) (1992)</a:t>
            </a:r>
          </a:p>
          <a:p>
            <a:r>
              <a:rPr lang="en-US" sz="1400" dirty="0" smtClean="0">
                <a:latin typeface="Times New Roman" panose="02020603050405020304" pitchFamily="18" charset="0"/>
                <a:cs typeface="Times New Roman" panose="02020603050405020304" pitchFamily="18" charset="0"/>
              </a:rPr>
              <a:t>1) Write-downs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306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059" y="0"/>
            <a:ext cx="8229600" cy="1143000"/>
          </a:xfrm>
        </p:spPr>
        <p:txBody>
          <a:bodyPr>
            <a:normAutofit/>
          </a:bodyPr>
          <a:lstStyle/>
          <a:p>
            <a:pPr algn="l"/>
            <a:r>
              <a:rPr lang="en-US" sz="2800" b="1" dirty="0">
                <a:latin typeface="Times New Roman" panose="02020603050405020304" pitchFamily="18" charset="0"/>
                <a:cs typeface="Times New Roman" panose="02020603050405020304" pitchFamily="18" charset="0"/>
              </a:rPr>
              <a:t>Chart 2: Losses</a:t>
            </a:r>
            <a:r>
              <a:rPr lang="en-US" sz="2800" b="1" baseline="30000" dirty="0">
                <a:latin typeface="Times New Roman" panose="02020603050405020304" pitchFamily="18" charset="0"/>
                <a:cs typeface="Times New Roman" panose="02020603050405020304" pitchFamily="18" charset="0"/>
              </a:rPr>
              <a:t>1)</a:t>
            </a:r>
            <a:r>
              <a:rPr lang="en-US" sz="2800" b="1" dirty="0">
                <a:latin typeface="Times New Roman" panose="02020603050405020304" pitchFamily="18" charset="0"/>
                <a:cs typeface="Times New Roman" panose="02020603050405020304" pitchFamily="18" charset="0"/>
              </a:rPr>
              <a:t> as a percentage of loans to different sectors. Norwegian savings banks. 1986–1991</a:t>
            </a:r>
            <a:endParaRPr lang="nb-NO" sz="2800"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11982148"/>
              </p:ext>
            </p:extLst>
          </p:nvPr>
        </p:nvGraphicFramePr>
        <p:xfrm>
          <a:off x="539552" y="1052736"/>
          <a:ext cx="8229600"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0141" y="6345674"/>
            <a:ext cx="4572000" cy="523220"/>
          </a:xfrm>
          <a:prstGeom prst="rect">
            <a:avLst/>
          </a:prstGeom>
        </p:spPr>
        <p:txBody>
          <a:bodyPr>
            <a:spAutoFit/>
          </a:bodyPr>
          <a:lstStyle/>
          <a:p>
            <a:r>
              <a:rPr lang="en-US" sz="1400" dirty="0">
                <a:latin typeface="Times New Roman" panose="02020603050405020304" pitchFamily="18" charset="0"/>
                <a:cs typeface="Times New Roman" panose="02020603050405020304" pitchFamily="18" charset="0"/>
              </a:rPr>
              <a:t>Source: Official Norwegian Report (NOU) (1992)</a:t>
            </a:r>
          </a:p>
          <a:p>
            <a:r>
              <a:rPr lang="en-US" sz="1400" dirty="0">
                <a:latin typeface="Times New Roman" panose="02020603050405020304" pitchFamily="18" charset="0"/>
                <a:cs typeface="Times New Roman" panose="02020603050405020304" pitchFamily="18" charset="0"/>
              </a:rPr>
              <a:t>1) Write-downs</a:t>
            </a:r>
          </a:p>
        </p:txBody>
      </p:sp>
    </p:spTree>
    <p:extLst>
      <p:ext uri="{BB962C8B-B14F-4D97-AF65-F5344CB8AC3E}">
        <p14:creationId xmlns:p14="http://schemas.microsoft.com/office/powerpoint/2010/main" val="3178402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523"/>
            <a:ext cx="8229600" cy="1143000"/>
          </a:xfrm>
        </p:spPr>
        <p:txBody>
          <a:bodyPr>
            <a:noAutofit/>
          </a:bodyPr>
          <a:lstStyle/>
          <a:p>
            <a:pPr algn="l"/>
            <a:r>
              <a:rPr lang="en-US" sz="2700" b="1" dirty="0">
                <a:latin typeface="Times New Roman" panose="02020603050405020304" pitchFamily="18" charset="0"/>
                <a:cs typeface="Times New Roman" panose="02020603050405020304" pitchFamily="18" charset="0"/>
              </a:rPr>
              <a:t>Chart 3: Individual write-downs as a percentage of loans to households and non-financial enterprises. Norwegian banks. Parent bank. 1997–2012</a:t>
            </a:r>
            <a:endParaRPr lang="nb-NO" sz="27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8719398"/>
              </p:ext>
            </p:extLst>
          </p:nvPr>
        </p:nvGraphicFramePr>
        <p:xfrm>
          <a:off x="467544" y="1052736"/>
          <a:ext cx="8424936"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0" y="6485965"/>
            <a:ext cx="1718676" cy="307777"/>
          </a:xfrm>
          <a:prstGeom prst="rect">
            <a:avLst/>
          </a:prstGeom>
        </p:spPr>
        <p:txBody>
          <a:bodyPr wrap="none">
            <a:spAutoFit/>
          </a:bodyPr>
          <a:lstStyle/>
          <a:p>
            <a:r>
              <a:rPr lang="nb-NO" sz="1400" dirty="0">
                <a:latin typeface="Times New Roman" panose="02020603050405020304" pitchFamily="18" charset="0"/>
                <a:cs typeface="Times New Roman" panose="02020603050405020304" pitchFamily="18" charset="0"/>
              </a:rPr>
              <a:t>Source: Norges Bank</a:t>
            </a:r>
          </a:p>
        </p:txBody>
      </p:sp>
    </p:spTree>
    <p:extLst>
      <p:ext uri="{BB962C8B-B14F-4D97-AF65-F5344CB8AC3E}">
        <p14:creationId xmlns:p14="http://schemas.microsoft.com/office/powerpoint/2010/main" val="3302138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190"/>
            <a:ext cx="8229600" cy="1143000"/>
          </a:xfrm>
        </p:spPr>
        <p:txBody>
          <a:bodyPr>
            <a:noAutofit/>
          </a:bodyPr>
          <a:lstStyle/>
          <a:p>
            <a:pPr algn="l"/>
            <a:r>
              <a:rPr lang="en-US" sz="2800" b="1" dirty="0">
                <a:latin typeface="Times New Roman" panose="02020603050405020304" pitchFamily="18" charset="0"/>
                <a:cs typeface="Times New Roman" panose="02020603050405020304" pitchFamily="18" charset="0"/>
              </a:rPr>
              <a:t>Chart 4: Losses</a:t>
            </a:r>
            <a:r>
              <a:rPr lang="en-US" sz="2800" b="1" baseline="30000" dirty="0">
                <a:latin typeface="Times New Roman" panose="02020603050405020304" pitchFamily="18" charset="0"/>
                <a:cs typeface="Times New Roman" panose="02020603050405020304" pitchFamily="18" charset="0"/>
              </a:rPr>
              <a:t>1)</a:t>
            </a:r>
            <a:r>
              <a:rPr lang="en-US" sz="2800" b="1" dirty="0">
                <a:latin typeface="Times New Roman" panose="02020603050405020304" pitchFamily="18" charset="0"/>
                <a:cs typeface="Times New Roman" panose="02020603050405020304" pitchFamily="18" charset="0"/>
              </a:rPr>
              <a:t> of all banks in the United Kingdom. GBP billion. 1987–1997 </a:t>
            </a:r>
            <a:endParaRPr lang="nb-NO" sz="28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0721533"/>
              </p:ext>
            </p:extLst>
          </p:nvPr>
        </p:nvGraphicFramePr>
        <p:xfrm>
          <a:off x="539552" y="1082132"/>
          <a:ext cx="8229600" cy="4629061"/>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0" y="5688267"/>
            <a:ext cx="7560840" cy="1169551"/>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Source: Bank of England (1998)</a:t>
            </a:r>
          </a:p>
          <a:p>
            <a:r>
              <a:rPr lang="en-US" sz="1400" dirty="0">
                <a:latin typeface="Times New Roman" panose="02020603050405020304" pitchFamily="18" charset="0"/>
                <a:cs typeface="Times New Roman" panose="02020603050405020304" pitchFamily="18" charset="0"/>
              </a:rPr>
              <a:t>1) Write-downs</a:t>
            </a:r>
          </a:p>
          <a:p>
            <a:r>
              <a:rPr lang="en-US" sz="1400" dirty="0" smtClean="0">
                <a:latin typeface="Times New Roman" panose="02020603050405020304" pitchFamily="18" charset="0"/>
                <a:cs typeface="Times New Roman" panose="02020603050405020304" pitchFamily="18" charset="0"/>
              </a:rPr>
              <a:t>2) Losses </a:t>
            </a:r>
            <a:r>
              <a:rPr lang="en-US" sz="1400" dirty="0">
                <a:latin typeface="Times New Roman" panose="02020603050405020304" pitchFamily="18" charset="0"/>
                <a:cs typeface="Times New Roman" panose="02020603050405020304" pitchFamily="18" charset="0"/>
              </a:rPr>
              <a:t>on household loans secured on residential property constitute a small proportion of total house-hold losses. The earliest available breakdown is for 1992, and shows that loans secured on residential property accounted for around 20 percent of total losses on household </a:t>
            </a:r>
            <a:r>
              <a:rPr lang="en-US" sz="1400" dirty="0" smtClean="0">
                <a:latin typeface="Times New Roman" panose="02020603050405020304" pitchFamily="18" charset="0"/>
                <a:cs typeface="Times New Roman" panose="02020603050405020304" pitchFamily="18" charset="0"/>
              </a:rPr>
              <a:t>loans.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097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473"/>
            <a:ext cx="8229600" cy="1143000"/>
          </a:xfrm>
        </p:spPr>
        <p:txBody>
          <a:bodyPr>
            <a:normAutofit/>
          </a:bodyPr>
          <a:lstStyle/>
          <a:p>
            <a:pPr algn="l"/>
            <a:r>
              <a:rPr lang="en-US" sz="2800" b="1" dirty="0">
                <a:latin typeface="Times New Roman" panose="02020603050405020304" pitchFamily="18" charset="0"/>
                <a:cs typeface="Times New Roman" panose="02020603050405020304" pitchFamily="18" charset="0"/>
              </a:rPr>
              <a:t>Chart 5: Problem loan shares</a:t>
            </a:r>
            <a:r>
              <a:rPr lang="en-US" sz="2800" b="1" baseline="30000" dirty="0">
                <a:latin typeface="Times New Roman" panose="02020603050405020304" pitchFamily="18" charset="0"/>
                <a:cs typeface="Times New Roman" panose="02020603050405020304" pitchFamily="18" charset="0"/>
              </a:rPr>
              <a:t>1)</a:t>
            </a:r>
            <a:r>
              <a:rPr lang="en-US" sz="2800" b="1" dirty="0">
                <a:latin typeface="Times New Roman" panose="02020603050405020304" pitchFamily="18" charset="0"/>
                <a:cs typeface="Times New Roman" panose="02020603050405020304" pitchFamily="18" charset="0"/>
              </a:rPr>
              <a:t> of Icelandic banks</a:t>
            </a:r>
            <a:r>
              <a:rPr lang="en-US" sz="2800" b="1" baseline="30000" dirty="0">
                <a:latin typeface="Times New Roman" panose="02020603050405020304" pitchFamily="18" charset="0"/>
                <a:cs typeface="Times New Roman" panose="02020603050405020304" pitchFamily="18" charset="0"/>
              </a:rPr>
              <a:t>2)</a:t>
            </a:r>
            <a:r>
              <a:rPr lang="en-US" sz="2800" b="1" dirty="0">
                <a:latin typeface="Times New Roman" panose="02020603050405020304" pitchFamily="18" charset="0"/>
                <a:cs typeface="Times New Roman" panose="02020603050405020304" pitchFamily="18" charset="0"/>
              </a:rPr>
              <a:t>. December 2009–August 2013</a:t>
            </a:r>
            <a:endParaRPr lang="nb-NO" sz="2800"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6329395"/>
              </p:ext>
            </p:extLst>
          </p:nvPr>
        </p:nvGraphicFramePr>
        <p:xfrm>
          <a:off x="467544" y="1052736"/>
          <a:ext cx="8352928"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0" y="5903892"/>
            <a:ext cx="7560840" cy="954107"/>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Source: Central Bank of Iceland (2013)</a:t>
            </a:r>
          </a:p>
          <a:p>
            <a:r>
              <a:rPr lang="en-US" sz="1400" dirty="0">
                <a:latin typeface="Times New Roman" panose="02020603050405020304" pitchFamily="18" charset="0"/>
                <a:cs typeface="Times New Roman" panose="02020603050405020304" pitchFamily="18" charset="0"/>
              </a:rPr>
              <a:t>1) Non-performing (more than 90 days’ delay in pay-</a:t>
            </a:r>
            <a:r>
              <a:rPr lang="en-US" sz="1400" dirty="0" err="1">
                <a:latin typeface="Times New Roman" panose="02020603050405020304" pitchFamily="18" charset="0"/>
                <a:cs typeface="Times New Roman" panose="02020603050405020304" pitchFamily="18" charset="0"/>
              </a:rPr>
              <a:t>ment</a:t>
            </a:r>
            <a:r>
              <a:rPr lang="en-US" sz="1400" dirty="0">
                <a:latin typeface="Times New Roman" panose="02020603050405020304" pitchFamily="18" charset="0"/>
                <a:cs typeface="Times New Roman" panose="02020603050405020304" pitchFamily="18" charset="0"/>
              </a:rPr>
              <a:t>) + loans with a high probability of default.</a:t>
            </a:r>
          </a:p>
          <a:p>
            <a:r>
              <a:rPr lang="en-US" sz="1400" dirty="0">
                <a:latin typeface="Times New Roman" panose="02020603050405020304" pitchFamily="18" charset="0"/>
                <a:cs typeface="Times New Roman" panose="02020603050405020304" pitchFamily="18" charset="0"/>
              </a:rPr>
              <a:t>2) All figures are for parent banks and refer to book values. The data relate to the three largest commercial banks in Iceland. The household data also include the Icelandic House Financing </a:t>
            </a:r>
            <a:r>
              <a:rPr lang="en-US" sz="1400" dirty="0" smtClean="0">
                <a:latin typeface="Times New Roman" panose="02020603050405020304" pitchFamily="18" charset="0"/>
                <a:cs typeface="Times New Roman" panose="02020603050405020304" pitchFamily="18" charset="0"/>
              </a:rPr>
              <a:t>Fund.</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5256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507288" cy="1143000"/>
          </a:xfrm>
        </p:spPr>
        <p:txBody>
          <a:bodyPr>
            <a:noAutofit/>
          </a:bodyPr>
          <a:lstStyle/>
          <a:p>
            <a:pPr algn="l"/>
            <a:r>
              <a:rPr lang="en-US" sz="2200" b="1" dirty="0">
                <a:latin typeface="Times New Roman" panose="02020603050405020304" pitchFamily="18" charset="0"/>
                <a:cs typeface="Times New Roman" panose="02020603050405020304" pitchFamily="18" charset="0"/>
              </a:rPr>
              <a:t>Chart </a:t>
            </a:r>
            <a:r>
              <a:rPr lang="en-US" sz="2200" b="1" dirty="0" smtClean="0">
                <a:latin typeface="Times New Roman" panose="02020603050405020304" pitchFamily="18" charset="0"/>
                <a:cs typeface="Times New Roman" panose="02020603050405020304" pitchFamily="18" charset="0"/>
              </a:rPr>
              <a:t>6: </a:t>
            </a:r>
            <a:r>
              <a:rPr lang="en-US" sz="2200" b="1" dirty="0">
                <a:latin typeface="Times New Roman" panose="02020603050405020304" pitchFamily="18" charset="0"/>
                <a:cs typeface="Times New Roman" panose="02020603050405020304" pitchFamily="18" charset="0"/>
              </a:rPr>
              <a:t>Residential property loans in default</a:t>
            </a:r>
            <a:r>
              <a:rPr lang="en-US" sz="2200" b="1" baseline="30000" dirty="0">
                <a:latin typeface="Times New Roman" panose="02020603050405020304" pitchFamily="18" charset="0"/>
                <a:cs typeface="Times New Roman" panose="02020603050405020304" pitchFamily="18" charset="0"/>
              </a:rPr>
              <a:t>1) </a:t>
            </a:r>
            <a:r>
              <a:rPr lang="en-US" sz="2200" b="1" dirty="0">
                <a:latin typeface="Times New Roman" panose="02020603050405020304" pitchFamily="18" charset="0"/>
                <a:cs typeface="Times New Roman" panose="02020603050405020304" pitchFamily="18" charset="0"/>
              </a:rPr>
              <a:t>as a </a:t>
            </a:r>
            <a:r>
              <a:rPr lang="en-US" sz="2200" b="1" dirty="0" smtClean="0">
                <a:latin typeface="Times New Roman" panose="02020603050405020304" pitchFamily="18" charset="0"/>
                <a:cs typeface="Times New Roman" panose="02020603050405020304" pitchFamily="18" charset="0"/>
              </a:rPr>
              <a:t>proportion </a:t>
            </a:r>
            <a:r>
              <a:rPr lang="en-US" sz="2200" b="1" dirty="0">
                <a:latin typeface="Times New Roman" panose="02020603050405020304" pitchFamily="18" charset="0"/>
                <a:cs typeface="Times New Roman" panose="02020603050405020304" pitchFamily="18" charset="0"/>
              </a:rPr>
              <a:t>of outstanding balances. Irish financial </a:t>
            </a:r>
            <a:r>
              <a:rPr lang="en-US" sz="2200" b="1" dirty="0" smtClean="0">
                <a:latin typeface="Times New Roman" panose="02020603050405020304" pitchFamily="18" charset="0"/>
                <a:cs typeface="Times New Roman" panose="02020603050405020304" pitchFamily="18" charset="0"/>
              </a:rPr>
              <a:t>institutions </a:t>
            </a:r>
            <a:r>
              <a:rPr lang="en-US" sz="2200" b="1" dirty="0">
                <a:latin typeface="Times New Roman" panose="02020603050405020304" pitchFamily="18" charset="0"/>
                <a:cs typeface="Times New Roman" panose="02020603050405020304" pitchFamily="18" charset="0"/>
              </a:rPr>
              <a:t>that arrange residential property loans. Percentages. Q3 2009–Q3 </a:t>
            </a:r>
            <a:r>
              <a:rPr lang="en-US" sz="2200" b="1" dirty="0" smtClean="0">
                <a:latin typeface="Times New Roman" panose="02020603050405020304" pitchFamily="18" charset="0"/>
                <a:cs typeface="Times New Roman" panose="02020603050405020304" pitchFamily="18" charset="0"/>
              </a:rPr>
              <a:t>2013</a:t>
            </a:r>
            <a:endParaRPr lang="nb-NO" sz="22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9141047"/>
              </p:ext>
            </p:extLst>
          </p:nvPr>
        </p:nvGraphicFramePr>
        <p:xfrm>
          <a:off x="467544" y="1052736"/>
          <a:ext cx="8352928"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4802" y="6326144"/>
            <a:ext cx="7560840" cy="523220"/>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Source: Central Bank of Ireland (2014)</a:t>
            </a:r>
          </a:p>
          <a:p>
            <a:r>
              <a:rPr lang="en-US" sz="1400" dirty="0">
                <a:latin typeface="Times New Roman" panose="02020603050405020304" pitchFamily="18" charset="0"/>
                <a:cs typeface="Times New Roman" panose="02020603050405020304" pitchFamily="18" charset="0"/>
              </a:rPr>
              <a:t>1) More than 90 days’ delay in payment.</a:t>
            </a:r>
          </a:p>
        </p:txBody>
      </p:sp>
    </p:spTree>
    <p:extLst>
      <p:ext uri="{BB962C8B-B14F-4D97-AF65-F5344CB8AC3E}">
        <p14:creationId xmlns:p14="http://schemas.microsoft.com/office/powerpoint/2010/main" val="3034619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523"/>
            <a:ext cx="8229600" cy="1143000"/>
          </a:xfrm>
        </p:spPr>
        <p:txBody>
          <a:bodyPr>
            <a:noAutofit/>
          </a:bodyPr>
          <a:lstStyle/>
          <a:p>
            <a:pPr algn="l"/>
            <a:r>
              <a:rPr lang="en-US" sz="2800" b="1" dirty="0">
                <a:latin typeface="Times New Roman" panose="02020603050405020304" pitchFamily="18" charset="0"/>
                <a:cs typeface="Times New Roman" panose="02020603050405020304" pitchFamily="18" charset="0"/>
              </a:rPr>
              <a:t>Chart 7: Losses</a:t>
            </a:r>
            <a:r>
              <a:rPr lang="en-US" sz="2800" b="1" baseline="30000" dirty="0">
                <a:latin typeface="Times New Roman" panose="02020603050405020304" pitchFamily="18" charset="0"/>
                <a:cs typeface="Times New Roman" panose="02020603050405020304" pitchFamily="18" charset="0"/>
              </a:rPr>
              <a:t>1) </a:t>
            </a:r>
            <a:r>
              <a:rPr lang="en-US" sz="2800" b="1" dirty="0">
                <a:latin typeface="Times New Roman" panose="02020603050405020304" pitchFamily="18" charset="0"/>
                <a:cs typeface="Times New Roman" panose="02020603050405020304" pitchFamily="18" charset="0"/>
              </a:rPr>
              <a:t>suffered by Swedish banks during the banking crisis of the 1990s. Percentages</a:t>
            </a:r>
            <a:endParaRPr lang="nb-NO" sz="2800"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2188140"/>
              </p:ext>
            </p:extLst>
          </p:nvPr>
        </p:nvGraphicFramePr>
        <p:xfrm>
          <a:off x="611560" y="1052736"/>
          <a:ext cx="7992888"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4802" y="6326144"/>
            <a:ext cx="7560840" cy="523220"/>
          </a:xfrm>
          <a:prstGeom prst="rect">
            <a:avLst/>
          </a:prstGeom>
        </p:spPr>
        <p:txBody>
          <a:bodyPr wrap="square">
            <a:spAutoFit/>
          </a:bodyPr>
          <a:lstStyle/>
          <a:p>
            <a:r>
              <a:rPr lang="en-GB" sz="1400" dirty="0">
                <a:latin typeface="Times New Roman" panose="02020603050405020304" pitchFamily="18" charset="0"/>
                <a:cs typeface="Times New Roman" panose="02020603050405020304" pitchFamily="18" charset="0"/>
              </a:rPr>
              <a:t>Source: </a:t>
            </a:r>
            <a:r>
              <a:rPr lang="en-GB" sz="1400" dirty="0" err="1">
                <a:latin typeface="Times New Roman" panose="02020603050405020304" pitchFamily="18" charset="0"/>
                <a:cs typeface="Times New Roman" panose="02020603050405020304" pitchFamily="18" charset="0"/>
              </a:rPr>
              <a:t>Wallander</a:t>
            </a:r>
            <a:r>
              <a:rPr lang="en-GB" sz="1400" dirty="0">
                <a:latin typeface="Times New Roman" panose="02020603050405020304" pitchFamily="18" charset="0"/>
                <a:cs typeface="Times New Roman" panose="02020603050405020304" pitchFamily="18" charset="0"/>
              </a:rPr>
              <a:t> (1994)</a:t>
            </a:r>
            <a:endParaRPr lang="nb-NO"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1) Losses comprise crystallised losses and problem loans.</a:t>
            </a:r>
            <a:endParaRPr lang="nb-NO"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1751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473"/>
            <a:ext cx="8229600" cy="1143000"/>
          </a:xfrm>
        </p:spPr>
        <p:txBody>
          <a:bodyPr>
            <a:noAutofit/>
          </a:bodyPr>
          <a:lstStyle/>
          <a:p>
            <a:pPr algn="l"/>
            <a:r>
              <a:rPr lang="en-US" sz="2700" b="1" dirty="0">
                <a:latin typeface="Times New Roman" panose="02020603050405020304" pitchFamily="18" charset="0"/>
                <a:cs typeface="Times New Roman" panose="02020603050405020304" pitchFamily="18" charset="0"/>
              </a:rPr>
              <a:t>Chart 8: Losses</a:t>
            </a:r>
            <a:r>
              <a:rPr lang="en-US" sz="2700" b="1" baseline="30000" dirty="0">
                <a:latin typeface="Times New Roman" panose="02020603050405020304" pitchFamily="18" charset="0"/>
                <a:cs typeface="Times New Roman" panose="02020603050405020304" pitchFamily="18" charset="0"/>
              </a:rPr>
              <a:t>1) </a:t>
            </a:r>
            <a:r>
              <a:rPr lang="en-US" sz="2700" b="1" dirty="0">
                <a:latin typeface="Times New Roman" panose="02020603050405020304" pitchFamily="18" charset="0"/>
                <a:cs typeface="Times New Roman" panose="02020603050405020304" pitchFamily="18" charset="0"/>
              </a:rPr>
              <a:t>as a proportion of total loans to the group. All US commercial </a:t>
            </a:r>
            <a:r>
              <a:rPr lang="en-US" sz="2700" b="1" dirty="0" smtClean="0">
                <a:latin typeface="Times New Roman" panose="02020603050405020304" pitchFamily="18" charset="0"/>
                <a:cs typeface="Times New Roman" panose="02020603050405020304" pitchFamily="18" charset="0"/>
              </a:rPr>
              <a:t>banks</a:t>
            </a:r>
            <a:r>
              <a:rPr lang="en-US" sz="2700" b="1" baseline="30000" dirty="0" smtClean="0">
                <a:latin typeface="Times New Roman" panose="02020603050405020304" pitchFamily="18" charset="0"/>
                <a:cs typeface="Times New Roman" panose="02020603050405020304" pitchFamily="18" charset="0"/>
              </a:rPr>
              <a:t>2)</a:t>
            </a:r>
            <a:r>
              <a:rPr lang="en-US" sz="2700" b="1" dirty="0" smtClean="0">
                <a:latin typeface="Times New Roman" panose="02020603050405020304" pitchFamily="18" charset="0"/>
                <a:cs typeface="Times New Roman" panose="02020603050405020304" pitchFamily="18" charset="0"/>
              </a:rPr>
              <a:t>.</a:t>
            </a:r>
            <a:r>
              <a:rPr lang="en-US" sz="2700" b="1" baseline="30000" dirty="0" smtClean="0">
                <a:latin typeface="Times New Roman" panose="02020603050405020304" pitchFamily="18" charset="0"/>
                <a:cs typeface="Times New Roman" panose="02020603050405020304" pitchFamily="18" charset="0"/>
              </a:rPr>
              <a:t> </a:t>
            </a:r>
            <a:r>
              <a:rPr lang="en-US" sz="2700" b="1" dirty="0" smtClean="0">
                <a:latin typeface="Times New Roman" panose="02020603050405020304" pitchFamily="18" charset="0"/>
                <a:cs typeface="Times New Roman" panose="02020603050405020304" pitchFamily="18" charset="0"/>
              </a:rPr>
              <a:t>Percentages</a:t>
            </a:r>
            <a:r>
              <a:rPr lang="en-US" sz="2700" b="1" dirty="0">
                <a:latin typeface="Times New Roman" panose="02020603050405020304" pitchFamily="18" charset="0"/>
                <a:cs typeface="Times New Roman" panose="02020603050405020304" pitchFamily="18" charset="0"/>
              </a:rPr>
              <a:t>. </a:t>
            </a:r>
            <a:r>
              <a:rPr lang="en-US" sz="2700" b="1" dirty="0" smtClean="0">
                <a:latin typeface="Times New Roman" panose="02020603050405020304" pitchFamily="18" charset="0"/>
                <a:cs typeface="Times New Roman" panose="02020603050405020304" pitchFamily="18" charset="0"/>
              </a:rPr>
              <a:t>Seasonally </a:t>
            </a:r>
            <a:r>
              <a:rPr lang="en-US" sz="2700" b="1" dirty="0">
                <a:latin typeface="Times New Roman" panose="02020603050405020304" pitchFamily="18" charset="0"/>
                <a:cs typeface="Times New Roman" panose="02020603050405020304" pitchFamily="18" charset="0"/>
              </a:rPr>
              <a:t>adjusted. Q1 1991–Q3 2013</a:t>
            </a:r>
            <a:endParaRPr lang="nb-NO" sz="27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8150238"/>
              </p:ext>
            </p:extLst>
          </p:nvPr>
        </p:nvGraphicFramePr>
        <p:xfrm>
          <a:off x="467544" y="1052736"/>
          <a:ext cx="8352928" cy="4662588"/>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3669" y="5733256"/>
            <a:ext cx="8772133" cy="1092607"/>
          </a:xfrm>
          <a:prstGeom prst="rect">
            <a:avLst/>
          </a:prstGeom>
        </p:spPr>
        <p:txBody>
          <a:bodyPr wrap="square">
            <a:spAutoFit/>
          </a:bodyPr>
          <a:lstStyle/>
          <a:p>
            <a:r>
              <a:rPr lang="en-US" sz="1300" dirty="0">
                <a:latin typeface="Times New Roman" panose="02020603050405020304" pitchFamily="18" charset="0"/>
                <a:cs typeface="Times New Roman" panose="02020603050405020304" pitchFamily="18" charset="0"/>
              </a:rPr>
              <a:t>Source: FED (2014)</a:t>
            </a:r>
          </a:p>
          <a:p>
            <a:r>
              <a:rPr lang="en-US" sz="1300" dirty="0">
                <a:latin typeface="Times New Roman" panose="02020603050405020304" pitchFamily="18" charset="0"/>
                <a:cs typeface="Times New Roman" panose="02020603050405020304" pitchFamily="18" charset="0"/>
              </a:rPr>
              <a:t>1</a:t>
            </a:r>
            <a:r>
              <a:rPr lang="en-US" sz="1300">
                <a:latin typeface="Times New Roman" panose="02020603050405020304" pitchFamily="18" charset="0"/>
                <a:cs typeface="Times New Roman" panose="02020603050405020304" pitchFamily="18" charset="0"/>
              </a:rPr>
              <a:t>) </a:t>
            </a:r>
            <a:r>
              <a:rPr lang="en-US" sz="1300" smtClean="0">
                <a:latin typeface="Times New Roman" panose="02020603050405020304" pitchFamily="18" charset="0"/>
                <a:cs typeface="Times New Roman" panose="02020603050405020304" pitchFamily="18" charset="0"/>
              </a:rPr>
              <a:t>Write-downs</a:t>
            </a:r>
            <a:endParaRPr lang="en-US" sz="130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2) The loss ratios for total loans and enterprises relate to loans issued by both foreign and domestic offices. Commercial property and residential property loans concern loans issued by domestic offices. Residential property loans are defined as “single family residential mortgages”, while commercial property loans are defined as “commercial real estate loans (excluding farmland)”.</a:t>
            </a:r>
          </a:p>
        </p:txBody>
      </p:sp>
    </p:spTree>
    <p:extLst>
      <p:ext uri="{BB962C8B-B14F-4D97-AF65-F5344CB8AC3E}">
        <p14:creationId xmlns:p14="http://schemas.microsoft.com/office/powerpoint/2010/main" val="3692133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Norges Bank 2014">
      <a:dk1>
        <a:sysClr val="windowText" lastClr="000000"/>
      </a:dk1>
      <a:lt1>
        <a:sysClr val="window" lastClr="FFFFFF"/>
      </a:lt1>
      <a:dk2>
        <a:srgbClr val="1F497D"/>
      </a:dk2>
      <a:lt2>
        <a:srgbClr val="EEECE1"/>
      </a:lt2>
      <a:accent1>
        <a:srgbClr val="2C7399"/>
      </a:accent1>
      <a:accent2>
        <a:srgbClr val="643264"/>
      </a:accent2>
      <a:accent3>
        <a:srgbClr val="CD8C41"/>
      </a:accent3>
      <a:accent4>
        <a:srgbClr val="78A57D"/>
      </a:accent4>
      <a:accent5>
        <a:srgbClr val="DD222D"/>
      </a:accent5>
      <a:accent6>
        <a:srgbClr val="003C67"/>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2017</TotalTime>
  <Words>538</Words>
  <Application>Microsoft Office PowerPoint</Application>
  <PresentationFormat>Skjermfremvisning (4:3)</PresentationFormat>
  <Paragraphs>35</Paragraphs>
  <Slides>11</Slides>
  <Notes>0</Notes>
  <HiddenSlides>0</HiddenSlides>
  <MMClips>0</MMClips>
  <ScaleCrop>false</ScaleCrop>
  <HeadingPairs>
    <vt:vector size="4" baseType="variant">
      <vt:variant>
        <vt:lpstr>Tema</vt:lpstr>
      </vt:variant>
      <vt:variant>
        <vt:i4>1</vt:i4>
      </vt:variant>
      <vt:variant>
        <vt:lpstr>Lysbildetitler</vt:lpstr>
      </vt:variant>
      <vt:variant>
        <vt:i4>11</vt:i4>
      </vt:variant>
    </vt:vector>
  </HeadingPairs>
  <TitlesOfParts>
    <vt:vector size="12" baseType="lpstr">
      <vt:lpstr>Office Theme</vt:lpstr>
      <vt:lpstr>PowerPoint-presentasjon</vt:lpstr>
      <vt:lpstr>Chart 1: Losses1) as a percentage of loans to different sectors. Norwegian commercial banks. 1986–1991 </vt:lpstr>
      <vt:lpstr>Chart 2: Losses1) as a percentage of loans to different sectors. Norwegian savings banks. 1986–1991</vt:lpstr>
      <vt:lpstr>Chart 3: Individual write-downs as a percentage of loans to households and non-financial enterprises. Norwegian banks. Parent bank. 1997–2012</vt:lpstr>
      <vt:lpstr>Chart 4: Losses1) of all banks in the United Kingdom. GBP billion. 1987–1997 </vt:lpstr>
      <vt:lpstr>Chart 5: Problem loan shares1) of Icelandic banks2). December 2009–August 2013</vt:lpstr>
      <vt:lpstr>Chart 6: Residential property loans in default1) as a proportion of outstanding balances. Irish financial institutions that arrange residential property loans. Percentages. Q3 2009–Q3 2013</vt:lpstr>
      <vt:lpstr>Chart 7: Losses1) suffered by Swedish banks during the banking crisis of the 1990s. Percentages</vt:lpstr>
      <vt:lpstr>Chart 8: Losses1) as a proportion of total loans to the group. All US commercial banks2). Percentages. Seasonally adjusted. Q1 1991–Q3 2013</vt:lpstr>
      <vt:lpstr>Chart 9: Annual loss ratios1) of Danish financial institutions. Percentages. 1992–2012 </vt:lpstr>
      <vt:lpstr>Chart 10: Problem loans1) among Spanish banks that accept deposits. Percentages</vt:lpstr>
    </vt:vector>
  </TitlesOfParts>
  <Company>Norges Bank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Kasper Kragh-Sørensen</dc:creator>
  <cp:lastModifiedBy>Frøyland, Anne-Grethe Hilton</cp:lastModifiedBy>
  <cp:revision>85</cp:revision>
  <dcterms:created xsi:type="dcterms:W3CDTF">2013-05-02T08:15:13Z</dcterms:created>
  <dcterms:modified xsi:type="dcterms:W3CDTF">2014-03-26T16:16:08Z</dcterms:modified>
</cp:coreProperties>
</file>