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81" r:id="rId5"/>
    <p:sldId id="278" r:id="rId6"/>
    <p:sldId id="275" r:id="rId7"/>
    <p:sldId id="270" r:id="rId8"/>
    <p:sldId id="271" r:id="rId9"/>
    <p:sldId id="28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90" d="100"/>
          <a:sy n="90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91"/>
          <c:h val="0.865721264367825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36</c:v>
                </c:pt>
                <c:pt idx="1">
                  <c:v>-25.9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39</c:v>
                </c:pt>
                <c:pt idx="4">
                  <c:v>-21.8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25.4</c:v>
                </c:pt>
                <c:pt idx="7">
                  <c:v>-22.9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16.8</c:v>
                </c:pt>
                <c:pt idx="10">
                  <c:v>-6.2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45.4</c:v>
                </c:pt>
                <c:pt idx="13">
                  <c:v>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72838272"/>
        <c:axId val="17285683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2.9</c:v>
                </c:pt>
                <c:pt idx="1">
                  <c:v>-1.7</c:v>
                </c:pt>
                <c:pt idx="2">
                  <c:v>-3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2.9</c:v>
                </c:pt>
                <c:pt idx="4">
                  <c:v>-1.7</c:v>
                </c:pt>
                <c:pt idx="5">
                  <c:v>-3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-11.1</c:v>
                </c:pt>
                <c:pt idx="7">
                  <c:v>-4.3</c:v>
                </c:pt>
                <c:pt idx="8">
                  <c:v>-2.6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-7.5</c:v>
                </c:pt>
                <c:pt idx="10">
                  <c:v>-9.6999999999999993</c:v>
                </c:pt>
                <c:pt idx="11">
                  <c:v>-6.2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8.8000000000000007</c:v>
                </c:pt>
                <c:pt idx="13">
                  <c:v>0</c:v>
                </c:pt>
                <c:pt idx="14">
                  <c:v>-0.7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858368"/>
        <c:axId val="172860160"/>
      </c:lineChart>
      <c:catAx>
        <c:axId val="17283827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285683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72856832"/>
        <c:scaling>
          <c:orientation val="minMax"/>
          <c:max val="90"/>
          <c:min val="-3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838272"/>
        <c:crosses val="autoZero"/>
        <c:crossBetween val="between"/>
        <c:majorUnit val="20"/>
        <c:minorUnit val="20"/>
      </c:valAx>
      <c:catAx>
        <c:axId val="1728583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86016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72860160"/>
        <c:scaling>
          <c:orientation val="minMax"/>
          <c:max val="90"/>
          <c:min val="-3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85836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Siste tre måneder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-38.5</c:v>
                </c:pt>
                <c:pt idx="3">
                  <c:v>0</c:v>
                </c:pt>
                <c:pt idx="4" formatCode="0.0">
                  <c:v>-26.7</c:v>
                </c:pt>
                <c:pt idx="6" formatCode="0.0">
                  <c:v>-25.9</c:v>
                </c:pt>
                <c:pt idx="7" formatCode="0.0">
                  <c:v>-34.5</c:v>
                </c:pt>
                <c:pt idx="9">
                  <c:v>0</c:v>
                </c:pt>
                <c:pt idx="10" formatCode="0.0">
                  <c:v>0</c:v>
                </c:pt>
                <c:pt idx="12">
                  <c:v>-2.6</c:v>
                </c:pt>
                <c:pt idx="13" formatCode="0.0">
                  <c:v>0</c:v>
                </c:pt>
                <c:pt idx="15">
                  <c:v>0</c:v>
                </c:pt>
                <c:pt idx="16" formatCode="0.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0249984"/>
        <c:axId val="4027673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Neste tre måneder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1">
                  <c:v>-33.5</c:v>
                </c:pt>
                <c:pt idx="2">
                  <c:v>-4.5999999999999996</c:v>
                </c:pt>
                <c:pt idx="3">
                  <c:v>0</c:v>
                </c:pt>
                <c:pt idx="4" formatCode="0.0">
                  <c:v>-41.2</c:v>
                </c:pt>
                <c:pt idx="5">
                  <c:v>-3.8</c:v>
                </c:pt>
                <c:pt idx="6" formatCode="0.0">
                  <c:v>0</c:v>
                </c:pt>
                <c:pt idx="7" formatCode="0.0">
                  <c:v>-14.8</c:v>
                </c:pt>
                <c:pt idx="8">
                  <c:v>-11.7</c:v>
                </c:pt>
                <c:pt idx="9">
                  <c:v>0</c:v>
                </c:pt>
                <c:pt idx="10" formatCode="0.0">
                  <c:v>-11.1</c:v>
                </c:pt>
                <c:pt idx="11">
                  <c:v>-1.9</c:v>
                </c:pt>
                <c:pt idx="12">
                  <c:v>0</c:v>
                </c:pt>
                <c:pt idx="13" formatCode="0.0">
                  <c:v>-5.0999999999999996</c:v>
                </c:pt>
                <c:pt idx="14">
                  <c:v>-2.6</c:v>
                </c:pt>
                <c:pt idx="15">
                  <c:v>0</c:v>
                </c:pt>
                <c:pt idx="16" formatCode="0.0">
                  <c:v>0</c:v>
                </c:pt>
                <c:pt idx="17">
                  <c:v>-2.6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78272"/>
        <c:axId val="40284160"/>
      </c:lineChart>
      <c:catAx>
        <c:axId val="4024998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4027673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0276736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0249984"/>
        <c:crosses val="autoZero"/>
        <c:crossBetween val="between"/>
        <c:majorUnit val="20"/>
        <c:minorUnit val="20"/>
      </c:valAx>
      <c:catAx>
        <c:axId val="402782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028416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0284160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0278272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508"/>
          <c:h val="0.848909578544069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Lending margins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-45.4</c:v>
                </c:pt>
                <c:pt idx="1">
                  <c:v>-48.2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Maximum loan-to-income ratio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-22.9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Maximum loan-to-value ratio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-22.9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Fees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Use of interest-only periods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4.0999999999999996</c:v>
                </c:pt>
                <c:pt idx="13">
                  <c:v>-30.9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2089088"/>
        <c:axId val="42095744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Maximum loan-to-income ratio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 formatCode="0.0">
                  <c:v>0</c:v>
                </c:pt>
                <c:pt idx="4">
                  <c:v>-22.9</c:v>
                </c:pt>
                <c:pt idx="5">
                  <c:v>-1.9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89088"/>
        <c:axId val="42095744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Lending margins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-25</c:v>
                </c:pt>
                <c:pt idx="1">
                  <c:v>-46.3</c:v>
                </c:pt>
                <c:pt idx="2">
                  <c:v>-36.1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Maximum loan-to-value ratio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-15.5</c:v>
                </c:pt>
                <c:pt idx="8">
                  <c:v>-1.9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Fees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2.6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Use of interest-only periods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-4.3</c:v>
                </c:pt>
                <c:pt idx="13">
                  <c:v>-9.1</c:v>
                </c:pt>
                <c:pt idx="14">
                  <c:v>-22.9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97280"/>
        <c:axId val="42107648"/>
      </c:lineChart>
      <c:catAx>
        <c:axId val="4208908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4209574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2095744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2089088"/>
        <c:crosses val="autoZero"/>
        <c:crossBetween val="between"/>
        <c:majorUnit val="20"/>
        <c:minorUnit val="20"/>
      </c:valAx>
      <c:catAx>
        <c:axId val="420972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210764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2107648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209728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Credit demand among non-financial enterprises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-6.1</c:v>
                </c:pt>
                <c:pt idx="1">
                  <c:v>-1.7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Credit line utilisation rate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0</c:v>
                </c:pt>
                <c:pt idx="4">
                  <c:v>3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24.2</c:v>
                </c:pt>
                <c:pt idx="7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0131584"/>
        <c:axId val="4014566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Credit demand among non-financial enterprises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-13.3</c:v>
                </c:pt>
                <c:pt idx="1">
                  <c:v>-16</c:v>
                </c:pt>
                <c:pt idx="2">
                  <c:v>-23.2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Credit line utilisation rate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0</c:v>
                </c:pt>
                <c:pt idx="4">
                  <c:v>3</c:v>
                </c:pt>
                <c:pt idx="5">
                  <c:v>4.4000000000000004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17.5</c:v>
                </c:pt>
                <c:pt idx="7">
                  <c:v>1.1000000000000001</c:v>
                </c:pt>
                <c:pt idx="8">
                  <c:v>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31584"/>
        <c:axId val="40145664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57184"/>
        <c:axId val="40147200"/>
      </c:lineChart>
      <c:catAx>
        <c:axId val="4013158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4014566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0145664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0131584"/>
        <c:crosses val="autoZero"/>
        <c:crossBetween val="between"/>
        <c:majorUnit val="20"/>
        <c:minorUnit val="20"/>
      </c:valAx>
      <c:valAx>
        <c:axId val="4014720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40157184"/>
        <c:crosses val="max"/>
        <c:crossBetween val="between"/>
        <c:majorUnit val="20"/>
      </c:valAx>
      <c:catAx>
        <c:axId val="40157184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40147200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93132108486499E-2"/>
          <c:y val="2.4245516784986012E-2"/>
          <c:w val="0.86861373578302714"/>
          <c:h val="0.839959215616296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-2</c:v>
                </c:pt>
                <c:pt idx="1">
                  <c:v>-7.5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Commercial real estate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-14.4</c:v>
                </c:pt>
                <c:pt idx="4">
                  <c:v>-6.4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3473920"/>
        <c:axId val="4348019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-1.1000000000000001</c:v>
                </c:pt>
                <c:pt idx="1">
                  <c:v>-4.5999999999999996</c:v>
                </c:pt>
                <c:pt idx="2">
                  <c:v>-43.8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Commercial real estate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-14.4</c:v>
                </c:pt>
                <c:pt idx="4">
                  <c:v>-14.4</c:v>
                </c:pt>
                <c:pt idx="5">
                  <c:v>-45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81728"/>
        <c:axId val="43491712"/>
      </c:lineChart>
      <c:catAx>
        <c:axId val="4347392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4348019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3480192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3473920"/>
        <c:crosses val="autoZero"/>
        <c:crossBetween val="between"/>
        <c:majorUnit val="20"/>
        <c:minorUnit val="20"/>
      </c:valAx>
      <c:catAx>
        <c:axId val="434817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349171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3491712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348172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Economic outlook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-14.4</c:v>
                </c:pt>
                <c:pt idx="1">
                  <c:v>-4.7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Sector-specific outlook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-14.4</c:v>
                </c:pt>
                <c:pt idx="4">
                  <c:v>-4.4000000000000004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Market share objectives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Banks' risk appetite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0</c:v>
                </c:pt>
                <c:pt idx="10">
                  <c:v>-1.5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Funding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>
                  <c:v>-1.5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Capital adequacy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-22.2</c:v>
                </c:pt>
                <c:pt idx="16">
                  <c:v>-25.1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2642432"/>
        <c:axId val="4264870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Economic outlook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-1.3</c:v>
                </c:pt>
                <c:pt idx="1">
                  <c:v>-14.4</c:v>
                </c:pt>
                <c:pt idx="2">
                  <c:v>-10.3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Sector-specific outlook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-2.5</c:v>
                </c:pt>
                <c:pt idx="4">
                  <c:v>-16.7</c:v>
                </c:pt>
                <c:pt idx="5">
                  <c:v>-3.3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Market share objectives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Banks' risk appetite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-1.5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Funding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-1.5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Capital adequacy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-20.7</c:v>
                </c:pt>
                <c:pt idx="16">
                  <c:v>-5</c:v>
                </c:pt>
                <c:pt idx="17">
                  <c:v>-45.2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650240"/>
        <c:axId val="42656128"/>
      </c:lineChart>
      <c:catAx>
        <c:axId val="4264243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4264870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2648704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2642432"/>
        <c:crosses val="autoZero"/>
        <c:crossBetween val="between"/>
        <c:majorUnit val="20"/>
        <c:minorUnit val="20"/>
      </c:valAx>
      <c:catAx>
        <c:axId val="426502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265612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2656128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265024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07E-2"/>
          <c:y val="2.6198353245195118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Siste tre måneder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>
                  <c:v>-34.9</c:v>
                </c:pt>
                <c:pt idx="1">
                  <c:v>-2.4</c:v>
                </c:pt>
                <c:pt idx="3">
                  <c:v>10.9</c:v>
                </c:pt>
                <c:pt idx="4">
                  <c:v>1.5</c:v>
                </c:pt>
                <c:pt idx="6">
                  <c:v>4.4000000000000004</c:v>
                </c:pt>
                <c:pt idx="7">
                  <c:v>3.5</c:v>
                </c:pt>
                <c:pt idx="9">
                  <c:v>-1.5</c:v>
                </c:pt>
                <c:pt idx="10">
                  <c:v>-1.5</c:v>
                </c:pt>
                <c:pt idx="12">
                  <c:v>-3.9</c:v>
                </c:pt>
                <c:pt idx="13">
                  <c:v>-7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3544576"/>
        <c:axId val="43546496"/>
      </c:barChart>
      <c:lineChart>
        <c:grouping val="standard"/>
        <c:varyColors val="0"/>
        <c:ser>
          <c:idx val="8"/>
          <c:order val="1"/>
          <c:tx>
            <c:strRef>
              <c:f>Sheet1!$C$1</c:f>
              <c:strCache>
                <c:ptCount val="1"/>
                <c:pt idx="0">
                  <c:v>Neste tre måneder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0.0</c:formatCode>
                <c:ptCount val="15"/>
                <c:pt idx="0">
                  <c:v>-1.3</c:v>
                </c:pt>
                <c:pt idx="1">
                  <c:v>11.2</c:v>
                </c:pt>
                <c:pt idx="2" formatCode="General">
                  <c:v>6.3</c:v>
                </c:pt>
                <c:pt idx="3">
                  <c:v>0</c:v>
                </c:pt>
                <c:pt idx="4">
                  <c:v>10.9</c:v>
                </c:pt>
                <c:pt idx="5">
                  <c:v>1.5</c:v>
                </c:pt>
                <c:pt idx="6">
                  <c:v>0</c:v>
                </c:pt>
                <c:pt idx="7">
                  <c:v>17.3</c:v>
                </c:pt>
                <c:pt idx="8">
                  <c:v>1.5</c:v>
                </c:pt>
                <c:pt idx="9">
                  <c:v>0</c:v>
                </c:pt>
                <c:pt idx="10">
                  <c:v>-1.5</c:v>
                </c:pt>
                <c:pt idx="11">
                  <c:v>0</c:v>
                </c:pt>
                <c:pt idx="12">
                  <c:v>0</c:v>
                </c:pt>
                <c:pt idx="13">
                  <c:v>10.9</c:v>
                </c:pt>
                <c:pt idx="14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48032"/>
        <c:axId val="43558016"/>
      </c:lineChart>
      <c:catAx>
        <c:axId val="4354457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4354649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3546496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3544576"/>
        <c:crosses val="autoZero"/>
        <c:crossBetween val="between"/>
        <c:majorUnit val="20"/>
        <c:minorUnit val="20"/>
      </c:valAx>
      <c:catAx>
        <c:axId val="4354803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355801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3558016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354803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0.93312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0" y="192096"/>
          <a:ext cx="15841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0.7906</cdr:x>
      <cdr:y>0.17041</cdr:y>
    </cdr:from>
    <cdr:to>
      <cdr:x>0.7906</cdr:x>
      <cdr:y>0.8911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29276" y="889533"/>
          <a:ext cx="0" cy="376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0.64506</cdr:x>
      <cdr:y>0.17061</cdr:y>
    </cdr:from>
    <cdr:to>
      <cdr:x>0.64506</cdr:x>
      <cdr:y>0.89241</cdr:y>
    </cdr:to>
    <cdr:sp macro="" textlink="">
      <cdr:nvSpPr>
        <cdr:cNvPr id="3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98422" y="890608"/>
          <a:ext cx="0" cy="376775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0.02729</cdr:y>
    </cdr:from>
    <cdr:to>
      <cdr:x>0.64063</cdr:x>
      <cdr:y>0.88246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884" y="142876"/>
          <a:ext cx="0" cy="447772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0.93312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921" y="143311"/>
          <a:ext cx="2674519" cy="3966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7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0.02817</cdr:y>
    </cdr:from>
    <cdr:to>
      <cdr:x>0.7835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57884" y="147047"/>
          <a:ext cx="1306404" cy="33857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Funding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0.7835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64288" y="142871"/>
          <a:ext cx="1336797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Capital adequacy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6464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6464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2015 Q3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44628851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195736" y="611977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Residential mortgages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11560" y="692696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779912" y="620688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   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r>
              <a:rPr lang="en-GB" sz="2000" dirty="0" smtClean="0">
                <a:latin typeface="Univers 45 Light" pitchFamily="34" charset="0"/>
              </a:rPr>
              <a:t> 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445224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400" dirty="0" smtClean="0">
                <a:latin typeface="Univers 45 Light" pitchFamily="34" charset="0"/>
              </a:rPr>
              <a:t>1) Net </a:t>
            </a:r>
            <a:r>
              <a:rPr lang="en-GB" sz="1400" dirty="0">
                <a:latin typeface="Univers 45 Light" pitchFamily="34" charset="0"/>
              </a:rPr>
              <a:t>percentage balances are calculated by weighting together the responses in the survey. </a:t>
            </a:r>
            <a:r>
              <a:rPr lang="en-GB" sz="1400" dirty="0" smtClean="0">
                <a:latin typeface="Univers 45 Light" pitchFamily="34" charset="0"/>
              </a:rPr>
              <a:t>The </a:t>
            </a:r>
            <a:r>
              <a:rPr lang="en-GB" sz="1400" dirty="0">
                <a:latin typeface="Univers 45 Light" pitchFamily="34" charset="0"/>
              </a:rPr>
              <a:t>blue bars </a:t>
            </a:r>
            <a:r>
              <a:rPr lang="en-GB" sz="1400" dirty="0" smtClean="0">
                <a:latin typeface="Univers 45 Light" pitchFamily="34" charset="0"/>
              </a:rPr>
              <a:t>show </a:t>
            </a:r>
          </a:p>
          <a:p>
            <a:r>
              <a:rPr lang="en-GB" sz="1400" dirty="0">
                <a:latin typeface="Univers 45 Light" pitchFamily="34" charset="0"/>
              </a:rPr>
              <a:t>r</a:t>
            </a:r>
            <a:r>
              <a:rPr lang="en-GB" sz="1400" dirty="0" smtClean="0">
                <a:latin typeface="Univers 45 Light" pitchFamily="34" charset="0"/>
              </a:rPr>
              <a:t>eported developments for the relevant quarter</a:t>
            </a:r>
            <a:r>
              <a:rPr lang="en-GB" sz="1400" dirty="0">
                <a:latin typeface="Univers 45 Light" pitchFamily="34" charset="0"/>
              </a:rPr>
              <a:t>. The red diamonds show </a:t>
            </a:r>
            <a:r>
              <a:rPr lang="en-GB" sz="1400" dirty="0" smtClean="0">
                <a:latin typeface="Univers 45 Light" pitchFamily="34" charset="0"/>
              </a:rPr>
              <a:t>expected developments for that quarter. </a:t>
            </a:r>
          </a:p>
          <a:p>
            <a:pPr marL="457200" indent="-457200"/>
            <a:r>
              <a:rPr lang="en-GB" sz="1400" dirty="0" smtClean="0">
                <a:latin typeface="Univers 45 Light" pitchFamily="34" charset="0"/>
              </a:rPr>
              <a:t>2</a:t>
            </a:r>
            <a:r>
              <a:rPr lang="en-GB" sz="1400" dirty="0">
                <a:latin typeface="Univers 45 Light" pitchFamily="34" charset="0"/>
              </a:rPr>
              <a:t>) Negative net percentage balances denote falling </a:t>
            </a:r>
            <a:r>
              <a:rPr lang="en-GB" sz="1400" dirty="0" smtClean="0">
                <a:latin typeface="Univers 45 Light" pitchFamily="34" charset="0"/>
              </a:rPr>
              <a:t>demand.</a:t>
            </a:r>
          </a:p>
          <a:p>
            <a:pPr marL="457200" indent="-457200"/>
            <a:r>
              <a:rPr lang="en-GB" sz="1400" dirty="0" smtClean="0">
                <a:latin typeface="Univers 45 Light" pitchFamily="34" charset="0"/>
              </a:rPr>
              <a:t>3) Repayment loans secured on dwellings.</a:t>
            </a:r>
            <a:endParaRPr lang="en-GB" sz="1400" dirty="0">
              <a:latin typeface="Univers 45 Light" pitchFamily="34" charset="0"/>
            </a:endParaRPr>
          </a:p>
          <a:p>
            <a:pPr marL="457200" indent="-457200"/>
            <a:r>
              <a:rPr lang="en-GB" sz="1400" dirty="0">
                <a:latin typeface="Univers 45 Light" pitchFamily="34" charset="0"/>
              </a:rPr>
              <a:t>Source: </a:t>
            </a:r>
            <a:r>
              <a:rPr lang="en-GB" sz="14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4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2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45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71585650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1.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2) </a:t>
            </a:r>
            <a:r>
              <a:rPr lang="en-GB" sz="1600" dirty="0">
                <a:latin typeface="Univers 45 Light" pitchFamily="34" charset="0"/>
              </a:rPr>
              <a:t>Negative net percentage balances denote tighter credit standards.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Source: </a:t>
            </a:r>
            <a:r>
              <a:rPr lang="nb-NO" sz="1600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611560" y="857232"/>
            <a:ext cx="13083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Credit standards</a:t>
            </a:r>
            <a:r>
              <a:rPr lang="nb-NO" sz="1600" baseline="30000" dirty="0">
                <a:latin typeface="Univers 45 Light" pitchFamily="34" charset="0"/>
              </a:rPr>
              <a:t>2)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1919933" y="857232"/>
            <a:ext cx="0" cy="4515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251866" y="1603889"/>
            <a:ext cx="52801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251866" y="1604964"/>
            <a:ext cx="13201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Univers 45 Light"/>
              </a:rPr>
              <a:t>Economic outlook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251865" y="1074222"/>
            <a:ext cx="52801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>
                <a:latin typeface="Univers 45 Light" pitchFamily="34" charset="0"/>
              </a:rPr>
              <a:t>Chart 2 </a:t>
            </a:r>
            <a:r>
              <a:rPr lang="en-GB" sz="2000" dirty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4571998" y="1604964"/>
            <a:ext cx="1" cy="3767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571998" y="1589891"/>
            <a:ext cx="1301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251866" y="857232"/>
            <a:ext cx="0" cy="447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91933" y="1604964"/>
            <a:ext cx="13443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919932" y="836712"/>
            <a:ext cx="13319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Univers 45 Light" pitchFamily="34" charset="0"/>
              </a:rPr>
              <a:t>First-home mortgages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236296" y="1589891"/>
            <a:ext cx="1295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6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0989833"/>
              </p:ext>
            </p:extLst>
          </p:nvPr>
        </p:nvGraphicFramePr>
        <p:xfrm>
          <a:off x="0" y="548680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195736" y="692696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loan-to-income ratio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11560" y="69269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73200"/>
            <a:ext cx="0" cy="42484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73200"/>
            <a:ext cx="0" cy="42484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364088" y="692696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73200"/>
            <a:ext cx="0" cy="42484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01208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</a:t>
            </a:r>
            <a:r>
              <a:rPr lang="en-GB" sz="1600" dirty="0" smtClean="0">
                <a:latin typeface="Univers 45 Light" pitchFamily="34" charset="0"/>
              </a:rPr>
              <a:t>1.</a:t>
            </a:r>
            <a:endParaRPr lang="en-GB" sz="1600" dirty="0">
              <a:latin typeface="Univers 45 Light" pitchFamily="34" charset="0"/>
            </a:endParaRP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Positive net percentage balances for lending margins </a:t>
            </a:r>
            <a:r>
              <a:rPr lang="en-GB" sz="1600" dirty="0" smtClean="0">
                <a:latin typeface="Univers 45 Light" pitchFamily="34" charset="0"/>
              </a:rPr>
              <a:t>denote </a:t>
            </a:r>
            <a:r>
              <a:rPr lang="en-GB" sz="1600" dirty="0">
                <a:latin typeface="Univers 45 Light" pitchFamily="34" charset="0"/>
              </a:rPr>
              <a:t>higher lending margins. Positive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denote tighter credit </a:t>
            </a:r>
            <a:r>
              <a:rPr lang="en-GB" sz="1600" dirty="0" smtClean="0">
                <a:latin typeface="Univers 45 Light" pitchFamily="34" charset="0"/>
              </a:rPr>
              <a:t>standards.</a:t>
            </a:r>
            <a:endParaRPr lang="en-GB" sz="1600" dirty="0">
              <a:latin typeface="Univers 45 Light" pitchFamily="34" charset="0"/>
            </a:endParaRP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6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73200"/>
            <a:ext cx="0" cy="42484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948264" y="692696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5586041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</a:t>
            </a:r>
            <a:r>
              <a:rPr lang="en-GB" sz="1500" dirty="0" smtClean="0">
                <a:latin typeface="Univers 45 Light" pitchFamily="34" charset="0"/>
              </a:rPr>
              <a:t>1.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</a:t>
            </a:r>
            <a:r>
              <a:rPr lang="en-GB" sz="1500" dirty="0" smtClean="0">
                <a:latin typeface="Univers 45 Light" pitchFamily="34" charset="0"/>
              </a:rPr>
              <a:t>credit line utilisation rate.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enterprises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36406" y="1000108"/>
            <a:ext cx="26214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line utilisation rate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</a:t>
            </a:r>
            <a:r>
              <a:rPr lang="en-GB" sz="2000" dirty="0" smtClean="0">
                <a:latin typeface="Univers 45 Light" pitchFamily="34" charset="0"/>
              </a:rPr>
              <a:t>credit line utilisation rate. </a:t>
            </a:r>
            <a:r>
              <a:rPr lang="en-GB" sz="2000" dirty="0">
                <a:latin typeface="Univers 45 Light" pitchFamily="34" charset="0"/>
              </a:rPr>
              <a:t>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03546621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</a:t>
            </a:r>
            <a:r>
              <a:rPr lang="en-GB" sz="1600" dirty="0" smtClean="0">
                <a:latin typeface="Univers 45 Light" pitchFamily="34" charset="0"/>
              </a:rPr>
              <a:t>1.</a:t>
            </a:r>
            <a:endParaRPr lang="en-GB" sz="1600" dirty="0">
              <a:latin typeface="Univers 45 Light" pitchFamily="34" charset="0"/>
            </a:endParaRP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</a:t>
            </a:r>
            <a:r>
              <a:rPr lang="en-GB" sz="1600" dirty="0" smtClean="0">
                <a:latin typeface="Univers 45 Light" pitchFamily="34" charset="0"/>
              </a:rPr>
              <a:t>standards.</a:t>
            </a:r>
            <a:endParaRPr lang="en-GB" sz="1600" dirty="0">
              <a:latin typeface="Univers 45 Light" pitchFamily="34" charset="0"/>
            </a:endParaRP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560" y="928670"/>
            <a:ext cx="3960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3960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05897923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</a:t>
            </a:r>
            <a:r>
              <a:rPr lang="en-GB" sz="1600" dirty="0" smtClean="0">
                <a:latin typeface="Univers 45 Light" pitchFamily="34" charset="0"/>
              </a:rPr>
              <a:t>1.</a:t>
            </a:r>
            <a:endParaRPr lang="en-GB" sz="1600" dirty="0">
              <a:latin typeface="Univers 45 Light" pitchFamily="34" charset="0"/>
            </a:endParaRP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</a:t>
            </a:r>
            <a:r>
              <a:rPr lang="en-GB" sz="1600" dirty="0" smtClean="0">
                <a:latin typeface="Univers 45 Light" pitchFamily="34" charset="0"/>
              </a:rPr>
              <a:t>standards.</a:t>
            </a:r>
            <a:endParaRPr lang="en-GB" sz="1600" dirty="0">
              <a:latin typeface="Univers 45 Light" pitchFamily="34" charset="0"/>
            </a:endParaRP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611560" y="1000108"/>
            <a:ext cx="13172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998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98072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3" y="1000108"/>
            <a:ext cx="13239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 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998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52779" y="1000108"/>
            <a:ext cx="13126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3419198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777784" y="764704"/>
            <a:ext cx="15863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788547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195736" y="772895"/>
            <a:ext cx="0" cy="42017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5364088" y="764704"/>
            <a:ext cx="0" cy="422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948264" y="772895"/>
            <a:ext cx="0" cy="4214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5364088" y="76470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Univers 45 Light"/>
              </a:rPr>
              <a:t>Maximum loan maturity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445224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1.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</a:t>
            </a:r>
            <a:r>
              <a:rPr lang="en-GB" sz="1500" dirty="0" smtClean="0">
                <a:latin typeface="Univers 45 Light"/>
              </a:rPr>
              <a:t>collateral requirements, equity </a:t>
            </a:r>
            <a:r>
              <a:rPr lang="en-GB" sz="1500" dirty="0">
                <a:latin typeface="Univers 45 Light"/>
              </a:rPr>
              <a:t>capital requirements and fees denote tighter credit standards. Negative net percentage balances for maximum loan maturity denote tighter credit standards.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Norges </a:t>
            </a:r>
            <a:r>
              <a:rPr lang="en-GB" sz="1500" dirty="0" smtClean="0">
                <a:solidFill>
                  <a:schemeClr val="tx2"/>
                </a:solidFill>
                <a:latin typeface="Univers 45 Light"/>
              </a:rPr>
              <a:t>Bank</a:t>
            </a:r>
            <a:endParaRPr lang="nb-NO" sz="1500" dirty="0">
              <a:solidFill>
                <a:schemeClr val="tx2"/>
              </a:solidFill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>
                <a:latin typeface="Univers 45 Light"/>
              </a:rPr>
              <a:t>Chart 7</a:t>
            </a:r>
            <a:r>
              <a:rPr lang="nb-NO" sz="2000" dirty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enterprises.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07568" y="785794"/>
            <a:ext cx="1570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Collateral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 flipV="1">
            <a:off x="3777784" y="764704"/>
            <a:ext cx="0" cy="422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51487" y="802417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On-screen Show (4:3)</PresentationFormat>
  <Paragraphs>84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balances1), 2) </vt:lpstr>
      <vt:lpstr>PowerPoint Presentation</vt:lpstr>
      <vt:lpstr>Chart 3 Change in loan conditions for households. Net percentage balances1), 2)</vt:lpstr>
      <vt:lpstr>Chart 4 Credit demand among non-financial enterprises and credit line utilisation rate. Net percentage balances1), 2)</vt:lpstr>
      <vt:lpstr>PowerPoint Presentation</vt:lpstr>
      <vt:lpstr>PowerPoint Presentation</vt:lpstr>
      <vt:lpstr>Chart 7 Change in loan conditions for non-financial enterprises.  Net percentage balances1), 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2015-10-15T06:56:40Z</dcterms:created>
  <dcterms:modified xsi:type="dcterms:W3CDTF">2015-10-15T06:56:51Z</dcterms:modified>
</cp:coreProperties>
</file>