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49" r:id="rId2"/>
  </p:sldMasterIdLst>
  <p:notesMasterIdLst>
    <p:notesMasterId r:id="rId11"/>
  </p:notesMasterIdLst>
  <p:handoutMasterIdLst>
    <p:handoutMasterId r:id="rId12"/>
  </p:handoutMasterIdLst>
  <p:sldIdLst>
    <p:sldId id="257" r:id="rId3"/>
    <p:sldId id="276" r:id="rId4"/>
    <p:sldId id="282" r:id="rId5"/>
    <p:sldId id="278" r:id="rId6"/>
    <p:sldId id="275" r:id="rId7"/>
    <p:sldId id="270" r:id="rId8"/>
    <p:sldId id="271" r:id="rId9"/>
    <p:sldId id="283" r:id="rId10"/>
  </p:sldIdLst>
  <p:sldSz cx="9144000" cy="6858000" type="screen4x3"/>
  <p:notesSz cx="6742113" cy="987266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80"/>
    <a:srgbClr val="FF9933"/>
    <a:srgbClr val="190080"/>
    <a:srgbClr val="000066"/>
    <a:srgbClr val="006666"/>
    <a:srgbClr val="E4E4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50" autoAdjust="0"/>
    <p:restoredTop sz="94344" autoAdjust="0"/>
  </p:normalViewPr>
  <p:slideViewPr>
    <p:cSldViewPr>
      <p:cViewPr>
        <p:scale>
          <a:sx n="80" d="100"/>
          <a:sy n="80" d="100"/>
        </p:scale>
        <p:origin x="-13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151574803149912E-2"/>
          <c:y val="2.6427969348659052E-2"/>
          <c:w val="0.86769685039371669"/>
          <c:h val="0.8657212643678250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Samlet faktisk</c:v>
                </c:pt>
              </c:strCache>
            </c:strRef>
          </c:tx>
          <c:spPr>
            <a:solidFill>
              <a:schemeClr val="accent2"/>
            </a:solidFill>
            <a:ln w="25185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 w="0">
                <a:solidFill>
                  <a:schemeClr val="tx1"/>
                </a:solidFill>
              </a:ln>
            </c:spPr>
          </c:dPt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36</c:v>
                </c:pt>
                <c:pt idx="1">
                  <c:v>-25.9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Vanlige boliglån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>
                  <c:v>39</c:v>
                </c:pt>
                <c:pt idx="4">
                  <c:v>-21.8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Rammelån med pant i bolig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6">
                  <c:v>25.4</c:v>
                </c:pt>
                <c:pt idx="7">
                  <c:v>-22.9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Førstehjemslån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9">
                  <c:v>16.8</c:v>
                </c:pt>
                <c:pt idx="10">
                  <c:v>-6.2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Fastrentelån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Sheet1!$J$2:$J$15</c:f>
              <c:numCache>
                <c:formatCode>General</c:formatCode>
                <c:ptCount val="14"/>
                <c:pt idx="12">
                  <c:v>45.4</c:v>
                </c:pt>
                <c:pt idx="13">
                  <c:v>7.3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180109312"/>
        <c:axId val="180111232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Samlet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2.9</c:v>
                </c:pt>
                <c:pt idx="1">
                  <c:v>-1.7</c:v>
                </c:pt>
                <c:pt idx="2">
                  <c:v>-3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Vanlige boliglån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>
                  <c:v>2.9</c:v>
                </c:pt>
                <c:pt idx="4">
                  <c:v>-1.7</c:v>
                </c:pt>
                <c:pt idx="5">
                  <c:v>-3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Rammelån med pant i bolig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6">
                  <c:v>-11.1</c:v>
                </c:pt>
                <c:pt idx="7">
                  <c:v>-4.3</c:v>
                </c:pt>
                <c:pt idx="8">
                  <c:v>-2.6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Førstehjemslån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>
                  <c:v>-7.5</c:v>
                </c:pt>
                <c:pt idx="10">
                  <c:v>-9.6999999999999993</c:v>
                </c:pt>
                <c:pt idx="11">
                  <c:v>-6.2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>
                  <c:v>8.8000000000000007</c:v>
                </c:pt>
                <c:pt idx="13">
                  <c:v>0</c:v>
                </c:pt>
                <c:pt idx="14">
                  <c:v>-0.7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0112768"/>
        <c:axId val="180118656"/>
      </c:lineChart>
      <c:catAx>
        <c:axId val="180109312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80111232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80111232"/>
        <c:scaling>
          <c:orientation val="minMax"/>
          <c:max val="60"/>
          <c:min val="-60"/>
        </c:scaling>
        <c:delete val="0"/>
        <c:axPos val="l"/>
        <c:numFmt formatCode="0" sourceLinked="0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0109312"/>
        <c:crosses val="autoZero"/>
        <c:crossBetween val="between"/>
        <c:majorUnit val="20"/>
        <c:minorUnit val="20"/>
      </c:valAx>
      <c:catAx>
        <c:axId val="18011276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0118656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180118656"/>
        <c:scaling>
          <c:orientation val="minMax"/>
          <c:max val="60"/>
          <c:min val="-60"/>
        </c:scaling>
        <c:delete val="0"/>
        <c:axPos val="r"/>
        <c:numFmt formatCode="0" sourceLinked="0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0112768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663167104111991E-2"/>
          <c:y val="2.6209003831417641E-2"/>
          <c:w val="0.86867366579177663"/>
          <c:h val="0.865940229885057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Siste tre måneder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0</c:v>
                </c:pt>
                <c:pt idx="1">
                  <c:v>-38.5</c:v>
                </c:pt>
                <c:pt idx="3">
                  <c:v>0</c:v>
                </c:pt>
                <c:pt idx="4" formatCode="0.0">
                  <c:v>-26.7</c:v>
                </c:pt>
                <c:pt idx="6" formatCode="0.0">
                  <c:v>-25.9</c:v>
                </c:pt>
                <c:pt idx="7" formatCode="0.0">
                  <c:v>-34.5</c:v>
                </c:pt>
                <c:pt idx="9">
                  <c:v>0</c:v>
                </c:pt>
                <c:pt idx="10" formatCode="0.0">
                  <c:v>0</c:v>
                </c:pt>
                <c:pt idx="12">
                  <c:v>-2.6</c:v>
                </c:pt>
                <c:pt idx="13" formatCode="0.0">
                  <c:v>0</c:v>
                </c:pt>
                <c:pt idx="15">
                  <c:v>0</c:v>
                </c:pt>
                <c:pt idx="16" formatCode="0.0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0">
                  <c:v>0</c:v>
                </c:pt>
                <c:pt idx="3">
                  <c:v>0</c:v>
                </c:pt>
                <c:pt idx="6">
                  <c:v>0</c:v>
                </c:pt>
                <c:pt idx="9">
                  <c:v>0</c:v>
                </c:pt>
                <c:pt idx="12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Sheet1!$J$2:$J$15</c:f>
              <c:numCache>
                <c:formatCode>General</c:formatCode>
                <c:ptCount val="1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3553920"/>
        <c:axId val="3572480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Neste tre måneder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18"/>
                <c:pt idx="0">
                  <c:v>0</c:v>
                </c:pt>
                <c:pt idx="1">
                  <c:v>-33.5</c:v>
                </c:pt>
                <c:pt idx="2">
                  <c:v>-4.5999999999999996</c:v>
                </c:pt>
                <c:pt idx="3">
                  <c:v>0</c:v>
                </c:pt>
                <c:pt idx="4" formatCode="0.0">
                  <c:v>-41.2</c:v>
                </c:pt>
                <c:pt idx="5">
                  <c:v>-3.8</c:v>
                </c:pt>
                <c:pt idx="6" formatCode="0.0">
                  <c:v>0</c:v>
                </c:pt>
                <c:pt idx="7" formatCode="0.0">
                  <c:v>-14.8</c:v>
                </c:pt>
                <c:pt idx="8">
                  <c:v>-11.7</c:v>
                </c:pt>
                <c:pt idx="9">
                  <c:v>0</c:v>
                </c:pt>
                <c:pt idx="10" formatCode="0.0">
                  <c:v>-11.1</c:v>
                </c:pt>
                <c:pt idx="11">
                  <c:v>-1.9</c:v>
                </c:pt>
                <c:pt idx="12">
                  <c:v>0</c:v>
                </c:pt>
                <c:pt idx="13" formatCode="0.0">
                  <c:v>-5.0999999999999996</c:v>
                </c:pt>
                <c:pt idx="14">
                  <c:v>-2.6</c:v>
                </c:pt>
                <c:pt idx="15">
                  <c:v>0</c:v>
                </c:pt>
                <c:pt idx="16" formatCode="0.0">
                  <c:v>0</c:v>
                </c:pt>
                <c:pt idx="17">
                  <c:v>-2.6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Sheet1!$A$2:$A$19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74016"/>
        <c:axId val="3579904"/>
      </c:lineChart>
      <c:catAx>
        <c:axId val="3553920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3572480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3572480"/>
        <c:scaling>
          <c:orientation val="minMax"/>
          <c:max val="60"/>
          <c:min val="-60"/>
        </c:scaling>
        <c:delete val="0"/>
        <c:axPos val="l"/>
        <c:numFmt formatCode="0" sourceLinked="0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3553920"/>
        <c:crosses val="autoZero"/>
        <c:crossBetween val="between"/>
        <c:majorUnit val="20"/>
        <c:minorUnit val="20"/>
      </c:valAx>
      <c:catAx>
        <c:axId val="357401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3579904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3579904"/>
        <c:scaling>
          <c:orientation val="minMax"/>
          <c:max val="60"/>
          <c:min val="-60"/>
        </c:scaling>
        <c:delete val="0"/>
        <c:axPos val="r"/>
        <c:numFmt formatCode="0" sourceLinked="0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3574016"/>
        <c:crosses val="max"/>
        <c:crossBetween val="between"/>
        <c:majorUnit val="20"/>
        <c:minorUnit val="20"/>
      </c:valAx>
      <c:spPr>
        <a:solidFill>
          <a:schemeClr val="bg1"/>
        </a:solidFill>
        <a:ln w="12598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528871391076119E-2"/>
          <c:y val="2.4974137931034483E-2"/>
          <c:w val="0.86589588801400486"/>
          <c:h val="0.8489095785440692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-45.4</c:v>
                </c:pt>
                <c:pt idx="1">
                  <c:v>-48.2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Maks.gjeld ift inntekt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>
                  <c:v>0</c:v>
                </c:pt>
                <c:pt idx="4">
                  <c:v>-22.9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Maks.gjeld ift boligens verdi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6">
                  <c:v>0</c:v>
                </c:pt>
                <c:pt idx="7">
                  <c:v>-22.9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Avdragsfrihet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Sheet1!$J$2:$J$15</c:f>
              <c:numCache>
                <c:formatCode>General</c:formatCode>
                <c:ptCount val="14"/>
                <c:pt idx="12">
                  <c:v>4.0999999999999996</c:v>
                </c:pt>
                <c:pt idx="13">
                  <c:v>-30.9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6733824"/>
        <c:axId val="6735744"/>
      </c:barChart>
      <c:lineChart>
        <c:grouping val="standard"/>
        <c:varyColors val="0"/>
        <c:ser>
          <c:idx val="7"/>
          <c:order val="3"/>
          <c:tx>
            <c:strRef>
              <c:f>Sheet1!$E$1</c:f>
              <c:strCache>
                <c:ptCount val="1"/>
                <c:pt idx="0">
                  <c:v>Maks.gjeld ift inntekt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Sheet1!$A$2:$A$15</c:f>
              <c:strCache>
                <c:ptCount val="14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 formatCode="0.0">
                  <c:v>0</c:v>
                </c:pt>
                <c:pt idx="4">
                  <c:v>-22.9</c:v>
                </c:pt>
                <c:pt idx="5">
                  <c:v>-1.9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33824"/>
        <c:axId val="6735744"/>
      </c:line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-25</c:v>
                </c:pt>
                <c:pt idx="1">
                  <c:v>-46.3</c:v>
                </c:pt>
                <c:pt idx="2">
                  <c:v>-36.1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Maks.gjeld ift boligens verdi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6">
                  <c:v>0</c:v>
                </c:pt>
                <c:pt idx="7">
                  <c:v>-15.5</c:v>
                </c:pt>
                <c:pt idx="8">
                  <c:v>-1.9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>
                  <c:v>0</c:v>
                </c:pt>
                <c:pt idx="10">
                  <c:v>2.6</c:v>
                </c:pt>
                <c:pt idx="11">
                  <c:v>0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Avdragsfrihet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>
                  <c:v>-4.3</c:v>
                </c:pt>
                <c:pt idx="13">
                  <c:v>-9.1</c:v>
                </c:pt>
                <c:pt idx="14">
                  <c:v>-22.9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37280"/>
        <c:axId val="6620288"/>
      </c:lineChart>
      <c:catAx>
        <c:axId val="6733824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6735744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6735744"/>
        <c:scaling>
          <c:orientation val="minMax"/>
          <c:max val="60"/>
          <c:min val="-60"/>
        </c:scaling>
        <c:delete val="0"/>
        <c:axPos val="l"/>
        <c:numFmt formatCode="0" sourceLinked="0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6733824"/>
        <c:crosses val="autoZero"/>
        <c:crossBetween val="between"/>
        <c:majorUnit val="20"/>
        <c:minorUnit val="20"/>
      </c:valAx>
      <c:catAx>
        <c:axId val="673728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6620288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6620288"/>
        <c:scaling>
          <c:orientation val="minMax"/>
          <c:max val="60"/>
          <c:min val="-60"/>
        </c:scaling>
        <c:delete val="0"/>
        <c:axPos val="r"/>
        <c:numFmt formatCode="0" sourceLinked="0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6737280"/>
        <c:crosses val="max"/>
        <c:crossBetween val="between"/>
        <c:majorUnit val="20"/>
        <c:minorUnit val="20"/>
      </c:valAx>
      <c:spPr>
        <a:solidFill>
          <a:schemeClr val="bg1"/>
        </a:solidFill>
        <a:ln w="12598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524278215223108E-2"/>
          <c:y val="2.642796934865901E-2"/>
          <c:w val="0.8683241469816273"/>
          <c:h val="0.8657212643678247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Låneetterspørsel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-6.1</c:v>
                </c:pt>
                <c:pt idx="1">
                  <c:v>-1.7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Utnyttelsesgrad kredittlinjer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3">
                  <c:v>0</c:v>
                </c:pt>
                <c:pt idx="4">
                  <c:v>3</c:v>
                </c:pt>
              </c:numCache>
            </c:numRef>
          </c:val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</c:strCache>
            </c:strRef>
          </c:cat>
          <c:val>
            <c:numRef>
              <c:f>Sheet1!$F$2:$F$9</c:f>
              <c:numCache>
                <c:formatCode>General</c:formatCode>
                <c:ptCount val="8"/>
                <c:pt idx="6">
                  <c:v>24.2</c:v>
                </c:pt>
                <c:pt idx="7">
                  <c:v>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3335296"/>
        <c:axId val="3336832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Låneetterspørsel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</c:f>
              <c:strCache>
                <c:ptCount val="9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-13.3</c:v>
                </c:pt>
                <c:pt idx="1">
                  <c:v>-16</c:v>
                </c:pt>
                <c:pt idx="2">
                  <c:v>-23.2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Utnyttelsesgrad kredittlinjer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</c:f>
              <c:strCache>
                <c:ptCount val="9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3">
                  <c:v>0</c:v>
                </c:pt>
                <c:pt idx="4">
                  <c:v>3</c:v>
                </c:pt>
                <c:pt idx="5">
                  <c:v>4.4000000000000004</c:v>
                </c:pt>
              </c:numCache>
            </c:numRef>
          </c:val>
          <c:smooth val="0"/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Sheet1!$A$2:$A$10</c:f>
              <c:strCache>
                <c:ptCount val="9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</c:strCache>
            </c:strRef>
          </c:cat>
          <c:val>
            <c:numRef>
              <c:f>Sheet1!$G$2:$G$10</c:f>
              <c:numCache>
                <c:formatCode>General</c:formatCode>
                <c:ptCount val="9"/>
                <c:pt idx="6">
                  <c:v>17.5</c:v>
                </c:pt>
                <c:pt idx="7">
                  <c:v>1.1000000000000001</c:v>
                </c:pt>
                <c:pt idx="8">
                  <c:v>1.3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35296"/>
        <c:axId val="3336832"/>
      </c:lineChart>
      <c:lineChart>
        <c:grouping val="standard"/>
        <c:varyColors val="0"/>
        <c:ser>
          <c:idx val="5"/>
          <c:order val="6"/>
          <c:tx>
            <c:strRef>
              <c:f>Sheet1!$H$1</c:f>
              <c:strCache>
                <c:ptCount val="1"/>
              </c:strCache>
            </c:strRef>
          </c:tx>
          <c:spPr>
            <a:ln w="28575">
              <a:noFill/>
            </a:ln>
          </c:spPr>
          <c:cat>
            <c:strRef>
              <c:f>Sheet1!$A$2:$A$10</c:f>
              <c:strCache>
                <c:ptCount val="9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</c:strCache>
            </c:strRef>
          </c:cat>
          <c:val>
            <c:numRef>
              <c:f>Sheet1!$H$2:$H$10</c:f>
              <c:numCache>
                <c:formatCode>General</c:formatCode>
                <c:ptCount val="9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40160"/>
        <c:axId val="3338624"/>
      </c:lineChart>
      <c:catAx>
        <c:axId val="3335296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40">
            <a:solidFill>
              <a:schemeClr val="tx1"/>
            </a:solidFill>
            <a:prstDash val="solid"/>
          </a:ln>
        </c:spPr>
        <c:crossAx val="3336832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3336832"/>
        <c:scaling>
          <c:orientation val="minMax"/>
          <c:max val="60"/>
          <c:min val="-60"/>
        </c:scaling>
        <c:delete val="0"/>
        <c:axPos val="l"/>
        <c:numFmt formatCode="0" sourceLinked="0"/>
        <c:majorTickMark val="in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1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3335296"/>
        <c:crosses val="autoZero"/>
        <c:crossBetween val="between"/>
        <c:majorUnit val="20"/>
        <c:minorUnit val="20"/>
      </c:valAx>
      <c:valAx>
        <c:axId val="3338624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3340160"/>
        <c:crosses val="max"/>
        <c:crossBetween val="between"/>
        <c:majorUnit val="20"/>
      </c:valAx>
      <c:catAx>
        <c:axId val="3340160"/>
        <c:scaling>
          <c:orientation val="minMax"/>
        </c:scaling>
        <c:delete val="0"/>
        <c:axPos val="b"/>
        <c:majorTickMark val="in"/>
        <c:minorTickMark val="none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3338624"/>
        <c:crossesAt val="-90"/>
        <c:auto val="1"/>
        <c:lblAlgn val="ctr"/>
        <c:lblOffset val="100"/>
        <c:noMultiLvlLbl val="0"/>
      </c:catAx>
      <c:spPr>
        <a:noFill/>
        <a:ln w="12564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248687664041993E-2"/>
          <c:y val="2.6221161406893935E-2"/>
          <c:w val="0.86861373578302714"/>
          <c:h val="0.8399592156162967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Foretak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-2</c:v>
                </c:pt>
                <c:pt idx="1">
                  <c:v>-7.5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Næringseiendom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3">
                  <c:v>-14.4</c:v>
                </c:pt>
                <c:pt idx="4">
                  <c:v>-6.4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43606016"/>
        <c:axId val="43607936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Foretak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</c:f>
              <c:strCache>
                <c:ptCount val="6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-1.1000000000000001</c:v>
                </c:pt>
                <c:pt idx="1">
                  <c:v>-4.5999999999999996</c:v>
                </c:pt>
                <c:pt idx="2">
                  <c:v>-43.8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Næringseiendom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</c:f>
              <c:strCache>
                <c:ptCount val="6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3">
                  <c:v>-14.4</c:v>
                </c:pt>
                <c:pt idx="4">
                  <c:v>-14.4</c:v>
                </c:pt>
                <c:pt idx="5">
                  <c:v>-45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609472"/>
        <c:axId val="43627648"/>
      </c:lineChart>
      <c:catAx>
        <c:axId val="43606016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51">
            <a:solidFill>
              <a:schemeClr val="tx1"/>
            </a:solidFill>
            <a:prstDash val="solid"/>
          </a:ln>
        </c:spPr>
        <c:crossAx val="43607936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43607936"/>
        <c:scaling>
          <c:orientation val="minMax"/>
          <c:max val="60"/>
          <c:min val="-60"/>
        </c:scaling>
        <c:delete val="0"/>
        <c:axPos val="l"/>
        <c:numFmt formatCode="0" sourceLinked="0"/>
        <c:majorTickMark val="in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43606016"/>
        <c:crosses val="autoZero"/>
        <c:crossBetween val="between"/>
        <c:majorUnit val="20"/>
        <c:minorUnit val="20"/>
      </c:valAx>
      <c:catAx>
        <c:axId val="4360947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43627648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43627648"/>
        <c:scaling>
          <c:orientation val="minMax"/>
          <c:max val="60"/>
          <c:min val="-60"/>
        </c:scaling>
        <c:delete val="0"/>
        <c:axPos val="r"/>
        <c:numFmt formatCode="0" sourceLinked="0"/>
        <c:majorTickMark val="in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43609472"/>
        <c:crosses val="max"/>
        <c:crossBetween val="between"/>
        <c:majorUnit val="20"/>
        <c:minorUnit val="20"/>
      </c:valAx>
      <c:spPr>
        <a:noFill/>
        <a:ln w="12601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6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1591"/>
          <c:h val="0.8657212643678247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-14.4</c:v>
                </c:pt>
                <c:pt idx="1">
                  <c:v>-4.7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Næringsspesifikke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Sheet1!$D$2:$D$19</c:f>
              <c:numCache>
                <c:formatCode>General</c:formatCode>
                <c:ptCount val="18"/>
                <c:pt idx="3">
                  <c:v>-14.4</c:v>
                </c:pt>
                <c:pt idx="4">
                  <c:v>-4.4000000000000004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Sheet1!$F$2:$F$19</c:f>
              <c:numCache>
                <c:formatCode>General</c:formatCode>
                <c:ptCount val="18"/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Sheet1!$H$2:$H$19</c:f>
              <c:numCache>
                <c:formatCode>General</c:formatCode>
                <c:ptCount val="18"/>
                <c:pt idx="9">
                  <c:v>0</c:v>
                </c:pt>
                <c:pt idx="10">
                  <c:v>-1.5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Sheet1!$J$2:$J$19</c:f>
              <c:numCache>
                <c:formatCode>General</c:formatCode>
                <c:ptCount val="18"/>
                <c:pt idx="12">
                  <c:v>0</c:v>
                </c:pt>
                <c:pt idx="13">
                  <c:v>-1.5</c:v>
                </c:pt>
              </c:numCache>
            </c:numRef>
          </c:val>
        </c:ser>
        <c:ser>
          <c:idx val="8"/>
          <c:order val="10"/>
          <c:tx>
            <c:strRef>
              <c:f>Sheet1!$L$1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Sheet1!$L$2:$L$18</c:f>
              <c:numCache>
                <c:formatCode>General</c:formatCode>
                <c:ptCount val="17"/>
                <c:pt idx="15">
                  <c:v>-22.2</c:v>
                </c:pt>
                <c:pt idx="16">
                  <c:v>-25.1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7149440"/>
        <c:axId val="7159808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18"/>
                <c:pt idx="0">
                  <c:v>-1.3</c:v>
                </c:pt>
                <c:pt idx="1">
                  <c:v>-14.4</c:v>
                </c:pt>
                <c:pt idx="2">
                  <c:v>-10.3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Næringsspesifikke 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Sheet1!$E$2:$E$19</c:f>
              <c:numCache>
                <c:formatCode>General</c:formatCode>
                <c:ptCount val="18"/>
                <c:pt idx="3">
                  <c:v>-2.5</c:v>
                </c:pt>
                <c:pt idx="4">
                  <c:v>-16.7</c:v>
                </c:pt>
                <c:pt idx="5">
                  <c:v>-3.3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Sheet1!$G$2:$G$19</c:f>
              <c:numCache>
                <c:formatCode>General</c:formatCode>
                <c:ptCount val="18"/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Sheet1!$I$2:$I$19</c:f>
              <c:numCache>
                <c:formatCode>General</c:formatCode>
                <c:ptCount val="18"/>
                <c:pt idx="9">
                  <c:v>0</c:v>
                </c:pt>
                <c:pt idx="10">
                  <c:v>0</c:v>
                </c:pt>
                <c:pt idx="11">
                  <c:v>-1.5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Sheet1!$A$2:$A$19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Sheet1!$K$2:$K$19</c:f>
              <c:numCache>
                <c:formatCode>General</c:formatCode>
                <c:ptCount val="18"/>
                <c:pt idx="12">
                  <c:v>0</c:v>
                </c:pt>
                <c:pt idx="13">
                  <c:v>0</c:v>
                </c:pt>
                <c:pt idx="14">
                  <c:v>-1.5</c:v>
                </c:pt>
              </c:numCache>
            </c:numRef>
          </c:val>
          <c:smooth val="0"/>
        </c:ser>
        <c:ser>
          <c:idx val="9"/>
          <c:order val="11"/>
          <c:tx>
            <c:strRef>
              <c:f>Sheet1!$M$1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dPt>
            <c:idx val="16"/>
            <c:marker>
              <c:symbol val="diamond"/>
              <c:size val="7"/>
            </c:marker>
            <c:bubble3D val="0"/>
          </c:dPt>
          <c:cat>
            <c:strRef>
              <c:f>Sheet1!$A$2:$A$19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Sheet1!$M$2:$M$19</c:f>
              <c:numCache>
                <c:formatCode>General</c:formatCode>
                <c:ptCount val="18"/>
                <c:pt idx="15">
                  <c:v>-20.7</c:v>
                </c:pt>
                <c:pt idx="16">
                  <c:v>-5</c:v>
                </c:pt>
                <c:pt idx="17">
                  <c:v>-45.2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61344"/>
        <c:axId val="7162880"/>
      </c:lineChart>
      <c:catAx>
        <c:axId val="7149440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34">
            <a:solidFill>
              <a:schemeClr val="tx1"/>
            </a:solidFill>
            <a:prstDash val="solid"/>
          </a:ln>
        </c:spPr>
        <c:crossAx val="7159808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7159808"/>
        <c:scaling>
          <c:orientation val="minMax"/>
          <c:max val="60"/>
          <c:min val="-60"/>
        </c:scaling>
        <c:delete val="0"/>
        <c:axPos val="l"/>
        <c:numFmt formatCode="0" sourceLinked="0"/>
        <c:majorTickMark val="in"/>
        <c:minorTickMark val="none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7149440"/>
        <c:crosses val="autoZero"/>
        <c:crossBetween val="between"/>
        <c:majorUnit val="20"/>
        <c:minorUnit val="20"/>
      </c:valAx>
      <c:catAx>
        <c:axId val="716134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7162880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7162880"/>
        <c:scaling>
          <c:orientation val="minMax"/>
          <c:max val="60"/>
          <c:min val="-60"/>
        </c:scaling>
        <c:delete val="0"/>
        <c:axPos val="r"/>
        <c:numFmt formatCode="0" sourceLinked="0"/>
        <c:majorTickMark val="in"/>
        <c:minorTickMark val="none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7161344"/>
        <c:crosses val="max"/>
        <c:crossBetween val="between"/>
        <c:majorUnit val="20"/>
        <c:minorUnit val="20"/>
      </c:valAx>
      <c:spPr>
        <a:noFill/>
        <a:ln w="12537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77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151574803149607E-2"/>
          <c:y val="2.6198353245195118E-2"/>
          <c:w val="0.86769685039371591"/>
          <c:h val="0.8657212643678247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Siste tre måneder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Sheet1!$B$2:$B$16</c:f>
              <c:numCache>
                <c:formatCode>0.0</c:formatCode>
                <c:ptCount val="15"/>
                <c:pt idx="0">
                  <c:v>-34.9</c:v>
                </c:pt>
                <c:pt idx="1">
                  <c:v>-2.4</c:v>
                </c:pt>
                <c:pt idx="3">
                  <c:v>10.9</c:v>
                </c:pt>
                <c:pt idx="4">
                  <c:v>1.5</c:v>
                </c:pt>
                <c:pt idx="6">
                  <c:v>4.4000000000000004</c:v>
                </c:pt>
                <c:pt idx="7">
                  <c:v>3.5</c:v>
                </c:pt>
                <c:pt idx="9">
                  <c:v>-1.5</c:v>
                </c:pt>
                <c:pt idx="10">
                  <c:v>-1.5</c:v>
                </c:pt>
                <c:pt idx="12">
                  <c:v>-3.9</c:v>
                </c:pt>
                <c:pt idx="13">
                  <c:v>-7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7568768"/>
        <c:axId val="7570944"/>
      </c:barChart>
      <c:lineChart>
        <c:grouping val="standard"/>
        <c:varyColors val="0"/>
        <c:ser>
          <c:idx val="8"/>
          <c:order val="1"/>
          <c:tx>
            <c:strRef>
              <c:f>Sheet1!$C$1</c:f>
              <c:strCache>
                <c:ptCount val="1"/>
                <c:pt idx="0">
                  <c:v>Neste tre måneder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Sheet1!$C$2:$C$16</c:f>
              <c:numCache>
                <c:formatCode>0.0</c:formatCode>
                <c:ptCount val="15"/>
                <c:pt idx="0">
                  <c:v>-1.3</c:v>
                </c:pt>
                <c:pt idx="1">
                  <c:v>11.2</c:v>
                </c:pt>
                <c:pt idx="2" formatCode="General">
                  <c:v>6.3</c:v>
                </c:pt>
                <c:pt idx="3">
                  <c:v>0</c:v>
                </c:pt>
                <c:pt idx="4">
                  <c:v>10.9</c:v>
                </c:pt>
                <c:pt idx="5">
                  <c:v>1.5</c:v>
                </c:pt>
                <c:pt idx="6">
                  <c:v>0</c:v>
                </c:pt>
                <c:pt idx="7">
                  <c:v>17.3</c:v>
                </c:pt>
                <c:pt idx="8">
                  <c:v>1.5</c:v>
                </c:pt>
                <c:pt idx="9">
                  <c:v>0</c:v>
                </c:pt>
                <c:pt idx="10">
                  <c:v>-1.5</c:v>
                </c:pt>
                <c:pt idx="11">
                  <c:v>0</c:v>
                </c:pt>
                <c:pt idx="12">
                  <c:v>0</c:v>
                </c:pt>
                <c:pt idx="13">
                  <c:v>10.9</c:v>
                </c:pt>
                <c:pt idx="14">
                  <c:v>-7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72480"/>
        <c:axId val="7574272"/>
      </c:lineChart>
      <c:catAx>
        <c:axId val="7568768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7570944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7570944"/>
        <c:scaling>
          <c:orientation val="minMax"/>
          <c:max val="60"/>
          <c:min val="-60"/>
        </c:scaling>
        <c:delete val="0"/>
        <c:axPos val="l"/>
        <c:numFmt formatCode="0" sourceLinked="0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7568768"/>
        <c:crosses val="autoZero"/>
        <c:crossBetween val="between"/>
        <c:majorUnit val="20"/>
        <c:minorUnit val="20"/>
      </c:valAx>
      <c:catAx>
        <c:axId val="757248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7574272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7574272"/>
        <c:scaling>
          <c:orientation val="minMax"/>
          <c:max val="60"/>
          <c:min val="-60"/>
        </c:scaling>
        <c:delete val="0"/>
        <c:axPos val="r"/>
        <c:numFmt formatCode="0" sourceLinked="0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7572480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0.75865</cdr:x>
      <cdr:y>0.0146</cdr:y>
    </cdr:from>
    <cdr:to>
      <cdr:x>0.9319</cdr:x>
      <cdr:y>0.07945</cdr:y>
    </cdr:to>
    <cdr:sp macro="" textlink="">
      <cdr:nvSpPr>
        <cdr:cNvPr id="2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937053" y="76223"/>
          <a:ext cx="1584198" cy="33851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 pitchFamily="34" charset="0"/>
            </a:rPr>
            <a:t>Fastrentelån</a:t>
          </a:r>
          <a:endParaRPr lang="nb-NO" sz="1600" dirty="0">
            <a:latin typeface="Univers 45 Light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0.7906</cdr:x>
      <cdr:y>0.17041</cdr:y>
    </cdr:from>
    <cdr:to>
      <cdr:x>0.7906</cdr:x>
      <cdr:y>0.8911</cdr:y>
    </cdr:to>
    <cdr:sp macro="" textlink="">
      <cdr:nvSpPr>
        <cdr:cNvPr id="2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7229276" y="889533"/>
          <a:ext cx="0" cy="3762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0.64506</cdr:x>
      <cdr:y>0.17061</cdr:y>
    </cdr:from>
    <cdr:to>
      <cdr:x>0.64506</cdr:x>
      <cdr:y>0.89241</cdr:y>
    </cdr:to>
    <cdr:sp macro="" textlink="">
      <cdr:nvSpPr>
        <cdr:cNvPr id="3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5898429" y="890584"/>
          <a:ext cx="0" cy="3767796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2" name="Line 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857921" y="142871"/>
          <a:ext cx="0" cy="44639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0.93737</cdr:x>
      <cdr:y>0.10312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857884" y="142876"/>
          <a:ext cx="2713437" cy="395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nb-NO" sz="1600" dirty="0" err="1" smtClean="0">
              <a:latin typeface="Univers 45 Light" pitchFamily="34" charset="0"/>
            </a:rPr>
            <a:t>Fastrentelån</a:t>
          </a:r>
          <a:endParaRPr lang="nb-NO" sz="1600" dirty="0">
            <a:latin typeface="Univers 45 Light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0.79137</cdr:x>
      <cdr:y>0.02737</cdr:y>
    </cdr:from>
    <cdr:to>
      <cdr:x>0.79137</cdr:x>
      <cdr:y>0.88254</cdr:y>
    </cdr:to>
    <cdr:sp macro="" textlink="">
      <cdr:nvSpPr>
        <cdr:cNvPr id="2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7236296" y="142876"/>
          <a:ext cx="0" cy="44639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0.63281</cdr:x>
      <cdr:y>0.02817</cdr:y>
    </cdr:from>
    <cdr:to>
      <cdr:x>0.79925</cdr:x>
      <cdr:y>0.1402</cdr:y>
    </cdr:to>
    <cdr:sp macro="" textlink="">
      <cdr:nvSpPr>
        <cdr:cNvPr id="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86414" y="147047"/>
          <a:ext cx="1521889" cy="5847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/>
            </a:rPr>
            <a:t>Finansierings-situasjonen</a:t>
          </a:r>
          <a:endParaRPr lang="nb-NO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0.78125</cdr:x>
      <cdr:y>0.02737</cdr:y>
    </cdr:from>
    <cdr:to>
      <cdr:x>0.92969</cdr:x>
      <cdr:y>0.14266</cdr:y>
    </cdr:to>
    <cdr:sp macro="" textlink="">
      <cdr:nvSpPr>
        <cdr:cNvPr id="5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143768" y="142876"/>
          <a:ext cx="1357322" cy="6018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/>
            </a:rPr>
            <a:t>Kapital-dekning</a:t>
          </a:r>
          <a:endParaRPr lang="nb-NO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6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5857884" y="14287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317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8222" y="0"/>
            <a:ext cx="2922317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6899"/>
            <a:ext cx="2922317" cy="4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8222" y="9376899"/>
            <a:ext cx="2922317" cy="4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40E495-DF68-4F93-9ED0-6EE8A26AB0E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42674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317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8222" y="0"/>
            <a:ext cx="2922317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5537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897" y="4689239"/>
            <a:ext cx="5394320" cy="444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6899"/>
            <a:ext cx="2922317" cy="4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8222" y="9376899"/>
            <a:ext cx="2922317" cy="4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15453F-2B5B-4DA9-8FE9-14CEED12EC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36192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42678-358C-49F5-B4DC-87D5144AA750}" type="slidenum">
              <a:rPr lang="nb-NO" smtClean="0"/>
              <a:pPr/>
              <a:t>2</a:t>
            </a:fld>
            <a:endParaRPr lang="nb-NO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8188"/>
            <a:ext cx="4938712" cy="370522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897" y="4690818"/>
            <a:ext cx="5394320" cy="444293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55D7A-E3E5-45CC-8DD9-2D9EF602A1FF}" type="slidenum">
              <a:rPr lang="nb-NO" smtClean="0"/>
              <a:pPr/>
              <a:t>3</a:t>
            </a:fld>
            <a:endParaRPr lang="nb-NO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8188"/>
            <a:ext cx="4938712" cy="370522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897" y="4690818"/>
            <a:ext cx="5394320" cy="444293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03F141-6B68-4B80-9433-36B3340E6F7D}" type="slidenum">
              <a:rPr lang="nb-NO" smtClean="0"/>
              <a:pPr/>
              <a:t>4</a:t>
            </a:fld>
            <a:endParaRPr lang="nb-NO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8188"/>
            <a:ext cx="4938712" cy="370522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897" y="4690818"/>
            <a:ext cx="5394320" cy="444293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040A15-6AB2-4AA2-89AE-21A5791AC017}" type="slidenum">
              <a:rPr lang="nb-NO" smtClean="0"/>
              <a:pPr/>
              <a:t>5</a:t>
            </a:fld>
            <a:endParaRPr lang="nb-NO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8188"/>
            <a:ext cx="4938712" cy="370522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897" y="4690818"/>
            <a:ext cx="5394320" cy="444293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09E47-B49F-402C-8A26-34289FCFF0AD}" type="slidenum">
              <a:rPr lang="nb-NO" smtClean="0"/>
              <a:pPr/>
              <a:t>6</a:t>
            </a:fld>
            <a:endParaRPr lang="nb-NO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8188"/>
            <a:ext cx="4938712" cy="370522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897" y="4690818"/>
            <a:ext cx="5394320" cy="444293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51CEB-45B9-4C81-86AA-5748081CD7F2}" type="slidenum">
              <a:rPr lang="nb-NO" smtClean="0"/>
              <a:pPr/>
              <a:t>7</a:t>
            </a:fld>
            <a:endParaRPr lang="nb-NO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8188"/>
            <a:ext cx="4938712" cy="370522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897" y="4690818"/>
            <a:ext cx="5394320" cy="444293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C05E7-47CE-461F-B6DB-4C73E097A588}" type="slidenum">
              <a:rPr lang="nb-NO" smtClean="0"/>
              <a:pPr/>
              <a:t>8</a:t>
            </a:fld>
            <a:endParaRPr lang="nb-NO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8188"/>
            <a:ext cx="4938712" cy="370522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897" y="4690818"/>
            <a:ext cx="5394320" cy="444293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DD77B-AAC4-48FC-A777-EE62AF715F3A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1BC7D-9767-4298-8A6E-066A0F9F7E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F285B-890B-4089-8F6F-265371A4A2D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388" y="6429375"/>
            <a:ext cx="18415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lIns="91408" tIns="45705" rIns="91408" bIns="45705" anchor="ctr">
            <a:spAutoFit/>
          </a:bodyPr>
          <a:lstStyle/>
          <a:p>
            <a:pPr defTabSz="912813" eaLnBrk="0" hangingPunct="0">
              <a:spcBef>
                <a:spcPct val="50000"/>
              </a:spcBef>
              <a:defRPr/>
            </a:pPr>
            <a:endParaRPr lang="en-GB" sz="1000" dirty="0"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90700"/>
          </a:xfrm>
        </p:spPr>
        <p:txBody>
          <a:bodyPr anchor="ctr"/>
          <a:lstStyle>
            <a:lvl1pPr algn="ctr">
              <a:defRPr sz="2000">
                <a:solidFill>
                  <a:srgbClr val="0C2577"/>
                </a:solidFill>
              </a:defRPr>
            </a:lvl1pPr>
          </a:lstStyle>
          <a:p>
            <a:r>
              <a:rPr lang="en-GB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627188"/>
            <a:ext cx="2192337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627188"/>
            <a:ext cx="2192338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2F86A-9158-410B-ABB3-01B1BCDCF5E6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3213" y="557213"/>
            <a:ext cx="1133475" cy="4959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9613" y="557213"/>
            <a:ext cx="3251200" cy="4959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322EC-2493-4B98-969B-CC306422CA6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0D9F-17C2-4B0B-AE6D-FA5334CDB81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61D3A-230A-4B49-B602-7782675787B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53FDF-4970-415C-A607-15DD3781C2F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85BB4-BD65-4C87-B97C-D8F7A8C8287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7B7D-EE07-447B-B030-B013A78AB15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A4367-7E6C-4DD6-8F1F-9446FE8A9B9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7492FA-F607-4475-B207-474A5342E10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  <p:sldLayoutId id="21474842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557213"/>
            <a:ext cx="4537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627188"/>
            <a:ext cx="453707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tekststiler i 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  <a:p>
            <a:pPr lvl="4"/>
            <a:r>
              <a:rPr lang="en-GB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  <p:sldLayoutId id="21474842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Norges Banks utlånsundersøkelse 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27088" y="378936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b-NO" sz="4000" dirty="0">
                <a:solidFill>
                  <a:schemeClr val="tx2"/>
                </a:solidFill>
              </a:rPr>
              <a:t>3</a:t>
            </a:r>
            <a:r>
              <a:rPr lang="nb-NO" sz="4000" dirty="0" smtClean="0">
                <a:solidFill>
                  <a:schemeClr val="tx2"/>
                </a:solidFill>
              </a:rPr>
              <a:t>. </a:t>
            </a:r>
            <a:r>
              <a:rPr lang="nb-NO" sz="4000" dirty="0">
                <a:solidFill>
                  <a:schemeClr val="tx2"/>
                </a:solidFill>
              </a:rPr>
              <a:t>kvartal </a:t>
            </a:r>
            <a:r>
              <a:rPr lang="nb-NO" sz="4000" dirty="0" smtClean="0">
                <a:solidFill>
                  <a:schemeClr val="tx2"/>
                </a:solidFill>
              </a:rPr>
              <a:t>2015 </a:t>
            </a:r>
            <a:endParaRPr lang="nb-NO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625495792"/>
              </p:ext>
            </p:extLst>
          </p:nvPr>
        </p:nvGraphicFramePr>
        <p:xfrm>
          <a:off x="0" y="428604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195736" y="548680"/>
            <a:ext cx="15841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Vanlige boliglån</a:t>
            </a:r>
            <a:r>
              <a:rPr lang="nb-NO" sz="1600" baseline="30000" dirty="0">
                <a:latin typeface="Univers 45 Light" pitchFamily="34" charset="0"/>
              </a:rPr>
              <a:t>3)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23528" y="620688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Samlet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5364088" y="548680"/>
            <a:ext cx="15841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Første-hjemslån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 flipH="1" flipV="1">
            <a:off x="5364088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3779912" y="548680"/>
            <a:ext cx="15841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Rammelån</a:t>
            </a:r>
            <a:r>
              <a:rPr lang="nb-NO" sz="1600" dirty="0" smtClean="0">
                <a:latin typeface="Univers 45 Light" pitchFamily="34" charset="0"/>
              </a:rPr>
              <a:t> med pant i bolig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3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32" cy="428628"/>
          </a:xfrm>
          <a:noFill/>
        </p:spPr>
        <p:txBody>
          <a:bodyPr/>
          <a:lstStyle/>
          <a:p>
            <a:pPr algn="l" eaLnBrk="1" hangingPunct="1"/>
            <a:r>
              <a:rPr lang="nb-NO" sz="2000" b="1" dirty="0" smtClean="0">
                <a:latin typeface="Univers 45 Light" pitchFamily="34" charset="0"/>
              </a:rPr>
              <a:t>Figur 1</a:t>
            </a:r>
            <a:r>
              <a:rPr lang="nb-NO" sz="2000" dirty="0" smtClean="0">
                <a:latin typeface="Univers 45 Light" pitchFamily="34" charset="0"/>
              </a:rPr>
              <a:t> Etterspørsel etter lån fra husholdninger. Nettotall.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r>
              <a:rPr lang="nb-NO" sz="2000" dirty="0" smtClean="0">
                <a:latin typeface="Univers 45 Light" pitchFamily="34" charset="0"/>
              </a:rPr>
              <a:t> Prosent</a:t>
            </a:r>
            <a:endParaRPr lang="en-GB" sz="2000" dirty="0" smtClean="0">
              <a:latin typeface="Univers 45 Light" pitchFamily="34" charset="0"/>
            </a:endParaRPr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 flipH="1" flipV="1">
            <a:off x="3779912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6" name="Line 9"/>
          <p:cNvSpPr>
            <a:spLocks noChangeShapeType="1"/>
          </p:cNvSpPr>
          <p:nvPr/>
        </p:nvSpPr>
        <p:spPr bwMode="auto">
          <a:xfrm flipH="1" flipV="1">
            <a:off x="2195736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6948264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0" y="5500702"/>
            <a:ext cx="9144000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Nettotall </a:t>
            </a:r>
            <a:r>
              <a:rPr lang="nb-NO" sz="1600" dirty="0">
                <a:latin typeface="Univers 45 Light" pitchFamily="34" charset="0"/>
              </a:rPr>
              <a:t>fremkommer ved å veie sammen svarene i </a:t>
            </a:r>
            <a:r>
              <a:rPr lang="nb-NO" sz="1600" dirty="0" smtClean="0">
                <a:latin typeface="Univers 45 Light" pitchFamily="34" charset="0"/>
              </a:rPr>
              <a:t>undersøkelsen</a:t>
            </a:r>
            <a:r>
              <a:rPr lang="nb-NO" sz="1600" dirty="0">
                <a:latin typeface="Univers 45 Light" pitchFamily="34" charset="0"/>
              </a:rPr>
              <a:t>. De </a:t>
            </a:r>
            <a:r>
              <a:rPr lang="nb-NO" sz="1600" dirty="0" smtClean="0">
                <a:latin typeface="Univers 45 Light" pitchFamily="34" charset="0"/>
              </a:rPr>
              <a:t>blå søylene viser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 rapportert utvikling for gjeldende kvartal. </a:t>
            </a:r>
            <a:r>
              <a:rPr lang="nb-NO" sz="1600" dirty="0">
                <a:latin typeface="Univers 45 Light" pitchFamily="34" charset="0"/>
              </a:rPr>
              <a:t>De røde punktene viser forventet utvikling </a:t>
            </a:r>
            <a:r>
              <a:rPr lang="nb-NO" sz="1600" dirty="0" smtClean="0">
                <a:latin typeface="Univers 45 Light" pitchFamily="34" charset="0"/>
              </a:rPr>
              <a:t>for kvartalet </a:t>
            </a:r>
            <a:endParaRPr lang="nb-NO" sz="1600" dirty="0">
              <a:latin typeface="Univers 45 Light" pitchFamily="34" charset="0"/>
            </a:endParaRPr>
          </a:p>
          <a:p>
            <a:pPr marL="457200" indent="-457200" eaLnBrk="0" hangingPunct="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nettotall betyr fallende </a:t>
            </a:r>
            <a:r>
              <a:rPr lang="nb-NO" sz="1600" dirty="0" smtClean="0">
                <a:latin typeface="Univers 45 Light" pitchFamily="34" charset="0"/>
              </a:rPr>
              <a:t>etterspørsel</a:t>
            </a:r>
            <a:endParaRPr lang="nb-NO" sz="1600" dirty="0">
              <a:latin typeface="Univers 45 Light" pitchFamily="34" charset="0"/>
            </a:endParaRPr>
          </a:p>
          <a:p>
            <a:pPr marL="457200" indent="-457200" eaLnBrk="0" hangingPunct="0"/>
            <a:r>
              <a:rPr lang="nb-NO" sz="1600" dirty="0" smtClean="0">
                <a:latin typeface="Univers 45 Light" pitchFamily="34" charset="0"/>
              </a:rPr>
              <a:t>3) Nedbetalingslån </a:t>
            </a:r>
            <a:r>
              <a:rPr lang="nb-NO" sz="1600" dirty="0">
                <a:latin typeface="Univers 45 Light" pitchFamily="34" charset="0"/>
              </a:rPr>
              <a:t>med pant i bolig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457200" indent="-457200" eaLnBrk="0" hangingPunct="0">
              <a:lnSpc>
                <a:spcPct val="80000"/>
              </a:lnSpc>
            </a:pP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>
                <a:latin typeface="Univers 45 Light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455076994"/>
              </p:ext>
            </p:extLst>
          </p:nvPr>
        </p:nvGraphicFramePr>
        <p:xfrm>
          <a:off x="0" y="714356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0" y="5857892"/>
            <a:ext cx="707236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tall innebærer innstramming i </a:t>
            </a:r>
            <a:r>
              <a:rPr lang="nb-NO" sz="1600" dirty="0" smtClean="0">
                <a:latin typeface="Univers 45 Light" pitchFamily="34" charset="0"/>
              </a:rPr>
              <a:t>kredittpraksis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  </a:t>
            </a:r>
            <a:endParaRPr lang="nb-NO" sz="1600" dirty="0">
              <a:latin typeface="Univers 45 Light" pitchFamily="34" charset="0"/>
            </a:endParaRPr>
          </a:p>
          <a:p>
            <a:pPr marL="342900" indent="-342900" eaLnBrk="0" hangingPunct="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611560" y="857232"/>
            <a:ext cx="130837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Samlet   kreditt-praksis</a:t>
            </a:r>
            <a:r>
              <a:rPr lang="nb-NO" sz="1600" baseline="30000" dirty="0" smtClean="0">
                <a:latin typeface="Univers 45 Light" pitchFamily="34" charset="0"/>
              </a:rPr>
              <a:t>2</a:t>
            </a:r>
            <a:r>
              <a:rPr lang="nb-NO" sz="1600" baseline="30000" dirty="0">
                <a:latin typeface="Univers 45 Light" pitchFamily="34" charset="0"/>
              </a:rPr>
              <a:t>)</a:t>
            </a:r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V="1">
            <a:off x="1919933" y="857232"/>
            <a:ext cx="0" cy="4515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3251866" y="1603889"/>
            <a:ext cx="528013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3251866" y="1604964"/>
            <a:ext cx="132013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Makro-økonomiske</a:t>
            </a:r>
            <a:r>
              <a:rPr lang="nb-NO" sz="1600" dirty="0" smtClean="0">
                <a:latin typeface="Univers 45 Light" pitchFamily="34" charset="0"/>
              </a:rPr>
              <a:t> utsikter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3251865" y="1074222"/>
            <a:ext cx="528013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Faktorer som påvirker bankenes kredittpraksis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57150"/>
            <a:ext cx="9143999" cy="63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nb-NO" sz="2000" b="1" dirty="0">
                <a:latin typeface="Univers 45 Light" pitchFamily="34" charset="0"/>
              </a:rPr>
              <a:t>Figur 2 </a:t>
            </a:r>
            <a:r>
              <a:rPr lang="nb-NO" sz="2000" dirty="0">
                <a:latin typeface="Univers 45 Light" pitchFamily="34" charset="0"/>
              </a:rPr>
              <a:t>Endring i kredittpraksis overfor </a:t>
            </a:r>
            <a:r>
              <a:rPr lang="nb-NO" sz="2000" dirty="0" smtClean="0">
                <a:latin typeface="Univers 45 Light" pitchFamily="34" charset="0"/>
              </a:rPr>
              <a:t>husholdninger. </a:t>
            </a:r>
            <a:r>
              <a:rPr lang="nb-NO" sz="2000" dirty="0">
                <a:latin typeface="Univers 45 Light" pitchFamily="34" charset="0"/>
              </a:rPr>
              <a:t>Faktorer som påvirker kredittpraksisen. Nettotall.</a:t>
            </a:r>
            <a:r>
              <a:rPr lang="nb-NO" sz="2000" baseline="30000" dirty="0">
                <a:latin typeface="Univers 45 Light" pitchFamily="34" charset="0"/>
              </a:rPr>
              <a:t>1)</a:t>
            </a:r>
            <a:r>
              <a:rPr lang="nb-NO" sz="2000" dirty="0">
                <a:latin typeface="Univers 45 Light" pitchFamily="34" charset="0"/>
              </a:rPr>
              <a:t> Prosent</a:t>
            </a:r>
            <a:endParaRPr lang="en-GB" sz="2000" dirty="0">
              <a:latin typeface="Univers 45 Light" pitchFamily="34" charset="0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 flipV="1">
            <a:off x="4571998" y="1604964"/>
            <a:ext cx="1" cy="37677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4571998" y="1589891"/>
            <a:ext cx="13018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Bankenes risikovilje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039" name="Line 13"/>
          <p:cNvSpPr>
            <a:spLocks noChangeShapeType="1"/>
          </p:cNvSpPr>
          <p:nvPr/>
        </p:nvSpPr>
        <p:spPr bwMode="auto">
          <a:xfrm flipH="1" flipV="1">
            <a:off x="3251866" y="857232"/>
            <a:ext cx="0" cy="4478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891933" y="1604964"/>
            <a:ext cx="13443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Kapital-dekning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1919932" y="836712"/>
            <a:ext cx="133193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Kreditt-praksis, førstehjems-lån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7092280" y="1589891"/>
            <a:ext cx="15841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Finansierings-situasjonen</a:t>
            </a:r>
            <a:endParaRPr lang="nb-NO" sz="1600" dirty="0">
              <a:latin typeface="Univers 45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21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035996199"/>
              </p:ext>
            </p:extLst>
          </p:nvPr>
        </p:nvGraphicFramePr>
        <p:xfrm>
          <a:off x="0" y="50004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2195736" y="653786"/>
            <a:ext cx="15841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Maksimal gjeld i forhold til inntekt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611560" y="653786"/>
            <a:ext cx="15841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Utlånsmargin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 flipV="1">
            <a:off x="2195736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 flipH="1" flipV="1">
            <a:off x="3779912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5364088" y="653787"/>
            <a:ext cx="15841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Gebyrer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 flipH="1" flipV="1">
            <a:off x="5364088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3779912" y="653787"/>
            <a:ext cx="15841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Maksimal </a:t>
            </a:r>
            <a:r>
              <a:rPr lang="nb-NO" sz="1600" dirty="0">
                <a:latin typeface="Univers 45 Light" pitchFamily="34" charset="0"/>
              </a:rPr>
              <a:t>gjeld i forhold til </a:t>
            </a:r>
            <a:r>
              <a:rPr lang="nb-NO" sz="1600" dirty="0" smtClean="0">
                <a:latin typeface="Univers 45 Light" pitchFamily="34" charset="0"/>
              </a:rPr>
              <a:t>boligens </a:t>
            </a:r>
            <a:r>
              <a:rPr lang="nb-NO" sz="1600" dirty="0">
                <a:latin typeface="Univers 45 Light" pitchFamily="34" charset="0"/>
              </a:rPr>
              <a:t>verdi</a:t>
            </a: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0" y="5500665"/>
            <a:ext cx="9144000" cy="135733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 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2) Positive </a:t>
            </a:r>
            <a:r>
              <a:rPr lang="nb-NO" sz="1600" dirty="0">
                <a:latin typeface="Univers 45 Light" pitchFamily="34" charset="0"/>
              </a:rPr>
              <a:t>tall for utlånsmargin betyr økt </a:t>
            </a:r>
            <a:r>
              <a:rPr lang="nb-NO" sz="1600" dirty="0" smtClean="0">
                <a:latin typeface="Univers 45 Light" pitchFamily="34" charset="0"/>
              </a:rPr>
              <a:t>utlånsmargin. Positive tall for utlånsmargin og gebyrer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betyr strammere lånebetingelser. Negative </a:t>
            </a:r>
            <a:r>
              <a:rPr lang="nb-NO" sz="1600" dirty="0">
                <a:latin typeface="Univers 45 Light" pitchFamily="34" charset="0"/>
              </a:rPr>
              <a:t>tall for bruk av </a:t>
            </a:r>
            <a:r>
              <a:rPr lang="nb-NO" sz="1600" dirty="0" smtClean="0">
                <a:latin typeface="Univers 45 Light" pitchFamily="34" charset="0"/>
              </a:rPr>
              <a:t>avdragsfrihet, </a:t>
            </a:r>
            <a:r>
              <a:rPr lang="nb-NO" sz="1600" dirty="0">
                <a:latin typeface="Univers 45 Light" pitchFamily="34" charset="0"/>
              </a:rPr>
              <a:t>maksimal gjeld i forhold </a:t>
            </a:r>
            <a:r>
              <a:rPr lang="nb-NO" sz="1600" dirty="0" smtClean="0">
                <a:latin typeface="Univers 45 Light" pitchFamily="34" charset="0"/>
              </a:rPr>
              <a:t>til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inntekt og</a:t>
            </a:r>
            <a:r>
              <a:rPr lang="nb-NO" sz="1600" dirty="0">
                <a:latin typeface="Univers 45 Light" pitchFamily="34" charset="0"/>
              </a:rPr>
              <a:t> </a:t>
            </a:r>
            <a:r>
              <a:rPr lang="nb-NO" sz="1600" dirty="0" smtClean="0">
                <a:latin typeface="Univers 45 Light" pitchFamily="34" charset="0"/>
              </a:rPr>
              <a:t>boligens verdi innebærer strammere lånebetingelser 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>
                <a:latin typeface="Univers 45 Light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  <p:sp>
        <p:nvSpPr>
          <p:cNvPr id="2061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57190"/>
          </a:xfrm>
          <a:noFill/>
        </p:spPr>
        <p:txBody>
          <a:bodyPr/>
          <a:lstStyle/>
          <a:p>
            <a:pPr algn="l" eaLnBrk="1" hangingPunct="1"/>
            <a:r>
              <a:rPr lang="nb-NO" sz="2000" b="1" dirty="0" smtClean="0">
                <a:solidFill>
                  <a:schemeClr val="tx1"/>
                </a:solidFill>
                <a:latin typeface="Univers 45 Light" pitchFamily="34" charset="0"/>
              </a:rPr>
              <a:t>Figur 3</a:t>
            </a:r>
            <a:r>
              <a:rPr lang="nb-NO" sz="2000" dirty="0" smtClean="0">
                <a:solidFill>
                  <a:schemeClr val="tx1"/>
                </a:solidFill>
                <a:latin typeface="Univers 45 Light" pitchFamily="34" charset="0"/>
              </a:rPr>
              <a:t> Endring i lånebetingelser for husholdninger. Nettotall.</a:t>
            </a:r>
            <a:r>
              <a:rPr lang="nb-NO" sz="2000" baseline="30000" dirty="0" smtClean="0">
                <a:solidFill>
                  <a:schemeClr val="tx1"/>
                </a:solidFill>
                <a:latin typeface="Univers 45 Light" pitchFamily="34" charset="0"/>
              </a:rPr>
              <a:t>1), 2)</a:t>
            </a:r>
            <a:r>
              <a:rPr lang="nb-NO" sz="2000" dirty="0" smtClean="0">
                <a:solidFill>
                  <a:schemeClr val="tx1"/>
                </a:solidFill>
                <a:latin typeface="Univers 45 Light" pitchFamily="34" charset="0"/>
              </a:rPr>
              <a:t> Prosent</a:t>
            </a:r>
            <a:endParaRPr lang="en-GB" sz="2000" dirty="0" smtClean="0">
              <a:solidFill>
                <a:schemeClr val="tx1"/>
              </a:solidFill>
              <a:latin typeface="Univers 45 Light" pitchFamily="34" charset="0"/>
            </a:endParaRP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6948264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948264" y="653786"/>
            <a:ext cx="15841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Bruk av avdragsfrihet</a:t>
            </a:r>
            <a:endParaRPr lang="nb-NO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17251881"/>
              </p:ext>
            </p:extLst>
          </p:nvPr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19050" y="5983287"/>
            <a:ext cx="821537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</a:t>
            </a:r>
            <a:r>
              <a:rPr lang="nb-NO" sz="1600" dirty="0" smtClean="0">
                <a:latin typeface="Univers 45 Light" pitchFamily="34" charset="0"/>
              </a:rPr>
              <a:t>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Positive nettotall betyr økt etterspørsel/økt utnyttelsesgrad på kredittlinjer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		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593201" y="998632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Låneetterspørsel fra ikke-finansielle foretak 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 flipV="1">
            <a:off x="3234018" y="1000108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214678" y="100010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Utnyttelsesgrad på kredittlinjer</a:t>
            </a:r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72568" cy="769957"/>
          </a:xfrm>
        </p:spPr>
        <p:txBody>
          <a:bodyPr anchor="ctr"/>
          <a:lstStyle/>
          <a:p>
            <a:pPr eaLnBrk="1" hangingPunct="1"/>
            <a:r>
              <a:rPr lang="nb-NO" sz="2000" b="1" dirty="0" smtClean="0">
                <a:latin typeface="Univers 45 Light" pitchFamily="34" charset="0"/>
              </a:rPr>
              <a:t>Figur 4</a:t>
            </a:r>
            <a:r>
              <a:rPr lang="nb-NO" sz="2000" dirty="0" smtClean="0">
                <a:latin typeface="Univers 45 Light" pitchFamily="34" charset="0"/>
              </a:rPr>
              <a:t> Etterspørsel etter lån fra ikke-finansielle foretak og utnyttelsesgrad på kredittlinjer. Nettotall.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r>
              <a:rPr lang="nb-NO" sz="2000" dirty="0" smtClean="0">
                <a:latin typeface="Univers 45 Light" pitchFamily="34" charset="0"/>
              </a:rPr>
              <a:t> Prosent</a:t>
            </a:r>
            <a:endParaRPr lang="en-GB" sz="20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910646085"/>
              </p:ext>
            </p:extLst>
          </p:nvPr>
        </p:nvGraphicFramePr>
        <p:xfrm>
          <a:off x="0" y="785794"/>
          <a:ext cx="9144000" cy="5379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0" y="6000744"/>
            <a:ext cx="771530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tall innebærer innstramming i kredittpraksis </a:t>
            </a:r>
            <a:endParaRPr lang="nb-NO" sz="1600" dirty="0" smtClean="0">
              <a:latin typeface="Univers 45 Light" pitchFamily="34" charset="0"/>
            </a:endParaRP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571472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Samlet 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 flipV="1">
            <a:off x="4583048" y="92867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4572000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Næringseiendom</a:t>
            </a:r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0" y="0"/>
            <a:ext cx="891069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>
                <a:latin typeface="Univers 45 Light" pitchFamily="34" charset="0"/>
              </a:rPr>
              <a:t>Figur </a:t>
            </a:r>
            <a:r>
              <a:rPr lang="nb-NO" sz="2000" b="1" dirty="0" smtClean="0">
                <a:latin typeface="Univers 45 Light" pitchFamily="34" charset="0"/>
              </a:rPr>
              <a:t>5 </a:t>
            </a:r>
            <a:r>
              <a:rPr lang="nb-NO" sz="2000" dirty="0">
                <a:latin typeface="Univers 45 Light" pitchFamily="34" charset="0"/>
              </a:rPr>
              <a:t>Endring i kredittpraksis overfor ikke-finansielle </a:t>
            </a:r>
            <a:r>
              <a:rPr lang="nb-NO" sz="2000" dirty="0" smtClean="0">
                <a:latin typeface="Univers 45 Light" pitchFamily="34" charset="0"/>
              </a:rPr>
              <a:t>foretak. </a:t>
            </a:r>
            <a:r>
              <a:rPr lang="nb-NO" sz="2000" dirty="0">
                <a:latin typeface="Univers 45 Light" pitchFamily="34" charset="0"/>
              </a:rPr>
              <a:t>Nettotall.</a:t>
            </a:r>
            <a:r>
              <a:rPr lang="nb-NO" sz="2000" baseline="30000" dirty="0">
                <a:latin typeface="Univers 45 Light" pitchFamily="34" charset="0"/>
              </a:rPr>
              <a:t>1), 2)</a:t>
            </a:r>
            <a:r>
              <a:rPr lang="nb-NO" sz="2000" dirty="0">
                <a:latin typeface="Univers 45 Light" pitchFamily="34" charset="0"/>
              </a:rPr>
              <a:t> Prosent</a:t>
            </a:r>
            <a:endParaRPr lang="en-GB" sz="20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193781686"/>
              </p:ext>
            </p:extLst>
          </p:nvPr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28575" y="5929330"/>
            <a:ext cx="814393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/>
              </a:rPr>
              <a:t>1) Se </a:t>
            </a:r>
            <a:r>
              <a:rPr lang="nb-NO" sz="1600" dirty="0">
                <a:latin typeface="Univers 45 Light"/>
              </a:rPr>
              <a:t>fotnote 1 i figur </a:t>
            </a:r>
            <a:r>
              <a:rPr lang="nb-NO" sz="1600" dirty="0" smtClean="0">
                <a:latin typeface="Univers 45 Light"/>
              </a:rPr>
              <a:t>1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2) Negative tall betyr at faktoren bidrar til innstramming i kredittpraksis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/>
              </a:rPr>
              <a:t>Norges Bank 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 	</a:t>
            </a: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596277" y="990566"/>
            <a:ext cx="13573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>
                <a:latin typeface="Univers 45 Light"/>
              </a:rPr>
              <a:t>Makro-økonomiske</a:t>
            </a:r>
            <a:r>
              <a:rPr lang="nb-NO" sz="1600" dirty="0">
                <a:latin typeface="Univers 45 Light"/>
              </a:rPr>
              <a:t> utsikter</a:t>
            </a: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4572000" y="1000108"/>
            <a:ext cx="12858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Bankenes </a:t>
            </a:r>
            <a:r>
              <a:rPr lang="nb-NO" sz="1600" dirty="0">
                <a:latin typeface="Univers 45 Light"/>
              </a:rPr>
              <a:t>risikovilje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 flipV="1">
            <a:off x="1921076" y="990566"/>
            <a:ext cx="0" cy="450687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29" name="Line 8"/>
          <p:cNvSpPr>
            <a:spLocks noChangeShapeType="1"/>
          </p:cNvSpPr>
          <p:nvPr/>
        </p:nvSpPr>
        <p:spPr bwMode="auto">
          <a:xfrm flipH="1" flipV="1">
            <a:off x="3252779" y="990566"/>
            <a:ext cx="0" cy="45068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1928794" y="1000108"/>
            <a:ext cx="12858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Nærings-spesifikke</a:t>
            </a:r>
            <a:r>
              <a:rPr lang="nb-NO" sz="1600" dirty="0" smtClean="0">
                <a:latin typeface="Univers 45 Light"/>
              </a:rPr>
              <a:t> utsikter</a:t>
            </a:r>
            <a:endParaRPr lang="nb-NO" sz="1600" dirty="0">
              <a:latin typeface="Univers 45 Light"/>
            </a:endParaRP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0" y="0"/>
            <a:ext cx="8872598" cy="70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>
                <a:latin typeface="Univers 45 Light"/>
              </a:rPr>
              <a:t>Figur </a:t>
            </a:r>
            <a:r>
              <a:rPr lang="nb-NO" sz="2000" b="1" dirty="0" smtClean="0">
                <a:latin typeface="Univers 45 Light"/>
              </a:rPr>
              <a:t>6 </a:t>
            </a:r>
            <a:r>
              <a:rPr lang="nb-NO" sz="2000" dirty="0">
                <a:latin typeface="Univers 45 Light"/>
              </a:rPr>
              <a:t>Faktorer som påvirker kredittpraksisen overfor ikke-finansielle </a:t>
            </a:r>
            <a:r>
              <a:rPr lang="nb-NO" sz="2000" dirty="0" smtClean="0">
                <a:latin typeface="Univers 45 Light"/>
              </a:rPr>
              <a:t>foretak. </a:t>
            </a:r>
            <a:r>
              <a:rPr lang="nb-NO" sz="2000" dirty="0">
                <a:latin typeface="Univers 45 Light"/>
              </a:rPr>
              <a:t>Nettotall.</a:t>
            </a:r>
            <a:r>
              <a:rPr lang="nb-NO" sz="2000" baseline="30000" dirty="0">
                <a:latin typeface="Univers 45 Light"/>
              </a:rPr>
              <a:t>1), 2)</a:t>
            </a:r>
            <a:r>
              <a:rPr lang="nb-NO" sz="2000" dirty="0">
                <a:latin typeface="Univers 45 Light"/>
              </a:rPr>
              <a:t> Prosent</a:t>
            </a:r>
            <a:endParaRPr lang="en-GB" sz="2000" dirty="0">
              <a:latin typeface="Univers 45 Light"/>
            </a:endParaRPr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 flipV="1">
            <a:off x="4565432" y="990566"/>
            <a:ext cx="6568" cy="449735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3347864" y="1000108"/>
            <a:ext cx="10801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Mål for </a:t>
            </a:r>
            <a:r>
              <a:rPr lang="nb-NO" sz="1600" dirty="0" err="1" smtClean="0">
                <a:latin typeface="Univers 45 Light"/>
              </a:rPr>
              <a:t>markeds-andel</a:t>
            </a:r>
            <a:endParaRPr lang="nb-NO" sz="16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068515545"/>
              </p:ext>
            </p:extLst>
          </p:nvPr>
        </p:nvGraphicFramePr>
        <p:xfrm>
          <a:off x="0" y="642918"/>
          <a:ext cx="9144000" cy="4874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3828833" y="764704"/>
            <a:ext cx="15863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Krav til egenkapital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611560" y="858198"/>
            <a:ext cx="15841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Utlånsmargin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 flipV="1">
            <a:off x="2194850" y="762350"/>
            <a:ext cx="0" cy="42017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 flipH="1" flipV="1">
            <a:off x="5364088" y="741260"/>
            <a:ext cx="0" cy="422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6948264" y="858198"/>
            <a:ext cx="1624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Bruk av avdragsfrihet</a:t>
            </a:r>
            <a:endParaRPr lang="nb-NO" sz="1600" dirty="0">
              <a:latin typeface="Univers 45 Light"/>
            </a:endParaRPr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 flipH="1" flipV="1">
            <a:off x="6930249" y="749451"/>
            <a:ext cx="0" cy="42146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5364088" y="758042"/>
            <a:ext cx="15841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Maksimal nedbetalingstid</a:t>
            </a:r>
            <a:endParaRPr lang="nb-NO" sz="1600" dirty="0">
              <a:latin typeface="Univers 45 Light"/>
            </a:endParaRP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57118" y="5517232"/>
            <a:ext cx="9086882" cy="1274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/>
              </a:rPr>
              <a:t>1) Se </a:t>
            </a:r>
            <a:r>
              <a:rPr lang="nb-NO" sz="1600" dirty="0">
                <a:latin typeface="Univers 45 Light"/>
              </a:rPr>
              <a:t>fotnote 1 i figur 1 </a:t>
            </a:r>
            <a:endParaRPr lang="nb-NO" sz="1600" dirty="0" smtClean="0">
              <a:latin typeface="Univers 45 Light"/>
            </a:endParaRPr>
          </a:p>
          <a:p>
            <a:pPr marL="54000" indent="-457200"/>
            <a:r>
              <a:rPr lang="nb-NO" sz="1600" dirty="0" smtClean="0">
                <a:latin typeface="Univers 45 Light" pitchFamily="34" charset="0"/>
              </a:rPr>
              <a:t>2) Positive tall for utlånsmargin betyr økt utlånsmargin. Positive tall for utlånsmargin, krav til sikkerhet/pant, krav til egenkapital og gebyrer og negative tall for maksimal nedbetalingstid innebærer strammere kredittpraksis </a:t>
            </a:r>
          </a:p>
          <a:p>
            <a:pPr marL="457200" indent="-457200"/>
            <a:r>
              <a:rPr lang="nb-NO" sz="1600" dirty="0" smtClean="0">
                <a:latin typeface="Univers 45 Light"/>
              </a:rPr>
              <a:t> Kilde: </a:t>
            </a:r>
            <a:r>
              <a:rPr lang="nb-NO" sz="1600" dirty="0" smtClean="0">
                <a:solidFill>
                  <a:schemeClr val="tx2"/>
                </a:solidFill>
                <a:latin typeface="Univers 45 Light"/>
              </a:rPr>
              <a:t>Norges Bank </a:t>
            </a:r>
            <a:r>
              <a:rPr lang="nb-NO" sz="1600" dirty="0" smtClean="0">
                <a:latin typeface="Univers 45 Light"/>
              </a:rPr>
              <a:t>	</a:t>
            </a:r>
          </a:p>
          <a:p>
            <a:pPr marL="457200" indent="-457200"/>
            <a:endParaRPr lang="nb-NO" sz="1600" dirty="0">
              <a:latin typeface="Univers 45 Light"/>
            </a:endParaRPr>
          </a:p>
        </p:txBody>
      </p:sp>
      <p:sp>
        <p:nvSpPr>
          <p:cNvPr id="6157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72560" cy="635000"/>
          </a:xfrm>
          <a:noFill/>
        </p:spPr>
        <p:txBody>
          <a:bodyPr anchor="ctr"/>
          <a:lstStyle/>
          <a:p>
            <a:pPr eaLnBrk="1" hangingPunct="1"/>
            <a:r>
              <a:rPr lang="nb-NO" sz="2000" b="1" dirty="0" smtClean="0">
                <a:latin typeface="Univers 45 Light"/>
              </a:rPr>
              <a:t>Figur 7</a:t>
            </a:r>
            <a:r>
              <a:rPr lang="nb-NO" sz="2000" dirty="0" smtClean="0">
                <a:latin typeface="Univers 45 Light"/>
              </a:rPr>
              <a:t> Endring i lånebetingelser for ikke-finansielle foretak. Nettotall.</a:t>
            </a:r>
            <a:r>
              <a:rPr lang="nb-NO" sz="2000" baseline="30000" dirty="0" smtClean="0">
                <a:latin typeface="Univers 45 Light"/>
              </a:rPr>
              <a:t>1), 2)</a:t>
            </a:r>
            <a:r>
              <a:rPr lang="nb-NO" sz="2000" dirty="0" smtClean="0">
                <a:latin typeface="Univers 45 Light"/>
              </a:rPr>
              <a:t> Prosent</a:t>
            </a:r>
            <a:endParaRPr lang="en-GB" sz="2000" dirty="0" smtClean="0">
              <a:latin typeface="Univers 45 Light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224503" y="790121"/>
            <a:ext cx="15702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Krav til sikkerhet/pant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 flipH="1" flipV="1">
            <a:off x="3779912" y="762350"/>
            <a:ext cx="0" cy="422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114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B Powerpointmal">
  <a:themeElements>
    <a:clrScheme name="NB Powerpoin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B Powerpointma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 Powerpoin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 Powerpointma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430</Words>
  <Application>Microsoft Office PowerPoint</Application>
  <PresentationFormat>On-screen Show (4:3)</PresentationFormat>
  <Paragraphs>83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Standard utforming</vt:lpstr>
      <vt:lpstr>NB Powerpointmal</vt:lpstr>
      <vt:lpstr>Norges Banks utlånsundersøkelse </vt:lpstr>
      <vt:lpstr>Figur 1 Etterspørsel etter lån fra husholdninger. Nettotall.1), 2) Prosent</vt:lpstr>
      <vt:lpstr>PowerPoint Presentation</vt:lpstr>
      <vt:lpstr>Figur 3 Endring i lånebetingelser for husholdninger. Nettotall.1), 2) Prosent</vt:lpstr>
      <vt:lpstr>Figur 4 Etterspørsel etter lån fra ikke-finansielle foretak og utnyttelsesgrad på kredittlinjer. Nettotall.1), 2) Prosent</vt:lpstr>
      <vt:lpstr>PowerPoint Presentation</vt:lpstr>
      <vt:lpstr>PowerPoint Presentation</vt:lpstr>
      <vt:lpstr>Figur 7 Endring i lånebetingelser for ikke-finansielle foretak. Nettotall.1), 2) Prosent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Norges Banks utlånsundersøkelse - figurer</dc:title>
  <dc:creator/>
  <cp:lastModifiedBy/>
  <cp:revision>1</cp:revision>
  <dcterms:created xsi:type="dcterms:W3CDTF">2015-10-15T06:58:33Z</dcterms:created>
  <dcterms:modified xsi:type="dcterms:W3CDTF">2015-10-15T06:59:10Z</dcterms:modified>
</cp:coreProperties>
</file>