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82" r:id="rId5"/>
    <p:sldId id="278" r:id="rId6"/>
    <p:sldId id="275" r:id="rId7"/>
    <p:sldId id="270" r:id="rId8"/>
    <p:sldId id="271" r:id="rId9"/>
    <p:sldId id="283" r:id="rId10"/>
  </p:sldIdLst>
  <p:sldSz cx="9144000" cy="6858000" type="screen4x3"/>
  <p:notesSz cx="6742113" cy="9872663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FF9933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344" autoAdjust="0"/>
  </p:normalViewPr>
  <p:slideViewPr>
    <p:cSldViewPr>
      <p:cViewPr>
        <p:scale>
          <a:sx n="80" d="100"/>
          <a:sy n="80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69"/>
          <c:h val="0.8657212643678250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chemeClr val="accent2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36</c:v>
                </c:pt>
                <c:pt idx="1">
                  <c:v>-25.9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39</c:v>
                </c:pt>
                <c:pt idx="4">
                  <c:v>-21.8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25.4</c:v>
                </c:pt>
                <c:pt idx="7">
                  <c:v>-22.9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16.8</c:v>
                </c:pt>
                <c:pt idx="10">
                  <c:v>-6.2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Fastrentelån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12">
                  <c:v>45.4</c:v>
                </c:pt>
                <c:pt idx="13">
                  <c:v>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0109312"/>
        <c:axId val="18011123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2.9</c:v>
                </c:pt>
                <c:pt idx="1">
                  <c:v>-1.7</c:v>
                </c:pt>
                <c:pt idx="2">
                  <c:v>-3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2.9</c:v>
                </c:pt>
                <c:pt idx="4">
                  <c:v>-1.7</c:v>
                </c:pt>
                <c:pt idx="5">
                  <c:v>-3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-11.1</c:v>
                </c:pt>
                <c:pt idx="7">
                  <c:v>-4.3</c:v>
                </c:pt>
                <c:pt idx="8">
                  <c:v>-2.6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-7.5</c:v>
                </c:pt>
                <c:pt idx="10">
                  <c:v>-9.6999999999999993</c:v>
                </c:pt>
                <c:pt idx="11">
                  <c:v>-6.2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8.8000000000000007</c:v>
                </c:pt>
                <c:pt idx="13">
                  <c:v>0</c:v>
                </c:pt>
                <c:pt idx="14">
                  <c:v>-0.7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112768"/>
        <c:axId val="180118656"/>
      </c:lineChart>
      <c:catAx>
        <c:axId val="18010931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011123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0111232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109312"/>
        <c:crosses val="autoZero"/>
        <c:crossBetween val="between"/>
        <c:majorUnit val="20"/>
        <c:minorUnit val="20"/>
      </c:valAx>
      <c:catAx>
        <c:axId val="1801127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11865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0118656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0112768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Siste tre måneder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-38.5</c:v>
                </c:pt>
                <c:pt idx="3">
                  <c:v>0</c:v>
                </c:pt>
                <c:pt idx="4" formatCode="0.0">
                  <c:v>-26.7</c:v>
                </c:pt>
                <c:pt idx="6" formatCode="0.0">
                  <c:v>-25.9</c:v>
                </c:pt>
                <c:pt idx="7" formatCode="0.0">
                  <c:v>-34.5</c:v>
                </c:pt>
                <c:pt idx="9">
                  <c:v>0</c:v>
                </c:pt>
                <c:pt idx="10" formatCode="0.0">
                  <c:v>0</c:v>
                </c:pt>
                <c:pt idx="12">
                  <c:v>-2.6</c:v>
                </c:pt>
                <c:pt idx="13" formatCode="0.0">
                  <c:v>0</c:v>
                </c:pt>
                <c:pt idx="15">
                  <c:v>0</c:v>
                </c:pt>
                <c:pt idx="16" formatCode="0.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0">
                  <c:v>0</c:v>
                </c:pt>
                <c:pt idx="3">
                  <c:v>0</c:v>
                </c:pt>
                <c:pt idx="6">
                  <c:v>0</c:v>
                </c:pt>
                <c:pt idx="9">
                  <c:v>0</c:v>
                </c:pt>
                <c:pt idx="12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3553920"/>
        <c:axId val="357248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Neste tre måneder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-33.5</c:v>
                </c:pt>
                <c:pt idx="2">
                  <c:v>-4.5999999999999996</c:v>
                </c:pt>
                <c:pt idx="3">
                  <c:v>0</c:v>
                </c:pt>
                <c:pt idx="4" formatCode="0.0">
                  <c:v>-41.2</c:v>
                </c:pt>
                <c:pt idx="5">
                  <c:v>-3.8</c:v>
                </c:pt>
                <c:pt idx="6" formatCode="0.0">
                  <c:v>0</c:v>
                </c:pt>
                <c:pt idx="7" formatCode="0.0">
                  <c:v>-14.8</c:v>
                </c:pt>
                <c:pt idx="8">
                  <c:v>-11.7</c:v>
                </c:pt>
                <c:pt idx="9">
                  <c:v>0</c:v>
                </c:pt>
                <c:pt idx="10" formatCode="0.0">
                  <c:v>-11.1</c:v>
                </c:pt>
                <c:pt idx="11">
                  <c:v>-1.9</c:v>
                </c:pt>
                <c:pt idx="12">
                  <c:v>0</c:v>
                </c:pt>
                <c:pt idx="13" formatCode="0.0">
                  <c:v>-5.0999999999999996</c:v>
                </c:pt>
                <c:pt idx="14">
                  <c:v>-2.6</c:v>
                </c:pt>
                <c:pt idx="15">
                  <c:v>0</c:v>
                </c:pt>
                <c:pt idx="16" formatCode="0.0">
                  <c:v>0</c:v>
                </c:pt>
                <c:pt idx="17">
                  <c:v>-2.6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74016"/>
        <c:axId val="3579904"/>
      </c:lineChart>
      <c:catAx>
        <c:axId val="355392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357248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3572480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3553920"/>
        <c:crosses val="autoZero"/>
        <c:crossBetween val="between"/>
        <c:majorUnit val="20"/>
        <c:minorUnit val="20"/>
      </c:valAx>
      <c:catAx>
        <c:axId val="35740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357990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3579904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3574016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486"/>
          <c:h val="0.8489095785440692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-45.4</c:v>
                </c:pt>
                <c:pt idx="1">
                  <c:v>-48.2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-22.9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-22.9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12">
                  <c:v>4.0999999999999996</c:v>
                </c:pt>
                <c:pt idx="13">
                  <c:v>-30.9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6733824"/>
        <c:axId val="673574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Sheet1!$A$2:$A$15</c:f>
              <c:strCache>
                <c:ptCount val="14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 formatCode="0.0">
                  <c:v>0</c:v>
                </c:pt>
                <c:pt idx="4">
                  <c:v>-22.9</c:v>
                </c:pt>
                <c:pt idx="5">
                  <c:v>-1.9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33824"/>
        <c:axId val="673574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-25</c:v>
                </c:pt>
                <c:pt idx="1">
                  <c:v>-46.3</c:v>
                </c:pt>
                <c:pt idx="2">
                  <c:v>-36.1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-15.5</c:v>
                </c:pt>
                <c:pt idx="8">
                  <c:v>-1.9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2.6</c:v>
                </c:pt>
                <c:pt idx="11">
                  <c:v>0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-4.3</c:v>
                </c:pt>
                <c:pt idx="13">
                  <c:v>-9.1</c:v>
                </c:pt>
                <c:pt idx="14">
                  <c:v>-22.9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37280"/>
        <c:axId val="6620288"/>
      </c:lineChart>
      <c:catAx>
        <c:axId val="673382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67357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6735744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733824"/>
        <c:crosses val="autoZero"/>
        <c:crossBetween val="between"/>
        <c:majorUnit val="20"/>
        <c:minorUnit val="20"/>
      </c:valAx>
      <c:catAx>
        <c:axId val="67372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62028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62028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737280"/>
        <c:crosses val="max"/>
        <c:crossBetween val="between"/>
        <c:majorUnit val="20"/>
        <c:minorUnit val="20"/>
      </c:valAx>
      <c:spPr>
        <a:solidFill>
          <a:schemeClr val="bg1"/>
        </a:solidFill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-6.1</c:v>
                </c:pt>
                <c:pt idx="1">
                  <c:v>-1.7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0</c:v>
                </c:pt>
                <c:pt idx="4">
                  <c:v>3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6">
                  <c:v>24.2</c:v>
                </c:pt>
                <c:pt idx="7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3335296"/>
        <c:axId val="333683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-13.3</c:v>
                </c:pt>
                <c:pt idx="1">
                  <c:v>-16</c:v>
                </c:pt>
                <c:pt idx="2">
                  <c:v>-23.2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0</c:v>
                </c:pt>
                <c:pt idx="4">
                  <c:v>3</c:v>
                </c:pt>
                <c:pt idx="5">
                  <c:v>4.4000000000000004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17.5</c:v>
                </c:pt>
                <c:pt idx="7">
                  <c:v>1.1000000000000001</c:v>
                </c:pt>
                <c:pt idx="8">
                  <c:v>1.3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35296"/>
        <c:axId val="3336832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40160"/>
        <c:axId val="3338624"/>
      </c:lineChart>
      <c:catAx>
        <c:axId val="333529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333683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3336832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3335296"/>
        <c:crosses val="autoZero"/>
        <c:crossBetween val="between"/>
        <c:majorUnit val="20"/>
        <c:minorUnit val="20"/>
      </c:valAx>
      <c:valAx>
        <c:axId val="333862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3340160"/>
        <c:crosses val="max"/>
        <c:crossBetween val="between"/>
        <c:majorUnit val="20"/>
      </c:valAx>
      <c:catAx>
        <c:axId val="3340160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3338624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248687664041993E-2"/>
          <c:y val="2.6221161406893935E-2"/>
          <c:w val="0.86861373578302714"/>
          <c:h val="0.8399592156162967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-2</c:v>
                </c:pt>
                <c:pt idx="1">
                  <c:v>-7.5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3">
                  <c:v>-14.4</c:v>
                </c:pt>
                <c:pt idx="4">
                  <c:v>-6.4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3606016"/>
        <c:axId val="4360793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-1.1000000000000001</c:v>
                </c:pt>
                <c:pt idx="1">
                  <c:v>-4.5999999999999996</c:v>
                </c:pt>
                <c:pt idx="2">
                  <c:v>-43.8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-14.4</c:v>
                </c:pt>
                <c:pt idx="4">
                  <c:v>-14.4</c:v>
                </c:pt>
                <c:pt idx="5">
                  <c:v>-45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609472"/>
        <c:axId val="43627648"/>
      </c:lineChart>
      <c:catAx>
        <c:axId val="4360601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4360793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3607936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606016"/>
        <c:crosses val="autoZero"/>
        <c:crossBetween val="between"/>
        <c:majorUnit val="20"/>
        <c:minorUnit val="20"/>
      </c:valAx>
      <c:catAx>
        <c:axId val="436094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62764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3627648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43609472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-14.4</c:v>
                </c:pt>
                <c:pt idx="1">
                  <c:v>-4.7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-14.4</c:v>
                </c:pt>
                <c:pt idx="4">
                  <c:v>-4.4000000000000004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0</c:v>
                </c:pt>
                <c:pt idx="10">
                  <c:v>-1.5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>
                  <c:v>-1.5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Sheet1!$L$2:$L$18</c:f>
              <c:numCache>
                <c:formatCode>General</c:formatCode>
                <c:ptCount val="17"/>
                <c:pt idx="15">
                  <c:v>-22.2</c:v>
                </c:pt>
                <c:pt idx="16">
                  <c:v>-25.1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7149440"/>
        <c:axId val="715980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-1.3</c:v>
                </c:pt>
                <c:pt idx="1">
                  <c:v>-14.4</c:v>
                </c:pt>
                <c:pt idx="2">
                  <c:v>-10.3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-2.5</c:v>
                </c:pt>
                <c:pt idx="4">
                  <c:v>-16.7</c:v>
                </c:pt>
                <c:pt idx="5">
                  <c:v>-3.3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-1.5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0</c:v>
                </c:pt>
                <c:pt idx="13">
                  <c:v>0</c:v>
                </c:pt>
                <c:pt idx="14">
                  <c:v>-1.5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  <c:pt idx="15">
                  <c:v>2kv</c:v>
                </c:pt>
                <c:pt idx="16">
                  <c:v>3kv</c:v>
                </c:pt>
                <c:pt idx="17">
                  <c:v>4kv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-20.7</c:v>
                </c:pt>
                <c:pt idx="16">
                  <c:v>-5</c:v>
                </c:pt>
                <c:pt idx="17">
                  <c:v>-45.2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1344"/>
        <c:axId val="7162880"/>
      </c:lineChart>
      <c:catAx>
        <c:axId val="714944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715980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7159808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149440"/>
        <c:crosses val="autoZero"/>
        <c:crossBetween val="between"/>
        <c:majorUnit val="20"/>
        <c:minorUnit val="20"/>
      </c:valAx>
      <c:catAx>
        <c:axId val="71613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16288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7162880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16134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07E-2"/>
          <c:y val="2.6198353245195118E-2"/>
          <c:w val="0.86769685039371591"/>
          <c:h val="0.8657212643678247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Siste tre måneder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>
                  <c:v>-34.9</c:v>
                </c:pt>
                <c:pt idx="1">
                  <c:v>-2.4</c:v>
                </c:pt>
                <c:pt idx="3">
                  <c:v>10.9</c:v>
                </c:pt>
                <c:pt idx="4">
                  <c:v>1.5</c:v>
                </c:pt>
                <c:pt idx="6">
                  <c:v>4.4000000000000004</c:v>
                </c:pt>
                <c:pt idx="7">
                  <c:v>3.5</c:v>
                </c:pt>
                <c:pt idx="9">
                  <c:v>-1.5</c:v>
                </c:pt>
                <c:pt idx="10">
                  <c:v>-1.5</c:v>
                </c:pt>
                <c:pt idx="12">
                  <c:v>-3.9</c:v>
                </c:pt>
                <c:pt idx="13">
                  <c:v>-7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7568768"/>
        <c:axId val="7570944"/>
      </c:barChart>
      <c:lineChart>
        <c:grouping val="standard"/>
        <c:varyColors val="0"/>
        <c:ser>
          <c:idx val="8"/>
          <c:order val="1"/>
          <c:tx>
            <c:strRef>
              <c:f>Sheet1!$C$1</c:f>
              <c:strCache>
                <c:ptCount val="1"/>
                <c:pt idx="0">
                  <c:v>Neste tre måneder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Sheet1!$A$2:$A$16</c:f>
              <c:strCache>
                <c:ptCount val="15"/>
                <c:pt idx="0">
                  <c:v>2kv</c:v>
                </c:pt>
                <c:pt idx="1">
                  <c:v>3kv</c:v>
                </c:pt>
                <c:pt idx="2">
                  <c:v>4kv</c:v>
                </c:pt>
                <c:pt idx="3">
                  <c:v>2kv</c:v>
                </c:pt>
                <c:pt idx="4">
                  <c:v>3kv</c:v>
                </c:pt>
                <c:pt idx="5">
                  <c:v>4kv</c:v>
                </c:pt>
                <c:pt idx="6">
                  <c:v>2kv</c:v>
                </c:pt>
                <c:pt idx="7">
                  <c:v>3kv</c:v>
                </c:pt>
                <c:pt idx="8">
                  <c:v>4kv</c:v>
                </c:pt>
                <c:pt idx="9">
                  <c:v>2kv</c:v>
                </c:pt>
                <c:pt idx="10">
                  <c:v>3kv</c:v>
                </c:pt>
                <c:pt idx="11">
                  <c:v>4kv</c:v>
                </c:pt>
                <c:pt idx="12">
                  <c:v>2kv</c:v>
                </c:pt>
                <c:pt idx="13">
                  <c:v>3kv</c:v>
                </c:pt>
                <c:pt idx="14">
                  <c:v>4kv</c:v>
                </c:pt>
              </c:strCache>
            </c:strRef>
          </c:cat>
          <c:val>
            <c:numRef>
              <c:f>Sheet1!$C$2:$C$16</c:f>
              <c:numCache>
                <c:formatCode>0.0</c:formatCode>
                <c:ptCount val="15"/>
                <c:pt idx="0">
                  <c:v>-1.3</c:v>
                </c:pt>
                <c:pt idx="1">
                  <c:v>11.2</c:v>
                </c:pt>
                <c:pt idx="2" formatCode="General">
                  <c:v>6.3</c:v>
                </c:pt>
                <c:pt idx="3">
                  <c:v>0</c:v>
                </c:pt>
                <c:pt idx="4">
                  <c:v>10.9</c:v>
                </c:pt>
                <c:pt idx="5">
                  <c:v>1.5</c:v>
                </c:pt>
                <c:pt idx="6">
                  <c:v>0</c:v>
                </c:pt>
                <c:pt idx="7">
                  <c:v>17.3</c:v>
                </c:pt>
                <c:pt idx="8">
                  <c:v>1.5</c:v>
                </c:pt>
                <c:pt idx="9">
                  <c:v>0</c:v>
                </c:pt>
                <c:pt idx="10">
                  <c:v>-1.5</c:v>
                </c:pt>
                <c:pt idx="11">
                  <c:v>0</c:v>
                </c:pt>
                <c:pt idx="12">
                  <c:v>0</c:v>
                </c:pt>
                <c:pt idx="13">
                  <c:v>10.9</c:v>
                </c:pt>
                <c:pt idx="14">
                  <c:v>-7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72480"/>
        <c:axId val="7574272"/>
      </c:lineChart>
      <c:catAx>
        <c:axId val="756876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757094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7570944"/>
        <c:scaling>
          <c:orientation val="minMax"/>
          <c:max val="60"/>
          <c:min val="-60"/>
        </c:scaling>
        <c:delete val="0"/>
        <c:axPos val="l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568768"/>
        <c:crosses val="autoZero"/>
        <c:crossBetween val="between"/>
        <c:majorUnit val="20"/>
        <c:minorUnit val="20"/>
      </c:valAx>
      <c:catAx>
        <c:axId val="75724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57427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7574272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757248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0.75865</cdr:x>
      <cdr:y>0.0146</cdr:y>
    </cdr:from>
    <cdr:to>
      <cdr:x>0.9319</cdr:x>
      <cdr:y>0.07945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37053" y="76223"/>
          <a:ext cx="1584198" cy="3385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0.7906</cdr:x>
      <cdr:y>0.17041</cdr:y>
    </cdr:from>
    <cdr:to>
      <cdr:x>0.7906</cdr:x>
      <cdr:y>0.8911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29276" y="889533"/>
          <a:ext cx="0" cy="376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0.64506</cdr:x>
      <cdr:y>0.17061</cdr:y>
    </cdr:from>
    <cdr:to>
      <cdr:x>0.64506</cdr:x>
      <cdr:y>0.89241</cdr:y>
    </cdr:to>
    <cdr:sp macro="" textlink="">
      <cdr:nvSpPr>
        <cdr:cNvPr id="3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98429" y="890584"/>
          <a:ext cx="0" cy="376779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0.02737</cdr:y>
    </cdr:from>
    <cdr:to>
      <cdr:x>0.79137</cdr:x>
      <cdr:y>0.88254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287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4" y="147047"/>
          <a:ext cx="1521889" cy="5847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8222" y="0"/>
            <a:ext cx="2922317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7" y="4689239"/>
            <a:ext cx="5394320" cy="444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8222" y="9376899"/>
            <a:ext cx="2922317" cy="49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8188"/>
            <a:ext cx="4938712" cy="37052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897" y="4690818"/>
            <a:ext cx="5394320" cy="444293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3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2015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25495792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195736" y="548680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548680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Første-hjemslån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779912" y="548680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rapportert utvikling for gjeldende kvartal. </a:t>
            </a:r>
            <a:r>
              <a:rPr lang="nb-NO" sz="1600" dirty="0">
                <a:latin typeface="Univers 45 Light" pitchFamily="34" charset="0"/>
              </a:rPr>
              <a:t>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kvartalet 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</a:t>
            </a:r>
            <a:r>
              <a:rPr lang="nb-NO" sz="1600" dirty="0" smtClean="0">
                <a:latin typeface="Univers 45 Light" pitchFamily="34" charset="0"/>
              </a:rPr>
              <a:t>etterspørsel</a:t>
            </a:r>
            <a:endParaRPr lang="nb-NO" sz="1600" dirty="0">
              <a:latin typeface="Univers 45 Light" pitchFamily="34" charset="0"/>
            </a:endParaRPr>
          </a:p>
          <a:p>
            <a:pPr marL="457200" indent="-457200" eaLnBrk="0" hangingPunct="0"/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455076994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11560" y="857232"/>
            <a:ext cx="130837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Samlet   kreditt-praksis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19933" y="857232"/>
            <a:ext cx="0" cy="4515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251866" y="1603889"/>
            <a:ext cx="52801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251866" y="1604964"/>
            <a:ext cx="13201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Makro-økonomiske</a:t>
            </a:r>
            <a:r>
              <a:rPr lang="nb-NO" sz="1600" dirty="0" smtClean="0">
                <a:latin typeface="Univers 45 Light" pitchFamily="34" charset="0"/>
              </a:rPr>
              <a:t> utsikter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251865" y="1074222"/>
            <a:ext cx="528013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4571998" y="1604964"/>
            <a:ext cx="1" cy="3767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571998" y="1589891"/>
            <a:ext cx="1301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Bankenes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251866" y="857232"/>
            <a:ext cx="0" cy="447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891933" y="1604964"/>
            <a:ext cx="13443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Kapital-dekning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919932" y="836712"/>
            <a:ext cx="133193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Kreditt-praksis, førstehjems-lån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092280" y="1589891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2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35996199"/>
              </p:ext>
            </p:extLst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195736" y="653786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Maksimal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11560" y="653786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364088" y="653787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Gebyrer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53787"/>
            <a:ext cx="15841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Maksimal </a:t>
            </a:r>
            <a:r>
              <a:rPr lang="nb-NO" sz="1600" dirty="0">
                <a:latin typeface="Univers 45 Light" pitchFamily="34" charset="0"/>
              </a:rPr>
              <a:t>gjeld i forhold til </a:t>
            </a:r>
            <a:r>
              <a:rPr lang="nb-NO" sz="1600" dirty="0" smtClean="0">
                <a:latin typeface="Univers 45 Light" pitchFamily="34" charset="0"/>
              </a:rPr>
              <a:t>boligens </a:t>
            </a:r>
            <a:r>
              <a:rPr lang="nb-NO" sz="1600" dirty="0">
                <a:latin typeface="Univers 45 Light" pitchFamily="34" charset="0"/>
              </a:rPr>
              <a:t>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</a:t>
            </a:r>
            <a:r>
              <a:rPr lang="nb-NO" sz="1600" dirty="0" smtClean="0">
                <a:latin typeface="Univers 45 Light" pitchFamily="34" charset="0"/>
              </a:rPr>
              <a:t>utlånsmargin. Positive tall for utlånsmargin og gebyrer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betyr strammere lånebetingelser. Negative </a:t>
            </a:r>
            <a:r>
              <a:rPr lang="nb-NO" sz="1600" dirty="0">
                <a:latin typeface="Univers 45 Light" pitchFamily="34" charset="0"/>
              </a:rPr>
              <a:t>tall for bruk av </a:t>
            </a:r>
            <a:r>
              <a:rPr lang="nb-NO" sz="1600" dirty="0" smtClean="0">
                <a:latin typeface="Univers 45 Light" pitchFamily="34" charset="0"/>
              </a:rPr>
              <a:t>avdragsfrihet, </a:t>
            </a:r>
            <a:r>
              <a:rPr lang="nb-NO" sz="1600" dirty="0">
                <a:latin typeface="Univers 45 Light" pitchFamily="34" charset="0"/>
              </a:rPr>
              <a:t>maksimal gjeld i forhold </a:t>
            </a:r>
            <a:r>
              <a:rPr lang="nb-NO" sz="1600" dirty="0" smtClean="0">
                <a:latin typeface="Univers 45 Light" pitchFamily="34" charset="0"/>
              </a:rPr>
              <a:t>til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inntekt og</a:t>
            </a:r>
            <a:r>
              <a:rPr lang="nb-NO" sz="1600" dirty="0">
                <a:latin typeface="Univers 45 Light" pitchFamily="34" charset="0"/>
              </a:rPr>
              <a:t> </a:t>
            </a:r>
            <a:r>
              <a:rPr lang="nb-NO" sz="1600" dirty="0" smtClean="0">
                <a:latin typeface="Univers 45 Light" pitchFamily="34" charset="0"/>
              </a:rPr>
              <a:t>boligens verdi innebærer strammere lånebetingelser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57190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solidFill>
                  <a:schemeClr val="tx1"/>
                </a:solidFill>
                <a:latin typeface="Univers 45 Light" pitchFamily="34" charset="0"/>
              </a:rPr>
              <a:t>Figur 3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solidFill>
                  <a:schemeClr val="tx1"/>
                </a:solidFill>
                <a:latin typeface="Univers 45 Light" pitchFamily="34" charset="0"/>
              </a:rPr>
              <a:t>1), 2)</a:t>
            </a:r>
            <a:r>
              <a:rPr lang="nb-NO" sz="2000" dirty="0" smtClean="0">
                <a:solidFill>
                  <a:schemeClr val="tx1"/>
                </a:solidFill>
                <a:latin typeface="Univers 45 Light" pitchFamily="34" charset="0"/>
              </a:rPr>
              <a:t> Prosent</a:t>
            </a:r>
            <a:endParaRPr lang="en-GB" sz="2000" dirty="0" smtClean="0">
              <a:solidFill>
                <a:schemeClr val="tx1"/>
              </a:solidFill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948264" y="653786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Bruk av avdragsfrihet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7251881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etterspørsel/økt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1064608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83048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 pitchFamily="34" charset="0"/>
              </a:rPr>
              <a:t>Figur </a:t>
            </a:r>
            <a:r>
              <a:rPr lang="nb-NO" sz="2000" b="1" dirty="0" smtClean="0">
                <a:latin typeface="Univers 45 Light" pitchFamily="34" charset="0"/>
              </a:rPr>
              <a:t>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93781686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96277" y="990566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Bankenes </a:t>
            </a:r>
            <a:r>
              <a:rPr lang="nb-NO" sz="1600" dirty="0">
                <a:latin typeface="Univers 45 Light"/>
              </a:rPr>
              <a:t>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990566"/>
            <a:ext cx="0" cy="450687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990566"/>
            <a:ext cx="0" cy="45068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>
                <a:latin typeface="Univers 45 Light"/>
              </a:rPr>
              <a:t>Figur </a:t>
            </a:r>
            <a:r>
              <a:rPr lang="nb-NO" sz="2000" b="1" dirty="0" smtClean="0">
                <a:latin typeface="Univers 45 Light"/>
              </a:rPr>
              <a:t>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V="1">
            <a:off x="4565432" y="990566"/>
            <a:ext cx="6568" cy="44973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0801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68515545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28833" y="764704"/>
            <a:ext cx="15863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58198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194850" y="762350"/>
            <a:ext cx="0" cy="42017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5364088" y="741260"/>
            <a:ext cx="0" cy="422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948264" y="858198"/>
            <a:ext cx="1624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Bruk av avdragsfrihet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930249" y="749451"/>
            <a:ext cx="0" cy="4214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5364088" y="758042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Maksimal nedbetalingstid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54000" indent="-457200"/>
            <a:r>
              <a:rPr lang="nb-NO" sz="1600" dirty="0" smtClean="0">
                <a:latin typeface="Univers 45 Light" pitchFamily="34" charset="0"/>
              </a:rPr>
              <a:t>2) Positive tall for utlånsmargin betyr økt utlånsmargin. Positive tall for utlånsmargin, krav til sikkerhet/pant, krav til egenkapital og gebyrer og negative tall for maksimal nedbetalingstid innebærer strammere 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 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24503" y="790121"/>
            <a:ext cx="1570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Krav til sikkerhet/pant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 flipV="1">
            <a:off x="3779912" y="762350"/>
            <a:ext cx="0" cy="422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11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On-screen Show (4:3)</PresentationFormat>
  <Paragraphs>83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PowerPoint Presentation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PowerPoint Presentation</vt:lpstr>
      <vt:lpstr>PowerPoint Presentation</vt:lpstr>
      <vt:lpstr>Figur 7 Endring i lånebetingelser for ikke-finansielle foretak. Nettotall.1), 2) Prosent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- figurer</dc:title>
  <dc:creator/>
  <cp:lastModifiedBy/>
  <cp:revision>1</cp:revision>
  <dcterms:created xsi:type="dcterms:W3CDTF">2015-10-15T06:58:33Z</dcterms:created>
  <dcterms:modified xsi:type="dcterms:W3CDTF">2015-10-15T06:59:10Z</dcterms:modified>
</cp:coreProperties>
</file>