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7" r:id="rId3"/>
    <p:sldId id="276" r:id="rId4"/>
    <p:sldId id="279" r:id="rId5"/>
    <p:sldId id="278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0080"/>
    <a:srgbClr val="190080"/>
    <a:srgbClr val="000066"/>
    <a:srgbClr val="006666"/>
    <a:srgbClr val="E4E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71" autoAdjust="0"/>
  </p:normalViewPr>
  <p:slideViewPr>
    <p:cSldViewPr>
      <p:cViewPr>
        <p:scale>
          <a:sx n="100" d="100"/>
          <a:sy n="100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912E-2"/>
          <c:y val="2.6427969348659052E-2"/>
          <c:w val="0.86769685039371691"/>
          <c:h val="0.865721264367825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7</c:v>
                </c:pt>
                <c:pt idx="1">
                  <c:v>-21.765102949090313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10</c:v>
                </c:pt>
                <c:pt idx="4" formatCode="0.0">
                  <c:v>-21.765102949090313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-14.2</c:v>
                </c:pt>
                <c:pt idx="7" formatCode="0.0">
                  <c:v>-25.699794189700974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13.1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Fixed-rate loans</c:v>
                </c:pt>
              </c:strCache>
            </c:strRef>
          </c:tx>
          <c:spPr>
            <a:solidFill>
              <a:schemeClr val="accent6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-7.5</c:v>
                </c:pt>
                <c:pt idx="13" formatCode="0.0">
                  <c:v>-25.699794189700974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38238208"/>
        <c:axId val="138256768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Total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4.2</c:v>
                </c:pt>
                <c:pt idx="1">
                  <c:v>-3</c:v>
                </c:pt>
                <c:pt idx="2" formatCode="0.0">
                  <c:v>-12.743300215797504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Repayment loans secured on dwellings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4.2</c:v>
                </c:pt>
                <c:pt idx="4">
                  <c:v>-3</c:v>
                </c:pt>
                <c:pt idx="5" formatCode="0.0">
                  <c:v>-12.743300215797504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Home equity lines on credit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-4.3</c:v>
                </c:pt>
                <c:pt idx="7">
                  <c:v>-7.2</c:v>
                </c:pt>
                <c:pt idx="8" formatCode="0.0">
                  <c:v>-2.9670074122433223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First-home mortgages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-0.1</c:v>
                </c:pt>
                <c:pt idx="10">
                  <c:v>2.2999999999999998</c:v>
                </c:pt>
                <c:pt idx="11" formatCode="0.0">
                  <c:v>-23.22941024949484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Fixed-rate loans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14.9</c:v>
                </c:pt>
                <c:pt idx="13">
                  <c:v>-3.4</c:v>
                </c:pt>
                <c:pt idx="14" formatCode="0.0">
                  <c:v>-2.9670074122433223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258304"/>
        <c:axId val="138259840"/>
      </c:lineChart>
      <c:catAx>
        <c:axId val="1382382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38256768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38256768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8238208"/>
        <c:crosses val="autoZero"/>
        <c:crossBetween val="between"/>
        <c:majorUnit val="20"/>
        <c:minorUnit val="20"/>
      </c:valAx>
      <c:catAx>
        <c:axId val="1382583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8259840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38259840"/>
        <c:scaling>
          <c:orientation val="minMax"/>
          <c:max val="60"/>
          <c:min val="-60"/>
        </c:scaling>
        <c:delete val="0"/>
        <c:axPos val="r"/>
        <c:numFmt formatCode="0" sourceLinked="0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38258304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084426946631752E-2"/>
          <c:y val="2.4974137931034483E-2"/>
          <c:w val="0.86867366579177663"/>
          <c:h val="0.865940229885057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 formatCode="General">
                  <c:v>0</c:v>
                </c:pt>
                <c:pt idx="1">
                  <c:v>-3.9346912406106611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Førstehjemslån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-1.8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-3</c:v>
                </c:pt>
                <c:pt idx="7" formatCode="0.0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-10.199999999999999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0</c:v>
                </c:pt>
                <c:pt idx="13">
                  <c:v>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4814208"/>
        <c:axId val="18482457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-5.9</c:v>
                </c:pt>
                <c:pt idx="1">
                  <c:v>0</c:v>
                </c:pt>
                <c:pt idx="2" formatCode="0.0">
                  <c:v>3.5903124029662297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Førstehjemslån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-10.8</c:v>
                </c:pt>
                <c:pt idx="4">
                  <c:v>-10.8</c:v>
                </c:pt>
                <c:pt idx="5" formatCode="0.0">
                  <c:v>6.5446813870839016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  <c:pt idx="8" formatCode="0.0">
                  <c:v>-2.2512891599772908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-14.1</c:v>
                </c:pt>
                <c:pt idx="10">
                  <c:v>-5.9</c:v>
                </c:pt>
                <c:pt idx="11" formatCode="0.0">
                  <c:v>-5.2182965722206127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-1</c:v>
                </c:pt>
                <c:pt idx="13">
                  <c:v>0</c:v>
                </c:pt>
                <c:pt idx="14">
                  <c:v>17.899999999999999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826112"/>
        <c:axId val="184848384"/>
      </c:lineChart>
      <c:catAx>
        <c:axId val="184814208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482457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482457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814208"/>
        <c:crosses val="autoZero"/>
        <c:crossBetween val="between"/>
        <c:majorUnit val="20"/>
        <c:minorUnit val="20"/>
      </c:valAx>
      <c:catAx>
        <c:axId val="1848261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84838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484838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4826112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528871391076119E-2"/>
          <c:y val="2.4974137931034483E-2"/>
          <c:w val="0.86589588801400508"/>
          <c:h val="0.8489095785440693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Sheet1!$B$2:$B$16</c:f>
              <c:numCache>
                <c:formatCode>0.0</c:formatCode>
                <c:ptCount val="15"/>
                <c:pt idx="0" formatCode="General">
                  <c:v>53</c:v>
                </c:pt>
                <c:pt idx="1">
                  <c:v>14.569372404220529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Maks.gjeld ift inntekt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9">
                  <c:v>0</c:v>
                </c:pt>
                <c:pt idx="10">
                  <c:v>-4.2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Avdragsfrihet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12">
                  <c:v>-21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9780352"/>
        <c:axId val="189782272"/>
      </c:barChart>
      <c:lineChart>
        <c:grouping val="standard"/>
        <c:varyColors val="0"/>
        <c:ser>
          <c:idx val="7"/>
          <c:order val="3"/>
          <c:tx>
            <c:strRef>
              <c:f>Sheet1!$E$1</c:f>
              <c:strCache>
                <c:ptCount val="1"/>
                <c:pt idx="0">
                  <c:v>Maks.gjeld ift inntekt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780352"/>
        <c:axId val="189782272"/>
      </c:line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27.6</c:v>
                </c:pt>
                <c:pt idx="1">
                  <c:v>21.6</c:v>
                </c:pt>
                <c:pt idx="2" formatCode="0.0">
                  <c:v>-14.005015936180643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6">
                  <c:v>-3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9">
                  <c:v>0</c:v>
                </c:pt>
                <c:pt idx="10">
                  <c:v>-1.3</c:v>
                </c:pt>
                <c:pt idx="11">
                  <c:v>4.2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Sheet1!$A$2:$A$16</c:f>
              <c:strCache>
                <c:ptCount val="15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</c:strCache>
            </c:strRef>
          </c:cat>
          <c:val>
            <c:numRef>
              <c:f>Sheet1!$K$2:$K$16</c:f>
              <c:numCache>
                <c:formatCode>General</c:formatCode>
                <c:ptCount val="15"/>
                <c:pt idx="12">
                  <c:v>-21.8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669376"/>
        <c:axId val="189670912"/>
      </c:lineChart>
      <c:catAx>
        <c:axId val="18978035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0">
            <a:solidFill>
              <a:schemeClr val="tx1"/>
            </a:solidFill>
            <a:prstDash val="solid"/>
          </a:ln>
        </c:spPr>
        <c:crossAx val="189782272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9782272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780352"/>
        <c:crosses val="autoZero"/>
        <c:crossBetween val="between"/>
        <c:majorUnit val="20"/>
        <c:minorUnit val="20"/>
      </c:valAx>
      <c:catAx>
        <c:axId val="1896693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67091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9670912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8966937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24278215223108E-2"/>
          <c:y val="2.642796934865901E-2"/>
          <c:w val="0.868324146981627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 formatCode="General">
                  <c:v>13.5</c:v>
                </c:pt>
                <c:pt idx="1">
                  <c:v>6.1134777472810189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3">
                  <c:v>0.9</c:v>
                </c:pt>
                <c:pt idx="4" formatCode="0.0">
                  <c:v>-13.02643348615079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Sheet1!$F$2:$F$10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0492672"/>
        <c:axId val="190494976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35.5</c:v>
                </c:pt>
                <c:pt idx="1">
                  <c:v>-0.9</c:v>
                </c:pt>
                <c:pt idx="2" formatCode="0.0">
                  <c:v>-13.278252340960412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3">
                  <c:v>6.8</c:v>
                </c:pt>
                <c:pt idx="4">
                  <c:v>0.9</c:v>
                </c:pt>
                <c:pt idx="5" formatCode="0.0">
                  <c:v>0.8885530021941116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Sheet1!$G$2:$G$10</c:f>
              <c:numCache>
                <c:formatCode>General</c:formatCode>
                <c:ptCount val="9"/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492672"/>
        <c:axId val="190494976"/>
      </c:lineChart>
      <c:lineChart>
        <c:grouping val="standard"/>
        <c:varyColors val="0"/>
        <c:ser>
          <c:idx val="5"/>
          <c:order val="6"/>
          <c:tx>
            <c:strRef>
              <c:f>Sheet1!$H$1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cat>
            <c:strRef>
              <c:f>Sheet1!$A$2:$A$10</c:f>
              <c:strCache>
                <c:ptCount val="9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</c:strCache>
            </c:strRef>
          </c:cat>
          <c:val>
            <c:numRef>
              <c:f>Sheet1!$H$2:$H$10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506880"/>
        <c:axId val="190504960"/>
      </c:lineChart>
      <c:catAx>
        <c:axId val="190492672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0">
            <a:solidFill>
              <a:schemeClr val="tx1"/>
            </a:solidFill>
            <a:prstDash val="solid"/>
          </a:ln>
        </c:spPr>
        <c:crossAx val="190494976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0494976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492672"/>
        <c:crosses val="autoZero"/>
        <c:crossBetween val="between"/>
        <c:majorUnit val="20"/>
        <c:minorUnit val="20"/>
      </c:valAx>
      <c:valAx>
        <c:axId val="190504960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0506880"/>
        <c:crosses val="max"/>
        <c:crossBetween val="between"/>
        <c:majorUnit val="20"/>
      </c:valAx>
      <c:catAx>
        <c:axId val="190506880"/>
        <c:scaling>
          <c:orientation val="minMax"/>
        </c:scaling>
        <c:delete val="0"/>
        <c:axPos val="b"/>
        <c:majorTickMark val="in"/>
        <c:minorTickMark val="none"/>
        <c:tickLblPos val="nextTo"/>
        <c:spPr>
          <a:ln>
            <a:solidFill>
              <a:srgbClr val="000000"/>
            </a:solidFill>
          </a:ln>
        </c:spPr>
        <c:txPr>
          <a:bodyPr/>
          <a:lstStyle/>
          <a:p>
            <a:pPr>
              <a:defRPr sz="1800">
                <a:latin typeface="Univers 45 Light" pitchFamily="34" charset="0"/>
              </a:defRPr>
            </a:pPr>
            <a:endParaRPr lang="nb-NO"/>
          </a:p>
        </c:txPr>
        <c:crossAx val="190504960"/>
        <c:crossesAt val="-90"/>
        <c:auto val="1"/>
        <c:lblAlgn val="ctr"/>
        <c:lblOffset val="100"/>
        <c:noMultiLvlLbl val="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693132108486499E-2"/>
          <c:y val="2.4245516784986012E-2"/>
          <c:w val="0.86861373578302714"/>
          <c:h val="0.839959215616296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 formatCode="General">
                  <c:v>-3.6</c:v>
                </c:pt>
                <c:pt idx="1">
                  <c:v>-0.8885530021941116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3">
                  <c:v>-3.6</c:v>
                </c:pt>
                <c:pt idx="4" formatCode="0.0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90575360"/>
        <c:axId val="19057728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-7.7</c:v>
                </c:pt>
                <c:pt idx="1">
                  <c:v>3.8</c:v>
                </c:pt>
                <c:pt idx="2" formatCode="0.0">
                  <c:v>12.137880483956678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Sheet1!$A$2:$A$7</c:f>
              <c:strCache>
                <c:ptCount val="6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3">
                  <c:v>-7.7</c:v>
                </c:pt>
                <c:pt idx="4">
                  <c:v>3.8</c:v>
                </c:pt>
                <c:pt idx="5" formatCode="0.0">
                  <c:v>13.02643348615079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726528"/>
        <c:axId val="190728064"/>
      </c:lineChart>
      <c:catAx>
        <c:axId val="190575360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51">
            <a:solidFill>
              <a:schemeClr val="tx1"/>
            </a:solidFill>
            <a:prstDash val="solid"/>
          </a:ln>
        </c:spPr>
        <c:crossAx val="19057728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9057728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575360"/>
        <c:crosses val="autoZero"/>
        <c:crossBetween val="between"/>
        <c:majorUnit val="20"/>
        <c:minorUnit val="20"/>
      </c:valAx>
      <c:catAx>
        <c:axId val="1907265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728064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90728064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90726528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Sheet1!$B$2:$B$19</c:f>
              <c:numCache>
                <c:formatCode>0.0</c:formatCode>
                <c:ptCount val="18"/>
                <c:pt idx="0" formatCode="General">
                  <c:v>-0.9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3">
                  <c:v>-0.9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Sheet1!$F$2:$F$19</c:f>
              <c:numCache>
                <c:formatCode>General</c:formatCode>
                <c:ptCount val="18"/>
                <c:pt idx="6">
                  <c:v>-1.3</c:v>
                </c:pt>
                <c:pt idx="7" formatCode="0.0">
                  <c:v>7.0020307494751304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  <c:pt idx="9">
                  <c:v>-2.2000000000000002</c:v>
                </c:pt>
                <c:pt idx="10" formatCode="0.0">
                  <c:v>0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Sheet1!$J$2:$J$19</c:f>
              <c:numCache>
                <c:formatCode>General</c:formatCode>
                <c:ptCount val="18"/>
                <c:pt idx="12">
                  <c:v>0</c:v>
                </c:pt>
                <c:pt idx="13" formatCode="0.0">
                  <c:v>7.0020307494751304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invertIfNegative val="0"/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Sheet1!$L$2:$L$19</c:f>
              <c:numCache>
                <c:formatCode>General</c:formatCode>
                <c:ptCount val="18"/>
                <c:pt idx="15">
                  <c:v>-11.5</c:v>
                </c:pt>
                <c:pt idx="16" formatCode="0.0">
                  <c:v>-0.8885530021941116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9142144"/>
        <c:axId val="18914368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-1.1000000000000001</c:v>
                </c:pt>
                <c:pt idx="1">
                  <c:v>-1.1000000000000001</c:v>
                </c:pt>
                <c:pt idx="2" formatCode="0.0">
                  <c:v>12.137880483956678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-1.1000000000000001</c:v>
                </c:pt>
                <c:pt idx="5" formatCode="0.0">
                  <c:v>11.886061629147056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Sheet1!$G$2:$G$19</c:f>
              <c:numCache>
                <c:formatCode>General</c:formatCode>
                <c:ptCount val="18"/>
                <c:pt idx="6">
                  <c:v>0</c:v>
                </c:pt>
                <c:pt idx="7">
                  <c:v>7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Sheet1!$I$2:$I$19</c:f>
              <c:numCache>
                <c:formatCode>General</c:formatCode>
                <c:ptCount val="18"/>
                <c:pt idx="9">
                  <c:v>-2.5</c:v>
                </c:pt>
                <c:pt idx="10">
                  <c:v>-1.1000000000000001</c:v>
                </c:pt>
                <c:pt idx="11" formatCode="0.0">
                  <c:v>13.02643348615079</c:v>
                </c:pt>
              </c:numCache>
            </c:numRef>
          </c:val>
          <c:smooth val="0"/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Sheet1!$K$2:$K$19</c:f>
              <c:numCache>
                <c:formatCode>General</c:formatCode>
                <c:ptCount val="18"/>
                <c:pt idx="7" formatCode="0.0">
                  <c:v>13.02643348615079</c:v>
                </c:pt>
                <c:pt idx="12">
                  <c:v>0</c:v>
                </c:pt>
                <c:pt idx="13">
                  <c:v>7</c:v>
                </c:pt>
                <c:pt idx="14" formatCode="0.0">
                  <c:v>7.0020307494751304</c:v>
                </c:pt>
              </c:numCache>
            </c:numRef>
          </c:val>
          <c:smooth val="0"/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  <c:bubble3D val="0"/>
          </c:dPt>
          <c:cat>
            <c:strRef>
              <c:f>Sheet1!$A$2:$A$19</c:f>
              <c:strCache>
                <c:ptCount val="18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  <c:pt idx="12">
                  <c:v>Q2</c:v>
                </c:pt>
                <c:pt idx="13">
                  <c:v>Q3</c:v>
                </c:pt>
                <c:pt idx="14">
                  <c:v>Q4</c:v>
                </c:pt>
                <c:pt idx="15">
                  <c:v>Q2</c:v>
                </c:pt>
                <c:pt idx="16">
                  <c:v>Q3</c:v>
                </c:pt>
                <c:pt idx="17">
                  <c:v>Q4</c:v>
                </c:pt>
              </c:strCache>
            </c:strRef>
          </c:cat>
          <c:val>
            <c:numRef>
              <c:f>Sheet1!$M$2:$M$19</c:f>
              <c:numCache>
                <c:formatCode>General</c:formatCode>
                <c:ptCount val="18"/>
                <c:pt idx="15">
                  <c:v>-7.7</c:v>
                </c:pt>
                <c:pt idx="16">
                  <c:v>-2.2999999999999998</c:v>
                </c:pt>
                <c:pt idx="17" formatCode="0.0">
                  <c:v>-0.8885530021941116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157760"/>
        <c:axId val="189159296"/>
      </c:lineChart>
      <c:catAx>
        <c:axId val="189142144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34">
            <a:solidFill>
              <a:schemeClr val="tx1"/>
            </a:solidFill>
            <a:prstDash val="solid"/>
          </a:ln>
        </c:spPr>
        <c:crossAx val="18914368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9143680"/>
        <c:scaling>
          <c:orientation val="minMax"/>
          <c:max val="60"/>
          <c:min val="-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142144"/>
        <c:crosses val="autoZero"/>
        <c:crossBetween val="between"/>
        <c:majorUnit val="20"/>
        <c:minorUnit val="20"/>
      </c:valAx>
      <c:catAx>
        <c:axId val="1891577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159296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9159296"/>
        <c:scaling>
          <c:orientation val="minMax"/>
          <c:max val="60"/>
          <c:min val="-6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157760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151574803149621E-2"/>
          <c:y val="2.642796934865901E-2"/>
          <c:w val="0.86769685039371613"/>
          <c:h val="0.8657212643678248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 formatCode="General">
                  <c:v>-10</c:v>
                </c:pt>
                <c:pt idx="1">
                  <c:v>-0.8885530021941116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3">
                  <c:v>1.1000000000000001</c:v>
                </c:pt>
                <c:pt idx="4" formatCode="0.0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Maksimal nedbetalingstid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6">
                  <c:v>-2.4</c:v>
                </c:pt>
                <c:pt idx="7" formatCode="0.0">
                  <c:v>-3.5472941899775541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9">
                  <c:v>1.1000000000000001</c:v>
                </c:pt>
                <c:pt idx="10" formatCode="0.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0"/>
        <c:overlap val="100"/>
        <c:axId val="189266176"/>
        <c:axId val="189280640"/>
      </c:barChart>
      <c:lineChart>
        <c:grouping val="standard"/>
        <c:varyColors val="0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10.7</c:v>
                </c:pt>
                <c:pt idx="1">
                  <c:v>0.3</c:v>
                </c:pt>
                <c:pt idx="2" formatCode="0.0">
                  <c:v>-30.50265789312704</c:v>
                </c:pt>
              </c:numCache>
            </c:numRef>
          </c:val>
          <c:smooth val="0"/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3">
                  <c:v>1.1000000000000001</c:v>
                </c:pt>
                <c:pt idx="4">
                  <c:v>1.1000000000000001</c:v>
                </c:pt>
                <c:pt idx="5" formatCode="0.0">
                  <c:v>0</c:v>
                </c:pt>
              </c:numCache>
            </c:numRef>
          </c:val>
          <c:smooth val="0"/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 nedbetalingstid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6">
                  <c:v>-0.2</c:v>
                </c:pt>
                <c:pt idx="7">
                  <c:v>-1.5</c:v>
                </c:pt>
                <c:pt idx="8" formatCode="0.0">
                  <c:v>0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Sheet1!$A$2:$A$13</c:f>
              <c:strCache>
                <c:ptCount val="12"/>
                <c:pt idx="0">
                  <c:v>Q2</c:v>
                </c:pt>
                <c:pt idx="1">
                  <c:v>Q3</c:v>
                </c:pt>
                <c:pt idx="2">
                  <c:v>Q4</c:v>
                </c:pt>
                <c:pt idx="3">
                  <c:v>Q2</c:v>
                </c:pt>
                <c:pt idx="4">
                  <c:v>Q3</c:v>
                </c:pt>
                <c:pt idx="5">
                  <c:v>Q4</c:v>
                </c:pt>
                <c:pt idx="6">
                  <c:v>Q2</c:v>
                </c:pt>
                <c:pt idx="7">
                  <c:v>Q3</c:v>
                </c:pt>
                <c:pt idx="8">
                  <c:v>Q4</c:v>
                </c:pt>
                <c:pt idx="9">
                  <c:v>Q2</c:v>
                </c:pt>
                <c:pt idx="10">
                  <c:v>Q3</c:v>
                </c:pt>
                <c:pt idx="11">
                  <c:v>Q4</c:v>
                </c:pt>
              </c:strCache>
            </c:strRef>
          </c:cat>
          <c:val>
            <c:numRef>
              <c:f>Sheet1!$I$2:$I$13</c:f>
              <c:numCache>
                <c:formatCode>General</c:formatCode>
                <c:ptCount val="12"/>
                <c:pt idx="9">
                  <c:v>1.1000000000000001</c:v>
                </c:pt>
                <c:pt idx="10">
                  <c:v>1.1000000000000001</c:v>
                </c:pt>
                <c:pt idx="11" formatCode="0.0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282176"/>
        <c:axId val="189283712"/>
      </c:lineChart>
      <c:catAx>
        <c:axId val="18926617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 w="3149">
            <a:solidFill>
              <a:schemeClr val="tx1"/>
            </a:solidFill>
            <a:prstDash val="solid"/>
          </a:ln>
        </c:spPr>
        <c:crossAx val="189280640"/>
        <c:crossesAt val="0"/>
        <c:auto val="1"/>
        <c:lblAlgn val="ctr"/>
        <c:lblOffset val="100"/>
        <c:tickLblSkip val="1"/>
        <c:tickMarkSkip val="4"/>
        <c:noMultiLvlLbl val="0"/>
      </c:catAx>
      <c:valAx>
        <c:axId val="189280640"/>
        <c:scaling>
          <c:orientation val="minMax"/>
          <c:max val="80"/>
          <c:min val="-8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266176"/>
        <c:crosses val="autoZero"/>
        <c:crossBetween val="between"/>
        <c:majorUnit val="20"/>
        <c:minorUnit val="20"/>
      </c:valAx>
      <c:catAx>
        <c:axId val="1892821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283712"/>
        <c:crossesAt val="-90"/>
        <c:auto val="1"/>
        <c:lblAlgn val="ctr"/>
        <c:lblOffset val="100"/>
        <c:tickLblSkip val="1"/>
        <c:tickMarkSkip val="1"/>
        <c:noMultiLvlLbl val="0"/>
      </c:catAx>
      <c:valAx>
        <c:axId val="189283712"/>
        <c:scaling>
          <c:orientation val="minMax"/>
          <c:max val="80"/>
          <c:min val="-80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8928217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0.75987</cdr:x>
      <cdr:y>0.0368</cdr:y>
    </cdr:from>
    <cdr:to>
      <cdr:x>0.92524</cdr:x>
      <cdr:y>0.14883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48251" y="192096"/>
          <a:ext cx="1512144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0.75987</cdr:x>
      <cdr:y>0.16139</cdr:y>
    </cdr:from>
    <cdr:to>
      <cdr:x>0.75987</cdr:x>
      <cdr:y>0.87863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948264" y="842436"/>
          <a:ext cx="0" cy="374399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0.42913</cdr:x>
      <cdr:y>0.14759</cdr:y>
    </cdr:from>
    <cdr:to>
      <cdr:x>0.57756</cdr:x>
      <cdr:y>0.25962</cdr:y>
    </cdr:to>
    <cdr:sp macro="" textlink="">
      <cdr:nvSpPr>
        <cdr:cNvPr id="3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23928" y="770428"/>
          <a:ext cx="1357322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Economic outlook</a:t>
          </a:r>
          <a:endParaRPr lang="en-GB" sz="1600" dirty="0">
            <a:latin typeface="Univers 45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857921" y="142871"/>
          <a:ext cx="0" cy="446398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0.93737</cdr:x>
      <cdr:y>0.10312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57884" y="142876"/>
          <a:ext cx="2713437" cy="3954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dirty="0" smtClean="0">
              <a:latin typeface="Univers 45 Light" pitchFamily="34" charset="0"/>
            </a:rPr>
            <a:t>Fixed-rate loans</a:t>
          </a:r>
          <a:endParaRPr lang="en-GB" sz="1600" dirty="0">
            <a:latin typeface="Univers 45 Light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0.88334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7182521" y="14704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0.63281</cdr:x>
      <cdr:y>0.02817</cdr:y>
    </cdr:from>
    <cdr:to>
      <cdr:x>0.79925</cdr:x>
      <cdr:y>0.09303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6415" y="147047"/>
          <a:ext cx="1521927" cy="3385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Funding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0.78125</cdr:x>
      <cdr:y>0.02737</cdr:y>
    </cdr:from>
    <cdr:to>
      <cdr:x>0.92969</cdr:x>
      <cdr:y>0.1394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3750" y="142871"/>
          <a:ext cx="1357335" cy="5847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en-GB" sz="1600" dirty="0" smtClean="0">
              <a:latin typeface="Univers 45 Light"/>
            </a:rPr>
            <a:t>Capital adequacy</a:t>
          </a:r>
          <a:endParaRPr lang="en-GB" sz="16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0.64063</cdr:x>
      <cdr:y>0.02737</cdr:y>
    </cdr:from>
    <cdr:to>
      <cdr:x>0.64063</cdr:x>
      <cdr:y>0.88254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857884" y="142876"/>
          <a:ext cx="0" cy="4464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2674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3619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  <p:sldLayoutId id="21474842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dirty="0" smtClean="0"/>
              <a:t>Norges </a:t>
            </a:r>
            <a:r>
              <a:rPr lang="nb-NO" dirty="0" err="1" smtClean="0"/>
              <a:t>Bank’s</a:t>
            </a:r>
            <a:r>
              <a:rPr lang="nb-NO" dirty="0" smtClean="0"/>
              <a:t> Survey </a:t>
            </a:r>
            <a:r>
              <a:rPr lang="nb-NO" dirty="0" err="1" smtClean="0"/>
              <a:t>of</a:t>
            </a:r>
            <a:r>
              <a:rPr lang="nb-NO" dirty="0" smtClean="0"/>
              <a:t> Bank Lending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 smtClean="0">
                <a:solidFill>
                  <a:schemeClr val="tx2"/>
                </a:solidFill>
              </a:rPr>
              <a:t>2013 Q3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79288649"/>
              </p:ext>
            </p:extLst>
          </p:nvPr>
        </p:nvGraphicFramePr>
        <p:xfrm>
          <a:off x="0" y="428604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67744" y="548680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smtClean="0">
                <a:latin typeface="Univers 45 Light" pitchFamily="34" charset="0"/>
              </a:rPr>
              <a:t>Residential mortgages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5364088" y="620688"/>
            <a:ext cx="15121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5364088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3563888" y="620688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Home equity     lines of credit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43932" cy="428628"/>
          </a:xfrm>
        </p:spPr>
        <p:txBody>
          <a:bodyPr/>
          <a:lstStyle/>
          <a:p>
            <a:pPr algn="l" eaLnBrk="1" hangingPunct="1"/>
            <a:r>
              <a:rPr lang="en-GB" sz="2000" b="1" dirty="0" smtClean="0">
                <a:latin typeface="Univers 45 Light" pitchFamily="34" charset="0"/>
              </a:rPr>
              <a:t>Chart 1</a:t>
            </a:r>
            <a:r>
              <a:rPr lang="en-GB" sz="2000" dirty="0" smtClean="0">
                <a:latin typeface="Univers 45 Light" pitchFamily="34" charset="0"/>
              </a:rPr>
              <a:t> Household credit demand. Net percentage balances.</a:t>
            </a:r>
            <a:r>
              <a:rPr lang="en-GB" sz="2000" baseline="30000" dirty="0" smtClean="0">
                <a:latin typeface="Univers 45 Light" pitchFamily="34" charset="0"/>
              </a:rPr>
              <a:t>1), 2)</a:t>
            </a:r>
            <a:r>
              <a:rPr lang="en-GB" sz="2000" dirty="0" smtClean="0">
                <a:latin typeface="Univers 45 Light" pitchFamily="34" charset="0"/>
              </a:rPr>
              <a:t> </a:t>
            </a:r>
          </a:p>
        </p:txBody>
      </p:sp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0" y="5500702"/>
            <a:ext cx="9144000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Net percentage balances are calculated by weighting together the responses in the survey. The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 blue bars show </a:t>
            </a:r>
            <a:r>
              <a:rPr lang="en-GB" sz="1600" dirty="0" smtClean="0">
                <a:latin typeface="Univers 45 Light" pitchFamily="34" charset="0"/>
              </a:rPr>
              <a:t>reported developments for the relevant quarter</a:t>
            </a:r>
            <a:r>
              <a:rPr lang="en-GB" sz="1600" dirty="0">
                <a:latin typeface="Univers 45 Light" pitchFamily="34" charset="0"/>
              </a:rPr>
              <a:t>. The red diamonds show </a:t>
            </a:r>
            <a:r>
              <a:rPr lang="en-GB" sz="1600" dirty="0" smtClean="0">
                <a:latin typeface="Univers 45 Light" pitchFamily="34" charset="0"/>
              </a:rPr>
              <a:t>expected</a:t>
            </a: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 developments for </a:t>
            </a:r>
            <a:r>
              <a:rPr lang="en-GB" sz="1600" smtClean="0">
                <a:latin typeface="Univers 45 Light" pitchFamily="34" charset="0"/>
              </a:rPr>
              <a:t>that quarter </a:t>
            </a:r>
            <a:endParaRPr lang="en-GB" sz="1600" dirty="0" smtClean="0">
              <a:latin typeface="Univers 45 Light" pitchFamily="34" charset="0"/>
            </a:endParaRPr>
          </a:p>
          <a:p>
            <a:pPr marL="457200" indent="-457200"/>
            <a:r>
              <a:rPr lang="en-GB" sz="1600" dirty="0" smtClean="0">
                <a:latin typeface="Univers 45 Light" pitchFamily="34" charset="0"/>
              </a:rPr>
              <a:t>2</a:t>
            </a:r>
            <a:r>
              <a:rPr lang="en-GB" sz="1600" dirty="0">
                <a:latin typeface="Univers 45 Light" pitchFamily="34" charset="0"/>
              </a:rPr>
              <a:t>) Negative net percentage balances denote falling demand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  <a:r>
              <a:rPr lang="nb-NO" sz="1600" dirty="0">
                <a:latin typeface="Univers 45 Light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3779912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195736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54868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558830"/>
              </p:ext>
            </p:extLst>
          </p:nvPr>
        </p:nvGraphicFramePr>
        <p:xfrm>
          <a:off x="0" y="714356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6944" y="599398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1) </a:t>
            </a:r>
            <a:r>
              <a:rPr lang="en-GB" sz="1600" dirty="0" smtClean="0">
                <a:latin typeface="Univers 45 Light" pitchFamily="34" charset="0"/>
              </a:rPr>
              <a:t>See footnote 1 in Chart 1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2) </a:t>
            </a:r>
            <a:r>
              <a:rPr lang="en-GB" sz="1600" dirty="0" smtClean="0">
                <a:latin typeface="Univers 45 Light" pitchFamily="34" charset="0"/>
              </a:rPr>
              <a:t>Negative net percentage balances denote tighter credit standards</a:t>
            </a:r>
          </a:p>
          <a:p>
            <a:pPr marL="342900" indent="-342900"/>
            <a:r>
              <a:rPr lang="nb-NO" sz="1600" dirty="0" err="1" smtClean="0">
                <a:latin typeface="Univers 45 Light" pitchFamily="34" charset="0"/>
              </a:rPr>
              <a:t>Source</a:t>
            </a:r>
            <a:r>
              <a:rPr lang="nb-NO" sz="1600" dirty="0" smtClean="0">
                <a:latin typeface="Univers 45 Light" pitchFamily="34" charset="0"/>
              </a:rPr>
              <a:t>: </a:t>
            </a:r>
            <a:r>
              <a:rPr lang="nb-NO" sz="1600" dirty="0" smtClean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  <a:p>
            <a:pPr marL="342900" indent="-342900"/>
            <a:r>
              <a:rPr lang="nb-NO" sz="1600" dirty="0" smtClean="0">
                <a:latin typeface="Univers 45 Light" pitchFamily="34" charset="0"/>
              </a:rPr>
              <a:t> </a:t>
            </a:r>
          </a:p>
          <a:p>
            <a:pPr marL="342900" indent="-342900" eaLnBrk="0" hangingPunct="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14546" y="900009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First-home mortgages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539552" y="836712"/>
            <a:ext cx="16430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Credit standards </a:t>
            </a:r>
            <a:r>
              <a:rPr lang="nb-NO" sz="1600" baseline="30000" dirty="0" smtClean="0">
                <a:latin typeface="Univers 45 Light" pitchFamily="34" charset="0"/>
              </a:rPr>
              <a:t>2</a:t>
            </a:r>
            <a:r>
              <a:rPr lang="nb-NO" sz="1600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195736" y="836712"/>
            <a:ext cx="0" cy="45365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780440" y="1509410"/>
            <a:ext cx="475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779912" y="928670"/>
            <a:ext cx="4792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Factors affecting credit standards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2370" y="52378"/>
            <a:ext cx="909163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GB" sz="2000" b="1" dirty="0" smtClean="0">
                <a:latin typeface="Univers 45 Light" pitchFamily="34" charset="0"/>
              </a:rPr>
              <a:t>Chart 2 </a:t>
            </a:r>
            <a:r>
              <a:rPr lang="en-GB" sz="2000" dirty="0" smtClean="0">
                <a:latin typeface="Univers 45 Light" pitchFamily="34" charset="0"/>
              </a:rPr>
              <a:t>Change in credit standards for households. Factors affecting credit standards. Net percentage balances</a:t>
            </a:r>
            <a:r>
              <a:rPr lang="en-GB" sz="2000" baseline="30000" dirty="0" smtClean="0">
                <a:latin typeface="Univers 45 Light" pitchFamily="34" charset="0"/>
              </a:rPr>
              <a:t>1)</a:t>
            </a:r>
            <a:endParaRPr lang="en-GB" sz="2000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364088" y="1484784"/>
            <a:ext cx="0" cy="388843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79396" y="836712"/>
            <a:ext cx="516" cy="450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000892" y="1500174"/>
            <a:ext cx="15716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Market share objectives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08104" y="1484784"/>
            <a:ext cx="1357335" cy="584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Capital adequacy</a:t>
            </a:r>
            <a:endParaRPr lang="en-GB" sz="1600" baseline="300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56714998"/>
              </p:ext>
            </p:extLst>
          </p:nvPr>
        </p:nvGraphicFramePr>
        <p:xfrm>
          <a:off x="0" y="548680"/>
          <a:ext cx="9144000" cy="5000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051720" y="692696"/>
            <a:ext cx="19690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loan-to-income ratio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23528" y="620688"/>
            <a:ext cx="21448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Lending margins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195736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3779912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220072" y="692696"/>
            <a:ext cx="19288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Fees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5364088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9912" y="692695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Maximum loan-to-value ratio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5373217"/>
            <a:ext cx="9144000" cy="14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for lending margins </a:t>
            </a:r>
            <a:r>
              <a:rPr lang="en-GB" sz="1500" dirty="0" smtClean="0">
                <a:latin typeface="Univers 45 Light" pitchFamily="34" charset="0"/>
              </a:rPr>
              <a:t>denote </a:t>
            </a:r>
            <a:r>
              <a:rPr lang="en-GB" sz="1500" dirty="0">
                <a:latin typeface="Univers 45 Light" pitchFamily="34" charset="0"/>
              </a:rPr>
              <a:t>higher lending margins. Positive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net percentage balances for lending margins and fees denote tighter credit standards. Negative net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percentage balances for maximum LTI ratio, maximum LTV ratio and use of interest-only periods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denote tighter credit standards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 pitchFamily="34" charset="0"/>
              </a:rPr>
              <a:t> </a:t>
            </a:r>
            <a:r>
              <a:rPr lang="en-GB" sz="1500" dirty="0" smtClean="0">
                <a:solidFill>
                  <a:schemeClr val="tx2"/>
                </a:solidFill>
                <a:latin typeface="Univers 45 Light" pitchFamily="34" charset="0"/>
              </a:rPr>
              <a:t>Bank</a:t>
            </a:r>
            <a:endParaRPr lang="nb-NO" sz="1500" dirty="0">
              <a:latin typeface="Arial Narrow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</p:spPr>
        <p:txBody>
          <a:bodyPr/>
          <a:lstStyle/>
          <a:p>
            <a:pPr algn="l" eaLnBrk="1" hangingPunct="1"/>
            <a:r>
              <a:rPr lang="nb-NO" sz="2000" b="1" dirty="0" smtClean="0">
                <a:latin typeface="Univers 45 Light" pitchFamily="34" charset="0"/>
              </a:rPr>
              <a:t>Chart 3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Change in loan conditions for households. Net percentage balances</a:t>
            </a:r>
            <a:r>
              <a:rPr lang="en-GB" sz="1900" baseline="30000" dirty="0">
                <a:latin typeface="Univers 45 Light" pitchFamily="34" charset="0"/>
              </a:rPr>
              <a:t>1</a:t>
            </a:r>
            <a:r>
              <a:rPr lang="nb-NO" sz="1900" baseline="30000" dirty="0">
                <a:latin typeface="Univers 45 Light" pitchFamily="34" charset="0"/>
              </a:rPr>
              <a:t>), 2)</a:t>
            </a:r>
            <a:endParaRPr lang="en-GB" sz="1900" dirty="0" smtClean="0">
              <a:latin typeface="Univers 45 Light" pitchFamily="34" charset="0"/>
            </a:endParaRP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948264" y="620688"/>
            <a:ext cx="0" cy="442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732240" y="69269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Use of </a:t>
            </a:r>
            <a:br>
              <a:rPr lang="en-GB" sz="1600" dirty="0" smtClean="0">
                <a:latin typeface="Univers 45 Light" pitchFamily="34" charset="0"/>
              </a:rPr>
            </a:br>
            <a:r>
              <a:rPr lang="en-GB" sz="1600" dirty="0" smtClean="0">
                <a:latin typeface="Univers 45 Light" pitchFamily="34" charset="0"/>
              </a:rPr>
              <a:t>interest-only periods</a:t>
            </a:r>
            <a:endParaRPr lang="en-GB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94187811"/>
              </p:ext>
            </p:extLst>
          </p:nvPr>
        </p:nvGraphicFramePr>
        <p:xfrm>
          <a:off x="0" y="857232"/>
          <a:ext cx="9144000" cy="5236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9050" y="5949279"/>
            <a:ext cx="9233470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500" dirty="0">
                <a:latin typeface="Univers 45 Light" pitchFamily="34" charset="0"/>
              </a:rPr>
              <a:t>1) </a:t>
            </a:r>
            <a:r>
              <a:rPr lang="en-GB" sz="15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2) Positive net percentage balances denote increased demand or increased </a:t>
            </a:r>
            <a:r>
              <a:rPr lang="en-GB" sz="1500" dirty="0" smtClean="0">
                <a:latin typeface="Univers 45 Light" pitchFamily="34" charset="0"/>
              </a:rPr>
              <a:t>credit line utilisation rate</a:t>
            </a:r>
            <a:endParaRPr lang="en-GB" sz="1500" dirty="0">
              <a:latin typeface="Univers 45 Light" pitchFamily="34" charset="0"/>
            </a:endParaRPr>
          </a:p>
          <a:p>
            <a:pPr marL="457200" indent="-457200"/>
            <a:r>
              <a:rPr lang="en-GB" sz="1500" dirty="0">
                <a:latin typeface="Univers 45 Light" pitchFamily="34" charset="0"/>
              </a:rPr>
              <a:t>Source: </a:t>
            </a:r>
            <a:r>
              <a:rPr lang="en-GB" sz="1500" dirty="0" err="1">
                <a:latin typeface="Univers 45 Light" pitchFamily="34" charset="0"/>
              </a:rPr>
              <a:t>Norges</a:t>
            </a:r>
            <a:r>
              <a:rPr lang="en-GB" sz="1500" dirty="0">
                <a:latin typeface="Univers 45 Light" pitchFamily="34" charset="0"/>
              </a:rPr>
              <a:t> Bank</a:t>
            </a:r>
            <a:endParaRPr lang="nb-NO" sz="1500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593201" y="998632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demand among non-financial enterprises</a:t>
            </a:r>
            <a:endParaRPr lang="en-GB" sz="1600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234018" y="1000108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214678" y="1000108"/>
            <a:ext cx="264320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 pitchFamily="34" charset="0"/>
              </a:rPr>
              <a:t>Credit line utilisation rate</a:t>
            </a:r>
            <a:endParaRPr lang="en-GB" sz="1600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72568" cy="769957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 pitchFamily="34" charset="0"/>
              </a:rPr>
              <a:t>Chart 4</a:t>
            </a:r>
            <a:r>
              <a:rPr lang="nb-NO" sz="2000" dirty="0" smtClean="0">
                <a:latin typeface="Univers 45 Light" pitchFamily="34" charset="0"/>
              </a:rPr>
              <a:t> </a:t>
            </a:r>
            <a:r>
              <a:rPr lang="en-GB" sz="2000" dirty="0">
                <a:latin typeface="Univers 45 Light" pitchFamily="34" charset="0"/>
              </a:rPr>
              <a:t>Credit demand among non-financial </a:t>
            </a:r>
            <a:r>
              <a:rPr lang="en-GB" sz="2000" dirty="0" smtClean="0">
                <a:latin typeface="Univers 45 Light" pitchFamily="34" charset="0"/>
              </a:rPr>
              <a:t>enterprises </a:t>
            </a:r>
            <a:r>
              <a:rPr lang="en-GB" sz="2000" dirty="0">
                <a:latin typeface="Univers 45 Light" pitchFamily="34" charset="0"/>
              </a:rPr>
              <a:t>and </a:t>
            </a:r>
            <a:r>
              <a:rPr lang="en-GB" sz="2000" dirty="0" smtClean="0">
                <a:latin typeface="Univers 45 Light" pitchFamily="34" charset="0"/>
              </a:rPr>
              <a:t>credit line utilisation rate. </a:t>
            </a:r>
            <a:r>
              <a:rPr lang="en-GB" sz="2000" dirty="0">
                <a:latin typeface="Univers 45 Light" pitchFamily="34" charset="0"/>
              </a:rPr>
              <a:t>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  <a:endParaRPr lang="en-GB" sz="2000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42303865"/>
              </p:ext>
            </p:extLst>
          </p:nvPr>
        </p:nvGraphicFramePr>
        <p:xfrm>
          <a:off x="0" y="785794"/>
          <a:ext cx="9144000" cy="5379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0" y="6000744"/>
            <a:ext cx="771530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71472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Total</a:t>
            </a:r>
            <a:endParaRPr lang="nb-NO" sz="1600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566371" y="928670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572000" y="928670"/>
            <a:ext cx="40005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 pitchFamily="34" charset="0"/>
              </a:rPr>
              <a:t>Commercial real </a:t>
            </a:r>
            <a:r>
              <a:rPr lang="nb-NO" sz="1600" dirty="0" err="1" smtClean="0">
                <a:latin typeface="Univers 45 Light" pitchFamily="34" charset="0"/>
              </a:rPr>
              <a:t>estate</a:t>
            </a:r>
            <a:endParaRPr lang="nb-NO" sz="1600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891069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 pitchFamily="34" charset="0"/>
              </a:rPr>
              <a:t>Chart 5 </a:t>
            </a:r>
            <a:r>
              <a:rPr lang="en-GB" sz="2000" dirty="0">
                <a:latin typeface="Univers 45 Light" pitchFamily="34" charset="0"/>
              </a:rPr>
              <a:t>Change in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</a:t>
            </a:r>
            <a:r>
              <a:rPr lang="nb-NO" sz="2000" baseline="30000" dirty="0" smtClean="0">
                <a:latin typeface="Univers 45 Light" pitchFamily="34" charset="0"/>
              </a:rPr>
              <a:t>)</a:t>
            </a:r>
            <a:endParaRPr lang="en-GB" sz="20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818997047"/>
              </p:ext>
            </p:extLst>
          </p:nvPr>
        </p:nvGraphicFramePr>
        <p:xfrm>
          <a:off x="0" y="857232"/>
          <a:ext cx="9144000" cy="52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28575" y="5929330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dirty="0">
                <a:latin typeface="Univers 45 Light" pitchFamily="34" charset="0"/>
              </a:rPr>
              <a:t>1) </a:t>
            </a:r>
            <a:r>
              <a:rPr lang="en-GB" sz="1600" dirty="0">
                <a:latin typeface="Univers 45 Light" pitchFamily="34" charset="0"/>
              </a:rPr>
              <a:t>See footnote 1 in Chart 1 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2) Negative net percentage balances denote tighter credit standards</a:t>
            </a:r>
          </a:p>
          <a:p>
            <a:pPr marL="457200" indent="-457200"/>
            <a:r>
              <a:rPr lang="en-GB" sz="1600" dirty="0">
                <a:latin typeface="Univers 45 Light" pitchFamily="34" charset="0"/>
              </a:rPr>
              <a:t>Source: </a:t>
            </a:r>
            <a:r>
              <a:rPr lang="en-GB" sz="1600" dirty="0" err="1">
                <a:solidFill>
                  <a:schemeClr val="tx2"/>
                </a:solidFill>
                <a:latin typeface="Univers 45 Light" pitchFamily="34" charset="0"/>
              </a:rPr>
              <a:t>Norges</a:t>
            </a:r>
            <a:r>
              <a:rPr lang="en-GB" sz="1600" dirty="0">
                <a:solidFill>
                  <a:schemeClr val="tx2"/>
                </a:solidFill>
                <a:latin typeface="Univers 45 Light" pitchFamily="34" charset="0"/>
              </a:rPr>
              <a:t> Bank </a:t>
            </a:r>
          </a:p>
          <a:p>
            <a:pPr marL="457200" indent="-457200"/>
            <a:r>
              <a:rPr lang="nb-NO" sz="1600" dirty="0">
                <a:latin typeface="Univers 45 Light" pitchFamily="34" charset="0"/>
              </a:rPr>
              <a:t> </a:t>
            </a:r>
          </a:p>
          <a:p>
            <a:pPr marL="342900" indent="-342900"/>
            <a:r>
              <a:rPr lang="nb-NO" sz="1600" dirty="0">
                <a:latin typeface="Univers 45 Light" pitchFamily="34" charset="0"/>
              </a:rPr>
              <a:t>		</a:t>
            </a:r>
          </a:p>
          <a:p>
            <a:pPr marL="342900" indent="-342900" eaLnBrk="0" hangingPunct="0"/>
            <a:r>
              <a:rPr lang="nb-NO" sz="1600" dirty="0" smtClean="0">
                <a:latin typeface="Univers 45 Light"/>
              </a:rPr>
              <a:t> 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571472" y="1000108"/>
            <a:ext cx="13573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Economic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00108"/>
            <a:ext cx="1285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Banks’ risk appetite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1921076" y="1033445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252779" y="1033446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1928794" y="1000108"/>
            <a:ext cx="12858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Sector- specific outlook</a:t>
            </a:r>
            <a:endParaRPr lang="en-GB" sz="1600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0" y="0"/>
            <a:ext cx="887259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b-NO" sz="2000" b="1" dirty="0" smtClean="0">
                <a:latin typeface="Univers 45 Light"/>
              </a:rPr>
              <a:t>Chart 6 </a:t>
            </a:r>
            <a:r>
              <a:rPr lang="en-GB" sz="2000" dirty="0">
                <a:latin typeface="Univers 45 Light" pitchFamily="34" charset="0"/>
              </a:rPr>
              <a:t>Factors affecting credit standards for non-financial </a:t>
            </a:r>
            <a:r>
              <a:rPr lang="en-GB" sz="2000" dirty="0" smtClean="0">
                <a:latin typeface="Univers 45 Light" pitchFamily="34" charset="0"/>
              </a:rPr>
              <a:t>enterprises</a:t>
            </a:r>
            <a:r>
              <a:rPr lang="en-GB" sz="2000" dirty="0">
                <a:latin typeface="Univers 45 Light" pitchFamily="34" charset="0"/>
              </a:rPr>
              <a:t>. Net percentage balances</a:t>
            </a:r>
            <a:r>
              <a:rPr lang="en-GB" sz="2000" baseline="30000" dirty="0">
                <a:latin typeface="Univers 45 Light" pitchFamily="34" charset="0"/>
              </a:rPr>
              <a:t>1), 2)</a:t>
            </a: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565432" y="1023921"/>
            <a:ext cx="0" cy="44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47864" y="1000108"/>
            <a:ext cx="1217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Market share objectives</a:t>
            </a:r>
            <a:endParaRPr lang="en-GB" sz="1600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793551397"/>
              </p:ext>
            </p:extLst>
          </p:nvPr>
        </p:nvGraphicFramePr>
        <p:xfrm>
          <a:off x="0" y="642918"/>
          <a:ext cx="9144000" cy="4874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571736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Equity capital requirements</a:t>
            </a:r>
            <a:endParaRPr lang="en-GB" sz="1600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71472" y="785794"/>
            <a:ext cx="20002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600" dirty="0" smtClean="0">
                <a:latin typeface="Univers 45 Light"/>
              </a:rPr>
              <a:t>Lending margins</a:t>
            </a:r>
            <a:endParaRPr lang="nb-NO" sz="1600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5842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58040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785794"/>
            <a:ext cx="207170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Fees</a:t>
            </a:r>
            <a:endParaRPr lang="en-GB" sz="1600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555019" y="76470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785794"/>
            <a:ext cx="200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Univers 45 Light"/>
              </a:rPr>
              <a:t>Maximum loan maturity</a:t>
            </a:r>
            <a:endParaRPr lang="en-GB" sz="1600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57118" y="5517232"/>
            <a:ext cx="9086882" cy="127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000" indent="-457200"/>
            <a:r>
              <a:rPr lang="nb-NO" sz="1500" dirty="0">
                <a:latin typeface="Univers 45 Light"/>
              </a:rPr>
              <a:t>1</a:t>
            </a:r>
            <a:r>
              <a:rPr lang="en-GB" sz="1500" dirty="0">
                <a:latin typeface="Univers 45 Light"/>
              </a:rPr>
              <a:t>) See footnote 1 in Chart 1 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2) Positive net percentage balances for lending margins denote higher lending margins. Positive</a:t>
            </a:r>
          </a:p>
          <a:p>
            <a:pPr marL="36000" indent="-457200"/>
            <a:r>
              <a:rPr lang="en-GB" sz="1500" dirty="0">
                <a:latin typeface="Univers 45 Light"/>
              </a:rPr>
              <a:t> net percentage balances for lending margins, equity capital requirements and fees denote tighter credit standards. Negative net percentage balances for maximum loan maturity </a:t>
            </a:r>
            <a:r>
              <a:rPr lang="en-GB" sz="1500" dirty="0" smtClean="0">
                <a:latin typeface="Univers 45 Light"/>
              </a:rPr>
              <a:t>denote </a:t>
            </a:r>
            <a:r>
              <a:rPr lang="en-GB" sz="1500" dirty="0">
                <a:latin typeface="Univers 45 Light"/>
              </a:rPr>
              <a:t>tighter credit standards</a:t>
            </a:r>
          </a:p>
          <a:p>
            <a:pPr marL="457200" indent="-457200"/>
            <a:r>
              <a:rPr lang="en-GB" sz="1500" dirty="0">
                <a:latin typeface="Univers 45 Light"/>
              </a:rPr>
              <a:t>Source: </a:t>
            </a:r>
            <a:r>
              <a:rPr lang="en-GB" sz="1500" dirty="0" err="1">
                <a:solidFill>
                  <a:schemeClr val="tx2"/>
                </a:solidFill>
                <a:latin typeface="Univers 45 Light"/>
              </a:rPr>
              <a:t>Norges</a:t>
            </a:r>
            <a:r>
              <a:rPr lang="en-GB" sz="1500" dirty="0">
                <a:solidFill>
                  <a:schemeClr val="tx2"/>
                </a:solidFill>
                <a:latin typeface="Univers 45 Light"/>
              </a:rPr>
              <a:t> Bank</a:t>
            </a:r>
            <a:r>
              <a:rPr lang="nb-NO" sz="1500" dirty="0">
                <a:solidFill>
                  <a:schemeClr val="tx2"/>
                </a:solidFill>
                <a:latin typeface="Univers 45 Light"/>
              </a:rPr>
              <a:t> </a:t>
            </a:r>
          </a:p>
          <a:p>
            <a:pPr marL="457200" indent="-457200"/>
            <a:endParaRPr lang="nb-NO" sz="1500" dirty="0">
              <a:latin typeface="Univers 45 Light"/>
            </a:endParaRPr>
          </a:p>
          <a:p>
            <a:pPr marL="457200" indent="-457200"/>
            <a:endParaRPr lang="nb-NO" sz="1500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72560" cy="635000"/>
          </a:xfrm>
          <a:noFill/>
        </p:spPr>
        <p:txBody>
          <a:bodyPr anchor="ctr"/>
          <a:lstStyle/>
          <a:p>
            <a:pPr eaLnBrk="1" hangingPunct="1"/>
            <a:r>
              <a:rPr lang="nb-NO" sz="2000" b="1" dirty="0" smtClean="0">
                <a:latin typeface="Univers 45 Light"/>
              </a:rPr>
              <a:t>Chart 7</a:t>
            </a:r>
            <a:r>
              <a:rPr lang="nb-NO" sz="2000" dirty="0" smtClean="0">
                <a:latin typeface="Univers 45 Light"/>
              </a:rPr>
              <a:t> </a:t>
            </a:r>
            <a:r>
              <a:rPr lang="en-GB" sz="2000" dirty="0">
                <a:latin typeface="Univers 45 Light"/>
              </a:rPr>
              <a:t>Change in loan conditions for non-financial </a:t>
            </a:r>
            <a:r>
              <a:rPr lang="en-GB" sz="2000" dirty="0" smtClean="0">
                <a:latin typeface="Univers 45 Light"/>
              </a:rPr>
              <a:t>enterprises</a:t>
            </a:r>
            <a:r>
              <a:rPr lang="en-GB" sz="2000" dirty="0">
                <a:latin typeface="Univers 45 Light"/>
              </a:rPr>
              <a:t>. </a:t>
            </a:r>
            <a:br>
              <a:rPr lang="en-GB" sz="2000" dirty="0">
                <a:latin typeface="Univers 45 Light"/>
              </a:rPr>
            </a:br>
            <a:r>
              <a:rPr lang="en-GB" sz="2000" dirty="0">
                <a:latin typeface="Univers 45 Light"/>
              </a:rPr>
              <a:t>Net percentage balances</a:t>
            </a:r>
            <a:r>
              <a:rPr lang="en-GB" sz="2000" baseline="30000" dirty="0">
                <a:latin typeface="Univers 45 Light"/>
              </a:rPr>
              <a:t>1), 2)</a:t>
            </a:r>
            <a:endParaRPr lang="en-GB" sz="2000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10080</TotalTime>
  <Words>463</Words>
  <Application>Microsoft Office PowerPoint</Application>
  <PresentationFormat>On-screen Show (4:3)</PresentationFormat>
  <Paragraphs>82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Norges Bank’s Survey of Bank Lending</vt:lpstr>
      <vt:lpstr>Chart 1 Household credit demand. Net percentage balances.1), 2) </vt:lpstr>
      <vt:lpstr>PowerPoint Presentation</vt:lpstr>
      <vt:lpstr>Chart 3 Change in loan conditions for households. Net percentage balances1), 2)</vt:lpstr>
      <vt:lpstr>Chart 4 Credit demand among non-financial enterprises and credit line utilisation rate. Net percentage balances1), 2)</vt:lpstr>
      <vt:lpstr>PowerPoint Presentation</vt:lpstr>
      <vt:lpstr>PowerPoint Presentation</vt:lpstr>
      <vt:lpstr>Chart 7 Change in loan conditions for non-financial enterprises.  Net percentage balances1), 2)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</dc:title>
  <dc:creator>Magdalena Riiser</dc:creator>
  <cp:lastModifiedBy>Olav Mundal</cp:lastModifiedBy>
  <cp:revision>664</cp:revision>
  <dcterms:created xsi:type="dcterms:W3CDTF">2008-03-11T13:27:45Z</dcterms:created>
  <dcterms:modified xsi:type="dcterms:W3CDTF">2013-10-16T08:11:22Z</dcterms:modified>
</cp:coreProperties>
</file>