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91"/>
          <c:h val="0.865721264367825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7</c:v>
                </c:pt>
                <c:pt idx="1">
                  <c:v>-21.765102949090313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10</c:v>
                </c:pt>
                <c:pt idx="4" formatCode="0.0">
                  <c:v>-21.765102949090313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-14.2</c:v>
                </c:pt>
                <c:pt idx="7" formatCode="0.0">
                  <c:v>-25.699794189700974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13.1</c:v>
                </c:pt>
                <c:pt idx="10" formatCode="0.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-7.5</c:v>
                </c:pt>
                <c:pt idx="13" formatCode="0.0">
                  <c:v>-25.699794189700974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38238208"/>
        <c:axId val="13825676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4.2</c:v>
                </c:pt>
                <c:pt idx="1">
                  <c:v>-3</c:v>
                </c:pt>
                <c:pt idx="2" formatCode="0.0">
                  <c:v>-12.743300215797504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4.2</c:v>
                </c:pt>
                <c:pt idx="4">
                  <c:v>-3</c:v>
                </c:pt>
                <c:pt idx="5" formatCode="0.0">
                  <c:v>-12.743300215797504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-4.3</c:v>
                </c:pt>
                <c:pt idx="7">
                  <c:v>-7.2</c:v>
                </c:pt>
                <c:pt idx="8" formatCode="0.0">
                  <c:v>-2.9670074122433223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-0.1</c:v>
                </c:pt>
                <c:pt idx="10">
                  <c:v>2.2999999999999998</c:v>
                </c:pt>
                <c:pt idx="11" formatCode="0.0">
                  <c:v>-23.22941024949484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14.9</c:v>
                </c:pt>
                <c:pt idx="13">
                  <c:v>-3.4</c:v>
                </c:pt>
                <c:pt idx="14" formatCode="0.0">
                  <c:v>-2.9670074122433223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258304"/>
        <c:axId val="138259840"/>
      </c:lineChart>
      <c:catAx>
        <c:axId val="13823820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3825676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3825676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38238208"/>
        <c:crosses val="autoZero"/>
        <c:crossBetween val="between"/>
        <c:majorUnit val="20"/>
        <c:minorUnit val="20"/>
      </c:valAx>
      <c:catAx>
        <c:axId val="1382583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3825984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38259840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3825830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84426946631752E-2"/>
          <c:y val="2.4974137931034483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 formatCode="General">
                  <c:v>0</c:v>
                </c:pt>
                <c:pt idx="1">
                  <c:v>-3.9346912406106611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-1.8</c:v>
                </c:pt>
                <c:pt idx="4" formatCode="0.0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-3</c:v>
                </c:pt>
                <c:pt idx="7" formatCode="0.0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-10.199999999999999</c:v>
                </c:pt>
                <c:pt idx="10" formatCode="0.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4814208"/>
        <c:axId val="18482457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-5.9</c:v>
                </c:pt>
                <c:pt idx="1">
                  <c:v>0</c:v>
                </c:pt>
                <c:pt idx="2" formatCode="0.0">
                  <c:v>3.5903124029662297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-10.8</c:v>
                </c:pt>
                <c:pt idx="4">
                  <c:v>-10.8</c:v>
                </c:pt>
                <c:pt idx="5" formatCode="0.0">
                  <c:v>6.5446813870839016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 formatCode="0.0">
                  <c:v>-2.2512891599772908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-14.1</c:v>
                </c:pt>
                <c:pt idx="10">
                  <c:v>-5.9</c:v>
                </c:pt>
                <c:pt idx="11" formatCode="0.0">
                  <c:v>-5.2182965722206127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-1</c:v>
                </c:pt>
                <c:pt idx="13">
                  <c:v>0</c:v>
                </c:pt>
                <c:pt idx="14">
                  <c:v>17.899999999999999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826112"/>
        <c:axId val="184848384"/>
      </c:lineChart>
      <c:catAx>
        <c:axId val="18481420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482457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4824576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814208"/>
        <c:crosses val="autoZero"/>
        <c:crossBetween val="between"/>
        <c:majorUnit val="20"/>
        <c:minorUnit val="20"/>
      </c:valAx>
      <c:catAx>
        <c:axId val="1848261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84838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4848384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82611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508"/>
          <c:h val="0.848909578544069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 formatCode="General">
                  <c:v>53</c:v>
                </c:pt>
                <c:pt idx="1">
                  <c:v>14.569372404220529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-4.2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-21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9780352"/>
        <c:axId val="189782272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780352"/>
        <c:axId val="189782272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27.6</c:v>
                </c:pt>
                <c:pt idx="1">
                  <c:v>21.6</c:v>
                </c:pt>
                <c:pt idx="2" formatCode="0.0">
                  <c:v>-14.005015936180643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-1.3</c:v>
                </c:pt>
                <c:pt idx="11">
                  <c:v>4.2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-21.8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669376"/>
        <c:axId val="189670912"/>
      </c:lineChart>
      <c:catAx>
        <c:axId val="18978035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978227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978227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780352"/>
        <c:crosses val="autoZero"/>
        <c:crossBetween val="between"/>
        <c:majorUnit val="20"/>
        <c:minorUnit val="20"/>
      </c:valAx>
      <c:catAx>
        <c:axId val="1896693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67091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9670912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966937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 formatCode="General">
                  <c:v>13.5</c:v>
                </c:pt>
                <c:pt idx="1">
                  <c:v>6.1134777472810189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0.9</c:v>
                </c:pt>
                <c:pt idx="4" formatCode="0.0">
                  <c:v>-13.02643348615079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90492672"/>
        <c:axId val="19049497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35.5</c:v>
                </c:pt>
                <c:pt idx="1">
                  <c:v>-0.9</c:v>
                </c:pt>
                <c:pt idx="2" formatCode="0.0">
                  <c:v>-13.278252340960412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6.8</c:v>
                </c:pt>
                <c:pt idx="4">
                  <c:v>0.9</c:v>
                </c:pt>
                <c:pt idx="5" formatCode="0.0">
                  <c:v>0.8885530021941116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492672"/>
        <c:axId val="190494976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506880"/>
        <c:axId val="190504960"/>
      </c:lineChart>
      <c:catAx>
        <c:axId val="19049267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049497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90494976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492672"/>
        <c:crosses val="autoZero"/>
        <c:crossBetween val="between"/>
        <c:majorUnit val="20"/>
        <c:minorUnit val="20"/>
      </c:valAx>
      <c:valAx>
        <c:axId val="19050496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0506880"/>
        <c:crosses val="max"/>
        <c:crossBetween val="between"/>
        <c:majorUnit val="20"/>
      </c:valAx>
      <c:catAx>
        <c:axId val="190506880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90504960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93132108486499E-2"/>
          <c:y val="2.4245516784986012E-2"/>
          <c:w val="0.86861373578302714"/>
          <c:h val="0.839959215616296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 formatCode="General">
                  <c:v>-3.6</c:v>
                </c:pt>
                <c:pt idx="1">
                  <c:v>-0.8885530021941116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-3.6</c:v>
                </c:pt>
                <c:pt idx="4" formatCode="0.0">
                  <c:v>-0.8885530021941116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90575360"/>
        <c:axId val="19057728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-7.7</c:v>
                </c:pt>
                <c:pt idx="1">
                  <c:v>3.8</c:v>
                </c:pt>
                <c:pt idx="2" formatCode="0.0">
                  <c:v>12.137880483956678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-7.7</c:v>
                </c:pt>
                <c:pt idx="4">
                  <c:v>3.8</c:v>
                </c:pt>
                <c:pt idx="5" formatCode="0.0">
                  <c:v>13.02643348615079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726528"/>
        <c:axId val="190728064"/>
      </c:lineChart>
      <c:catAx>
        <c:axId val="19057536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057728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9057728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575360"/>
        <c:crosses val="autoZero"/>
        <c:crossBetween val="between"/>
        <c:majorUnit val="20"/>
        <c:minorUnit val="20"/>
      </c:valAx>
      <c:catAx>
        <c:axId val="1907265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72806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90728064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072652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Sheet1!$B$2:$B$19</c:f>
              <c:numCache>
                <c:formatCode>0.0</c:formatCode>
                <c:ptCount val="18"/>
                <c:pt idx="0" formatCode="General">
                  <c:v>-0.9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-0.9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-1.3</c:v>
                </c:pt>
                <c:pt idx="7" formatCode="0.0">
                  <c:v>7.0020307494751304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-2.2000000000000002</c:v>
                </c:pt>
                <c:pt idx="10" formatCode="0.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0</c:v>
                </c:pt>
                <c:pt idx="13" formatCode="0.0">
                  <c:v>7.0020307494751304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-11.5</c:v>
                </c:pt>
                <c:pt idx="16" formatCode="0.0">
                  <c:v>-0.8885530021941116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9142144"/>
        <c:axId val="18914368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-1.1000000000000001</c:v>
                </c:pt>
                <c:pt idx="1">
                  <c:v>-1.1000000000000001</c:v>
                </c:pt>
                <c:pt idx="2" formatCode="0.0">
                  <c:v>12.137880483956678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-1.1000000000000001</c:v>
                </c:pt>
                <c:pt idx="5" formatCode="0.0">
                  <c:v>11.886061629147056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0</c:v>
                </c:pt>
                <c:pt idx="7">
                  <c:v>7</c:v>
                </c:pt>
                <c:pt idx="8" formatCode="0.0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-2.5</c:v>
                </c:pt>
                <c:pt idx="10">
                  <c:v>-1.1000000000000001</c:v>
                </c:pt>
                <c:pt idx="11" formatCode="0.0">
                  <c:v>13.02643348615079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7" formatCode="0.0">
                  <c:v>13.02643348615079</c:v>
                </c:pt>
                <c:pt idx="12">
                  <c:v>0</c:v>
                </c:pt>
                <c:pt idx="13">
                  <c:v>7</c:v>
                </c:pt>
                <c:pt idx="14" formatCode="0.0">
                  <c:v>7.0020307494751304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-7.7</c:v>
                </c:pt>
                <c:pt idx="16">
                  <c:v>-2.2999999999999998</c:v>
                </c:pt>
                <c:pt idx="17" formatCode="0.0">
                  <c:v>-0.8885530021941116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157760"/>
        <c:axId val="189159296"/>
      </c:lineChart>
      <c:catAx>
        <c:axId val="18914214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8914368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914368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9142144"/>
        <c:crosses val="autoZero"/>
        <c:crossBetween val="between"/>
        <c:majorUnit val="20"/>
        <c:minorUnit val="20"/>
      </c:valAx>
      <c:catAx>
        <c:axId val="1891577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915929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915929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915776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 formatCode="General">
                  <c:v>-10</c:v>
                </c:pt>
                <c:pt idx="1">
                  <c:v>-0.8885530021941116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1.1000000000000001</c:v>
                </c:pt>
                <c:pt idx="4" formatCode="0.0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-2.4</c:v>
                </c:pt>
                <c:pt idx="7" formatCode="0.0">
                  <c:v>-3.5472941899775541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1.1000000000000001</c:v>
                </c:pt>
                <c:pt idx="10" formatCode="0.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9266176"/>
        <c:axId val="18928064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10.7</c:v>
                </c:pt>
                <c:pt idx="1">
                  <c:v>0.3</c:v>
                </c:pt>
                <c:pt idx="2" formatCode="0.0">
                  <c:v>-30.50265789312704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1.1000000000000001</c:v>
                </c:pt>
                <c:pt idx="4">
                  <c:v>1.1000000000000001</c:v>
                </c:pt>
                <c:pt idx="5" formatCode="0.0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-0.2</c:v>
                </c:pt>
                <c:pt idx="7">
                  <c:v>-1.5</c:v>
                </c:pt>
                <c:pt idx="8" formatCode="0.0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1.1000000000000001</c:v>
                </c:pt>
                <c:pt idx="10">
                  <c:v>1.1000000000000001</c:v>
                </c:pt>
                <c:pt idx="11" formatCode="0.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282176"/>
        <c:axId val="189283712"/>
      </c:lineChart>
      <c:catAx>
        <c:axId val="18926617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928064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9280640"/>
        <c:scaling>
          <c:orientation val="minMax"/>
          <c:max val="80"/>
          <c:min val="-8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9266176"/>
        <c:crosses val="autoZero"/>
        <c:crossBetween val="between"/>
        <c:majorUnit val="20"/>
        <c:minorUnit val="20"/>
      </c:valAx>
      <c:catAx>
        <c:axId val="1892821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928371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9283712"/>
        <c:scaling>
          <c:orientation val="minMax"/>
          <c:max val="80"/>
          <c:min val="-8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89282176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1" y="192096"/>
          <a:ext cx="151214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0.42913</cdr:x>
      <cdr:y>0.14759</cdr:y>
    </cdr:from>
    <cdr:to>
      <cdr:x>0.57756</cdr:x>
      <cdr:y>0.25962</cdr:y>
    </cdr:to>
    <cdr:sp macro="" textlink="">
      <cdr:nvSpPr>
        <cdr:cNvPr id="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3928" y="770428"/>
          <a:ext cx="135732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Economic outlook</a:t>
          </a:r>
          <a:endParaRPr lang="en-GB" sz="1600" dirty="0">
            <a:latin typeface="Univers 45 Ligh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5" y="147047"/>
          <a:ext cx="152192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Funding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50" y="142871"/>
          <a:ext cx="135733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Capital adequacy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2013 Q3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79288649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smtClean="0">
                <a:latin typeface="Univers 45 Light" pitchFamily="34" charset="0"/>
              </a:rPr>
              <a:t>Residential mortgages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   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r>
              <a:rPr lang="en-GB" sz="2000" dirty="0" smtClean="0">
                <a:latin typeface="Univers 45 Light" pitchFamily="34" charset="0"/>
              </a:rPr>
              <a:t> 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blue bars show </a:t>
            </a:r>
            <a:r>
              <a:rPr lang="en-GB" sz="1600" dirty="0" smtClean="0">
                <a:latin typeface="Univers 45 Light" pitchFamily="34" charset="0"/>
              </a:rPr>
              <a:t>reported developments for the relevant quarter</a:t>
            </a:r>
            <a:r>
              <a:rPr lang="en-GB" sz="1600" dirty="0">
                <a:latin typeface="Univers 45 Light" pitchFamily="34" charset="0"/>
              </a:rPr>
              <a:t>. The red diamonds show </a:t>
            </a:r>
            <a:r>
              <a:rPr lang="en-GB" sz="1600" dirty="0" smtClean="0">
                <a:latin typeface="Univers 45 Light" pitchFamily="34" charset="0"/>
              </a:rPr>
              <a:t>expected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developments for </a:t>
            </a:r>
            <a:r>
              <a:rPr lang="en-GB" sz="1600" smtClean="0">
                <a:latin typeface="Univers 45 Light" pitchFamily="34" charset="0"/>
              </a:rPr>
              <a:t>that quarter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</a:t>
            </a:r>
            <a:r>
              <a:rPr lang="en-GB" sz="1600" dirty="0">
                <a:latin typeface="Univers 45 Light" pitchFamily="34" charset="0"/>
              </a:rPr>
              <a:t>) Negative net percentage balances denote falling demand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558830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</a:t>
            </a:r>
            <a:r>
              <a:rPr lang="en-GB" sz="1600" dirty="0" smtClean="0">
                <a:latin typeface="Univers 45 Light" pitchFamily="34" charset="0"/>
              </a:rPr>
              <a:t>Negative net percentage balances denote tighter credit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900009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80440" y="1509410"/>
            <a:ext cx="475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79912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836712"/>
            <a:ext cx="516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Market share objectives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08104" y="1484784"/>
            <a:ext cx="1357335" cy="58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56714998"/>
              </p:ext>
            </p:extLst>
          </p:nvPr>
        </p:nvGraphicFramePr>
        <p:xfrm>
          <a:off x="0" y="548680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loan-to-income ratio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144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373217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for lending margins </a:t>
            </a:r>
            <a:r>
              <a:rPr lang="en-GB" sz="1500" dirty="0" smtClean="0">
                <a:latin typeface="Univers 45 Light" pitchFamily="34" charset="0"/>
              </a:rPr>
              <a:t>denote </a:t>
            </a:r>
            <a:r>
              <a:rPr lang="en-GB" sz="1500" dirty="0">
                <a:latin typeface="Univers 45 Light" pitchFamily="34" charset="0"/>
              </a:rPr>
              <a:t>higher lending margins. Positive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 pitchFamily="34" charset="0"/>
              </a:rPr>
              <a:t> </a:t>
            </a:r>
            <a:r>
              <a:rPr lang="en-GB" sz="1500" dirty="0" smtClean="0">
                <a:solidFill>
                  <a:schemeClr val="tx2"/>
                </a:solidFill>
                <a:latin typeface="Univers 45 Light" pitchFamily="34" charset="0"/>
              </a:rPr>
              <a:t>Bank</a:t>
            </a:r>
            <a:endParaRPr lang="nb-NO" sz="15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94187811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</a:t>
            </a:r>
            <a:r>
              <a:rPr lang="en-GB" sz="1500" dirty="0" smtClean="0">
                <a:latin typeface="Univers 45 Light" pitchFamily="34" charset="0"/>
              </a:rPr>
              <a:t>credit line utilisation rate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enterprises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line utilisation rate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</a:t>
            </a:r>
            <a:r>
              <a:rPr lang="en-GB" sz="2000" dirty="0" smtClean="0">
                <a:latin typeface="Univers 45 Light" pitchFamily="34" charset="0"/>
              </a:rPr>
              <a:t>enterprises </a:t>
            </a:r>
            <a:r>
              <a:rPr lang="en-GB" sz="2000" dirty="0">
                <a:latin typeface="Univers 45 Light" pitchFamily="34" charset="0"/>
              </a:rPr>
              <a:t>and </a:t>
            </a:r>
            <a:r>
              <a:rPr lang="en-GB" sz="2000" dirty="0" smtClean="0">
                <a:latin typeface="Univers 45 Light" pitchFamily="34" charset="0"/>
              </a:rPr>
              <a:t>credit line utilisation rate. </a:t>
            </a:r>
            <a:r>
              <a:rPr lang="en-GB" sz="2000" dirty="0">
                <a:latin typeface="Univers 45 Light" pitchFamily="34" charset="0"/>
              </a:rPr>
              <a:t>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42303865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18997047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 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217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93551397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500" dirty="0">
                <a:latin typeface="Univers 45 Light"/>
              </a:rPr>
              <a:t>1</a:t>
            </a:r>
            <a:r>
              <a:rPr lang="en-GB" sz="1500" dirty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 net percentage balances for lending margins, equity capital requirements and fees denote tighter credit standards. Negative net percentage balances for maximum loan maturity </a:t>
            </a:r>
            <a:r>
              <a:rPr lang="en-GB" sz="1500" dirty="0" smtClean="0">
                <a:latin typeface="Univers 45 Light"/>
              </a:rPr>
              <a:t>denote </a:t>
            </a:r>
            <a:r>
              <a:rPr lang="en-GB" sz="1500" dirty="0">
                <a:latin typeface="Univers 45 Light"/>
              </a:rPr>
              <a:t>tighter credit standards</a:t>
            </a:r>
          </a:p>
          <a:p>
            <a:pPr marL="457200" indent="-457200"/>
            <a:r>
              <a:rPr lang="en-GB" sz="1500" dirty="0">
                <a:latin typeface="Univers 45 Light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/>
              </a:rPr>
              <a:t> Bank</a:t>
            </a:r>
            <a:r>
              <a:rPr lang="nb-NO" sz="1500" dirty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500" dirty="0">
              <a:latin typeface="Univers 45 Light"/>
            </a:endParaRPr>
          </a:p>
          <a:p>
            <a:pPr marL="457200" indent="-457200"/>
            <a:endParaRPr lang="nb-NO" sz="15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Chart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</a:t>
            </a:r>
            <a:r>
              <a:rPr lang="en-GB" sz="2000" dirty="0" smtClean="0">
                <a:latin typeface="Univers 45 Light"/>
              </a:rPr>
              <a:t>enterprises</a:t>
            </a:r>
            <a:r>
              <a:rPr lang="en-GB" sz="2000" dirty="0">
                <a:latin typeface="Univers 45 Light"/>
              </a:rPr>
              <a:t>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10080</TotalTime>
  <Words>463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balances.1), 2) </vt:lpstr>
      <vt:lpstr>PowerPoint Presentation</vt:lpstr>
      <vt:lpstr>Chart 3 Change in loan conditions for households. Net percentage balances1), 2)</vt:lpstr>
      <vt:lpstr>Chart 4 Credit demand among non-financial enterprises and credit line utilisation rate. Net percentage balances1), 2)</vt:lpstr>
      <vt:lpstr>PowerPoint Presentation</vt:lpstr>
      <vt:lpstr>PowerPoint Presentation</vt:lpstr>
      <vt:lpstr>Chart 7 Change in loan conditions for non-financial enterprises.  Net percentage balances1), 2)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Olav Mundal</cp:lastModifiedBy>
  <cp:revision>664</cp:revision>
  <dcterms:created xsi:type="dcterms:W3CDTF">2008-03-11T13:27:45Z</dcterms:created>
  <dcterms:modified xsi:type="dcterms:W3CDTF">2013-10-16T08:11:22Z</dcterms:modified>
</cp:coreProperties>
</file>