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6" r:id="rId4"/>
    <p:sldId id="279" r:id="rId5"/>
    <p:sldId id="278" r:id="rId6"/>
    <p:sldId id="275" r:id="rId7"/>
    <p:sldId id="270" r:id="rId8"/>
    <p:sldId id="271" r:id="rId9"/>
    <p:sldId id="272" r:id="rId10"/>
  </p:sldIdLst>
  <p:sldSz cx="9144000" cy="6858000" type="screen4x3"/>
  <p:notesSz cx="6742113" cy="9872663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0"/>
    <a:srgbClr val="FF9933"/>
    <a:srgbClr val="190080"/>
    <a:srgbClr val="000066"/>
    <a:srgbClr val="006666"/>
    <a:srgbClr val="E4E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671" autoAdjust="0"/>
  </p:normalViewPr>
  <p:slideViewPr>
    <p:cSldViewPr>
      <p:cViewPr>
        <p:scale>
          <a:sx n="100" d="100"/>
          <a:sy n="100" d="100"/>
        </p:scale>
        <p:origin x="-63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1669"/>
          <c:h val="0.8657212643678250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chemeClr val="accent2"/>
            </a:solidFill>
            <a:ln w="25185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Sheet1!$B$2:$B$16</c:f>
              <c:numCache>
                <c:formatCode>0.0</c:formatCode>
                <c:ptCount val="15"/>
                <c:pt idx="0" formatCode="General">
                  <c:v>7</c:v>
                </c:pt>
                <c:pt idx="1">
                  <c:v>-21.765102949090313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10</c:v>
                </c:pt>
                <c:pt idx="4" formatCode="0.0">
                  <c:v>-21.765102949090313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-14.2</c:v>
                </c:pt>
                <c:pt idx="7" formatCode="0.0">
                  <c:v>-25.699794189700974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13.1</c:v>
                </c:pt>
                <c:pt idx="10" formatCode="0.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Fastrentelån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-7.5</c:v>
                </c:pt>
                <c:pt idx="13" formatCode="0.0">
                  <c:v>-25.699794189700974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42125952"/>
        <c:axId val="111756032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4.2</c:v>
                </c:pt>
                <c:pt idx="1">
                  <c:v>-3</c:v>
                </c:pt>
                <c:pt idx="2" formatCode="0.0">
                  <c:v>-12.743300215797504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4.2</c:v>
                </c:pt>
                <c:pt idx="4">
                  <c:v>-3</c:v>
                </c:pt>
                <c:pt idx="5" formatCode="0.0">
                  <c:v>-12.743300215797504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-4.3</c:v>
                </c:pt>
                <c:pt idx="7">
                  <c:v>-7.2</c:v>
                </c:pt>
                <c:pt idx="8" formatCode="0.0">
                  <c:v>-2.9670074122433223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-0.1</c:v>
                </c:pt>
                <c:pt idx="10">
                  <c:v>2.2999999999999998</c:v>
                </c:pt>
                <c:pt idx="11" formatCode="0.0">
                  <c:v>-23.22941024949484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14.9</c:v>
                </c:pt>
                <c:pt idx="13">
                  <c:v>-3.4</c:v>
                </c:pt>
                <c:pt idx="14" formatCode="0.0">
                  <c:v>-2.9670074122433223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757568"/>
        <c:axId val="111771648"/>
      </c:lineChart>
      <c:catAx>
        <c:axId val="42125952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11756032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11756032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2125952"/>
        <c:crosses val="autoZero"/>
        <c:crossBetween val="between"/>
        <c:majorUnit val="20"/>
        <c:minorUnit val="20"/>
      </c:valAx>
      <c:catAx>
        <c:axId val="11175756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11771648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111771648"/>
        <c:scaling>
          <c:orientation val="minMax"/>
          <c:max val="60"/>
          <c:min val="-60"/>
        </c:scaling>
        <c:delete val="0"/>
        <c:axPos val="r"/>
        <c:numFmt formatCode="0" sourceLinked="0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11757568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Sheet1!$B$2:$B$16</c:f>
              <c:numCache>
                <c:formatCode>0.0</c:formatCode>
                <c:ptCount val="15"/>
                <c:pt idx="0" formatCode="General">
                  <c:v>0</c:v>
                </c:pt>
                <c:pt idx="1">
                  <c:v>-3.9346912406106611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-1.8</c:v>
                </c:pt>
                <c:pt idx="4" formatCode="0.0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-3</c:v>
                </c:pt>
                <c:pt idx="7" formatCode="0.0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-10.199999999999999</c:v>
                </c:pt>
                <c:pt idx="10" formatCode="0.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Markedsandeler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0</c:v>
                </c:pt>
                <c:pt idx="13">
                  <c:v>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86063872"/>
        <c:axId val="186066048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-5.9</c:v>
                </c:pt>
                <c:pt idx="1">
                  <c:v>0</c:v>
                </c:pt>
                <c:pt idx="2" formatCode="0.0">
                  <c:v>3.5903124029662297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-10.8</c:v>
                </c:pt>
                <c:pt idx="4">
                  <c:v>-10.8</c:v>
                </c:pt>
                <c:pt idx="5" formatCode="0.0">
                  <c:v>6.5446813870839016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  <c:pt idx="8" formatCode="0.0">
                  <c:v>-2.2512891599772908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-14.1</c:v>
                </c:pt>
                <c:pt idx="10">
                  <c:v>-5.9</c:v>
                </c:pt>
                <c:pt idx="11" formatCode="0.0">
                  <c:v>-5.2182965722206127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Markedsandeler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-1</c:v>
                </c:pt>
                <c:pt idx="13">
                  <c:v>0</c:v>
                </c:pt>
                <c:pt idx="14">
                  <c:v>17.899999999999999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6067584"/>
        <c:axId val="186085760"/>
      </c:lineChart>
      <c:catAx>
        <c:axId val="186063872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86066048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86066048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6063872"/>
        <c:crosses val="autoZero"/>
        <c:crossBetween val="between"/>
        <c:majorUnit val="20"/>
        <c:minorUnit val="20"/>
      </c:valAx>
      <c:catAx>
        <c:axId val="18606758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6085760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186085760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6067584"/>
        <c:crosses val="max"/>
        <c:crossBetween val="between"/>
        <c:majorUnit val="20"/>
        <c:minorUnit val="20"/>
      </c:valAx>
      <c:spPr>
        <a:solidFill>
          <a:schemeClr val="bg1"/>
        </a:solidFill>
        <a:ln w="1259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528871391076119E-2"/>
          <c:y val="2.4974137931034483E-2"/>
          <c:w val="0.86589588801400486"/>
          <c:h val="0.8489095785440692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Sheet1!$B$2:$B$16</c:f>
              <c:numCache>
                <c:formatCode>0.0</c:formatCode>
                <c:ptCount val="15"/>
                <c:pt idx="0" formatCode="General">
                  <c:v>53</c:v>
                </c:pt>
                <c:pt idx="1">
                  <c:v>14.569372404220529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0</c:v>
                </c:pt>
                <c:pt idx="10">
                  <c:v>-4.2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Avdragsfrihet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-21</c:v>
                </c:pt>
                <c:pt idx="13" formatCode="0.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94657664"/>
        <c:axId val="194672128"/>
      </c:barChart>
      <c:lineChart>
        <c:grouping val="standard"/>
        <c:varyColors val="0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657664"/>
        <c:axId val="194672128"/>
      </c:line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27.6</c:v>
                </c:pt>
                <c:pt idx="1">
                  <c:v>21.6</c:v>
                </c:pt>
                <c:pt idx="2" formatCode="0.0">
                  <c:v>-14.005015936180643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-3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0</c:v>
                </c:pt>
                <c:pt idx="10">
                  <c:v>-1.3</c:v>
                </c:pt>
                <c:pt idx="11">
                  <c:v>4.2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-21.8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673664"/>
        <c:axId val="194675456"/>
      </c:lineChart>
      <c:catAx>
        <c:axId val="194657664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94672128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94672128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4657664"/>
        <c:crosses val="autoZero"/>
        <c:crossBetween val="between"/>
        <c:majorUnit val="20"/>
        <c:minorUnit val="20"/>
      </c:valAx>
      <c:catAx>
        <c:axId val="19467366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4675456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194675456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4673664"/>
        <c:crosses val="max"/>
        <c:crossBetween val="between"/>
        <c:majorUnit val="20"/>
        <c:minorUnit val="20"/>
      </c:valAx>
      <c:spPr>
        <a:solidFill>
          <a:schemeClr val="bg1"/>
        </a:solidFill>
        <a:ln w="1259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24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Sheet1!$B$2:$B$10</c:f>
              <c:numCache>
                <c:formatCode>0.0</c:formatCode>
                <c:ptCount val="9"/>
                <c:pt idx="0" formatCode="General">
                  <c:v>13.5</c:v>
                </c:pt>
                <c:pt idx="1">
                  <c:v>6.1134777472810189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3">
                  <c:v>0.9</c:v>
                </c:pt>
                <c:pt idx="4" formatCode="0.0">
                  <c:v>-13.02643348615079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96074112"/>
        <c:axId val="196096384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35.5</c:v>
                </c:pt>
                <c:pt idx="1">
                  <c:v>-0.9</c:v>
                </c:pt>
                <c:pt idx="2" formatCode="0.0">
                  <c:v>-13.278252340960412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3">
                  <c:v>6.8</c:v>
                </c:pt>
                <c:pt idx="4">
                  <c:v>0.9</c:v>
                </c:pt>
                <c:pt idx="5" formatCode="0.0">
                  <c:v>0.8885530021941116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Sheet1!$A$2:$A$10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Sheet1!$G$2:$G$10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6074112"/>
        <c:axId val="196096384"/>
      </c:lineChart>
      <c:lineChart>
        <c:grouping val="standard"/>
        <c:varyColors val="0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Sheet1!$A$2:$A$10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Sheet1!$H$2:$H$10</c:f>
              <c:numCache>
                <c:formatCode>General</c:formatCode>
                <c:ptCount val="9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6099456"/>
        <c:axId val="196097920"/>
      </c:lineChart>
      <c:catAx>
        <c:axId val="196074112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196096384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96096384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074112"/>
        <c:crosses val="autoZero"/>
        <c:crossBetween val="between"/>
        <c:majorUnit val="20"/>
        <c:minorUnit val="20"/>
      </c:valAx>
      <c:valAx>
        <c:axId val="196097920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96099456"/>
        <c:crosses val="max"/>
        <c:crossBetween val="between"/>
        <c:majorUnit val="20"/>
      </c:valAx>
      <c:catAx>
        <c:axId val="196099456"/>
        <c:scaling>
          <c:orientation val="minMax"/>
        </c:scaling>
        <c:delete val="0"/>
        <c:axPos val="b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96097920"/>
        <c:crossesAt val="-90"/>
        <c:auto val="1"/>
        <c:lblAlgn val="ctr"/>
        <c:lblOffset val="100"/>
        <c:noMultiLvlLbl val="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248687664041993E-2"/>
          <c:y val="2.6221161406893935E-2"/>
          <c:w val="0.86861373578302714"/>
          <c:h val="0.8399592156162967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 formatCode="General">
                  <c:v>-3.6</c:v>
                </c:pt>
                <c:pt idx="1">
                  <c:v>-0.8885530021941116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3">
                  <c:v>-3.6</c:v>
                </c:pt>
                <c:pt idx="4" formatCode="0.0">
                  <c:v>-0.8885530021941116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96339968"/>
        <c:axId val="196686208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-7.7</c:v>
                </c:pt>
                <c:pt idx="1">
                  <c:v>3.8</c:v>
                </c:pt>
                <c:pt idx="2" formatCode="0.0">
                  <c:v>12.137880483956678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>
                  <c:v>-7.7</c:v>
                </c:pt>
                <c:pt idx="4">
                  <c:v>3.8</c:v>
                </c:pt>
                <c:pt idx="5" formatCode="0.0">
                  <c:v>13.02643348615079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6687744"/>
        <c:axId val="196689280"/>
      </c:lineChart>
      <c:catAx>
        <c:axId val="196339968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196686208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96686208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339968"/>
        <c:crosses val="autoZero"/>
        <c:crossBetween val="between"/>
        <c:majorUnit val="20"/>
        <c:minorUnit val="20"/>
      </c:valAx>
      <c:catAx>
        <c:axId val="19668774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689280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196689280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687744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591"/>
          <c:h val="0.865721264367824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Sheet1!$B$2:$B$19</c:f>
              <c:numCache>
                <c:formatCode>0.0</c:formatCode>
                <c:ptCount val="18"/>
                <c:pt idx="0" formatCode="General">
                  <c:v>-0.9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3">
                  <c:v>-0.9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Sheet1!$F$2:$F$19</c:f>
              <c:numCache>
                <c:formatCode>General</c:formatCode>
                <c:ptCount val="18"/>
                <c:pt idx="6">
                  <c:v>-1.3</c:v>
                </c:pt>
                <c:pt idx="7" formatCode="0.0">
                  <c:v>7.0020307494751304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Sheet1!$H$2:$H$19</c:f>
              <c:numCache>
                <c:formatCode>General</c:formatCode>
                <c:ptCount val="18"/>
                <c:pt idx="9">
                  <c:v>-2.2000000000000002</c:v>
                </c:pt>
                <c:pt idx="10" formatCode="0.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Sheet1!$J$2:$J$19</c:f>
              <c:numCache>
                <c:formatCode>General</c:formatCode>
                <c:ptCount val="18"/>
                <c:pt idx="12">
                  <c:v>0</c:v>
                </c:pt>
                <c:pt idx="13" formatCode="0.0">
                  <c:v>7.0020307494751304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Sheet1!$L$2:$L$19</c:f>
              <c:numCache>
                <c:formatCode>General</c:formatCode>
                <c:ptCount val="18"/>
                <c:pt idx="15">
                  <c:v>-11.5</c:v>
                </c:pt>
                <c:pt idx="16" formatCode="0.0">
                  <c:v>-0.8885530021941116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96814720"/>
        <c:axId val="196816256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-1.1000000000000001</c:v>
                </c:pt>
                <c:pt idx="1">
                  <c:v>-1.1000000000000001</c:v>
                </c:pt>
                <c:pt idx="2" formatCode="0.0">
                  <c:v>12.137880483956678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8"/>
                <c:pt idx="3">
                  <c:v>-1.1000000000000001</c:v>
                </c:pt>
                <c:pt idx="4">
                  <c:v>-1.1000000000000001</c:v>
                </c:pt>
                <c:pt idx="5" formatCode="0.0">
                  <c:v>11.886061629147056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Sheet1!$G$2:$G$19</c:f>
              <c:numCache>
                <c:formatCode>General</c:formatCode>
                <c:ptCount val="18"/>
                <c:pt idx="6">
                  <c:v>0</c:v>
                </c:pt>
                <c:pt idx="7">
                  <c:v>7</c:v>
                </c:pt>
                <c:pt idx="8" formatCode="0.0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Sheet1!$I$2:$I$19</c:f>
              <c:numCache>
                <c:formatCode>General</c:formatCode>
                <c:ptCount val="18"/>
                <c:pt idx="9">
                  <c:v>-2.5</c:v>
                </c:pt>
                <c:pt idx="10">
                  <c:v>-1.1000000000000001</c:v>
                </c:pt>
                <c:pt idx="11" formatCode="0.0">
                  <c:v>13.02643348615079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Sheet1!$K$2:$K$19</c:f>
              <c:numCache>
                <c:formatCode>General</c:formatCode>
                <c:ptCount val="18"/>
                <c:pt idx="12">
                  <c:v>0</c:v>
                </c:pt>
                <c:pt idx="13">
                  <c:v>7</c:v>
                </c:pt>
                <c:pt idx="14" formatCode="0.0">
                  <c:v>7.0020307494751304</c:v>
                </c:pt>
              </c:numCache>
            </c:numRef>
          </c:val>
          <c:smooth val="0"/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  <c:bubble3D val="0"/>
          </c:dPt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Sheet1!$M$2:$M$19</c:f>
              <c:numCache>
                <c:formatCode>General</c:formatCode>
                <c:ptCount val="18"/>
                <c:pt idx="15">
                  <c:v>-7.7</c:v>
                </c:pt>
                <c:pt idx="16">
                  <c:v>-2.2999999999999998</c:v>
                </c:pt>
                <c:pt idx="17" formatCode="0.0">
                  <c:v>-0.8885530021941116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6818048"/>
        <c:axId val="196819584"/>
      </c:lineChart>
      <c:catAx>
        <c:axId val="19681472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196816256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96816256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6814720"/>
        <c:crosses val="autoZero"/>
        <c:crossBetween val="between"/>
        <c:majorUnit val="20"/>
        <c:minorUnit val="20"/>
      </c:valAx>
      <c:catAx>
        <c:axId val="19681804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6819584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196819584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6818048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591"/>
          <c:h val="0.865721264367824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Sheet1!$B$2:$B$13</c:f>
              <c:numCache>
                <c:formatCode>0.0</c:formatCode>
                <c:ptCount val="12"/>
                <c:pt idx="0" formatCode="General">
                  <c:v>-10</c:v>
                </c:pt>
                <c:pt idx="1">
                  <c:v>-0.8885530021941116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3">
                  <c:v>1.1000000000000001</c:v>
                </c:pt>
                <c:pt idx="4" formatCode="0.0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6">
                  <c:v>-2.4</c:v>
                </c:pt>
                <c:pt idx="7" formatCode="0.0">
                  <c:v>-3.5472941899775541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Sheet1!$H$2:$H$13</c:f>
              <c:numCache>
                <c:formatCode>General</c:formatCode>
                <c:ptCount val="12"/>
                <c:pt idx="9">
                  <c:v>1.1000000000000001</c:v>
                </c:pt>
                <c:pt idx="10" formatCode="0.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96385792"/>
        <c:axId val="196392064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10.7</c:v>
                </c:pt>
                <c:pt idx="1">
                  <c:v>0.3</c:v>
                </c:pt>
                <c:pt idx="2" formatCode="0.0">
                  <c:v>-30.50265789312704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3">
                  <c:v>1.1000000000000001</c:v>
                </c:pt>
                <c:pt idx="4">
                  <c:v>1.1000000000000001</c:v>
                </c:pt>
                <c:pt idx="5" formatCode="0.0">
                  <c:v>0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6">
                  <c:v>-0.2</c:v>
                </c:pt>
                <c:pt idx="7">
                  <c:v>-1.5</c:v>
                </c:pt>
                <c:pt idx="8" formatCode="0.0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Sheet1!$I$2:$I$13</c:f>
              <c:numCache>
                <c:formatCode>General</c:formatCode>
                <c:ptCount val="12"/>
                <c:pt idx="9">
                  <c:v>1.1000000000000001</c:v>
                </c:pt>
                <c:pt idx="10">
                  <c:v>1.1000000000000001</c:v>
                </c:pt>
                <c:pt idx="11" formatCode="0.0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6393600"/>
        <c:axId val="196411776"/>
      </c:lineChart>
      <c:catAx>
        <c:axId val="196385792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96392064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96392064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6385792"/>
        <c:crosses val="autoZero"/>
        <c:crossBetween val="between"/>
        <c:majorUnit val="20"/>
        <c:minorUnit val="20"/>
      </c:valAx>
      <c:catAx>
        <c:axId val="19639360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6411776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196411776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6393600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0.0368</cdr:y>
    </cdr:from>
    <cdr:to>
      <cdr:x>0.92524</cdr:x>
      <cdr:y>0.10165</cdr:y>
    </cdr:to>
    <cdr:sp macro="" textlink="">
      <cdr:nvSpPr>
        <cdr:cNvPr id="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48264" y="192084"/>
          <a:ext cx="1512168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0.75987</cdr:x>
      <cdr:y>0.17518</cdr:y>
    </cdr:from>
    <cdr:to>
      <cdr:x>0.75987</cdr:x>
      <cdr:y>0.89242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48264" y="914444"/>
          <a:ext cx="0" cy="374399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921" y="142871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0.79925</cdr:x>
      <cdr:y>0.1402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14" y="147047"/>
          <a:ext cx="1521889" cy="5847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Finansierings-situasjonen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0.14266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68" y="142876"/>
          <a:ext cx="1357322" cy="6018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Kapital-dekning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8222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8222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2674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8222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5537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897" y="4689239"/>
            <a:ext cx="5394320" cy="444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8222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36192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Banks utlånsundersøkelse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>
                <a:solidFill>
                  <a:schemeClr val="tx2"/>
                </a:solidFill>
              </a:rPr>
              <a:t>3</a:t>
            </a:r>
            <a:r>
              <a:rPr lang="nb-NO" sz="4000" dirty="0" smtClean="0">
                <a:solidFill>
                  <a:schemeClr val="tx2"/>
                </a:solidFill>
              </a:rPr>
              <a:t>. </a:t>
            </a:r>
            <a:r>
              <a:rPr lang="nb-NO" sz="4000" dirty="0">
                <a:solidFill>
                  <a:schemeClr val="tx2"/>
                </a:solidFill>
              </a:rPr>
              <a:t>kvartal </a:t>
            </a:r>
            <a:r>
              <a:rPr lang="nb-NO" sz="4000" dirty="0" smtClean="0">
                <a:solidFill>
                  <a:schemeClr val="tx2"/>
                </a:solidFill>
              </a:rPr>
              <a:t>2013 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807957973"/>
              </p:ext>
            </p:extLst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67744" y="548680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Vanlige boliglån</a:t>
            </a:r>
            <a:r>
              <a:rPr lang="nb-NO" sz="1600" baseline="30000" dirty="0">
                <a:latin typeface="Univers 45 Light" pitchFamily="34" charset="0"/>
              </a:rPr>
              <a:t>3)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3528" y="62068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5364088" y="620688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Første-hjemslån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5364088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3563888" y="62068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Rammelån</a:t>
            </a:r>
            <a:r>
              <a:rPr lang="nb-NO" sz="1600" dirty="0" smtClean="0">
                <a:latin typeface="Univers 45 Light" pitchFamily="34" charset="0"/>
              </a:rPr>
              <a:t> med pant i bolig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43932" cy="428628"/>
          </a:xfrm>
          <a:noFill/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Figur 1</a:t>
            </a:r>
            <a:r>
              <a:rPr lang="nb-NO" sz="2000" dirty="0" smtClean="0">
                <a:latin typeface="Univers 45 Light" pitchFamily="34" charset="0"/>
              </a:rPr>
              <a:t> Etterspørsel etter lån fra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3779912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195736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0" y="5500702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Nettotall </a:t>
            </a:r>
            <a:r>
              <a:rPr lang="nb-NO" sz="1600" dirty="0">
                <a:latin typeface="Univers 45 Light" pitchFamily="34" charset="0"/>
              </a:rPr>
              <a:t>fremkommer ved å veie sammen svarene i </a:t>
            </a:r>
            <a:r>
              <a:rPr lang="nb-NO" sz="1600" dirty="0" smtClean="0">
                <a:latin typeface="Univers 45 Light" pitchFamily="34" charset="0"/>
              </a:rPr>
              <a:t>undersøkelsen</a:t>
            </a:r>
            <a:r>
              <a:rPr lang="nb-NO" sz="1600" dirty="0">
                <a:latin typeface="Univers 45 Light" pitchFamily="34" charset="0"/>
              </a:rPr>
              <a:t>. De </a:t>
            </a:r>
            <a:r>
              <a:rPr lang="nb-NO" sz="1600" dirty="0" smtClean="0">
                <a:latin typeface="Univers 45 Light" pitchFamily="34" charset="0"/>
              </a:rPr>
              <a:t>blå søylene viser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rapportert utvikling for gjeldende kvartal. </a:t>
            </a:r>
            <a:r>
              <a:rPr lang="nb-NO" sz="1600" dirty="0">
                <a:latin typeface="Univers 45 Light" pitchFamily="34" charset="0"/>
              </a:rPr>
              <a:t>De røde punktene viser forventet utvikling </a:t>
            </a:r>
            <a:r>
              <a:rPr lang="nb-NO" sz="1600" dirty="0" smtClean="0">
                <a:latin typeface="Univers 45 Light" pitchFamily="34" charset="0"/>
              </a:rPr>
              <a:t>for kvartalet. </a:t>
            </a:r>
            <a:endParaRPr lang="nb-NO" sz="1600" dirty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nettotall betyr fallende </a:t>
            </a:r>
            <a:r>
              <a:rPr lang="nb-NO" sz="1600" dirty="0" smtClean="0">
                <a:latin typeface="Univers 45 Light" pitchFamily="34" charset="0"/>
              </a:rPr>
              <a:t>etterspørsel</a:t>
            </a:r>
            <a:r>
              <a:rPr lang="nb-NO" sz="1600" smtClean="0">
                <a:latin typeface="Univers 45 Light" pitchFamily="34" charset="0"/>
              </a:rPr>
              <a:t>. </a:t>
            </a:r>
            <a:endParaRPr lang="nb-NO" sz="1600" dirty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3) Nedbetalingslån </a:t>
            </a:r>
            <a:r>
              <a:rPr lang="nb-NO" sz="1600" dirty="0">
                <a:latin typeface="Univers 45 Light" pitchFamily="34" charset="0"/>
              </a:rPr>
              <a:t>med pant i bolig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863315215"/>
              </p:ext>
            </p:extLst>
          </p:nvPr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0" y="5857892"/>
            <a:ext cx="70723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</a:t>
            </a:r>
            <a:r>
              <a:rPr lang="nb-NO" sz="1600" dirty="0" smtClean="0">
                <a:latin typeface="Univers 45 Light" pitchFamily="34" charset="0"/>
              </a:rPr>
              <a:t>kredittpraksis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 </a:t>
            </a:r>
            <a:endParaRPr lang="nb-NO" sz="1600" dirty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71472" y="857232"/>
            <a:ext cx="1643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Samlet kredittpraksis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0733" y="87152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779912" y="1600187"/>
            <a:ext cx="471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786182" y="1643050"/>
            <a:ext cx="15716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Makro-økonomiske</a:t>
            </a:r>
            <a:r>
              <a:rPr lang="nb-NO" sz="1600" dirty="0" smtClean="0">
                <a:latin typeface="Univers 45 Light" pitchFamily="34" charset="0"/>
              </a:rPr>
              <a:t> utsikter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851920" y="857232"/>
            <a:ext cx="46491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Faktorer som påvirker bankenes kredittpraksis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57150"/>
            <a:ext cx="9143999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>
                <a:latin typeface="Univers 45 Light" pitchFamily="34" charset="0"/>
              </a:rPr>
              <a:t>Figur 2 </a:t>
            </a:r>
            <a:r>
              <a:rPr lang="nb-NO" sz="2000" dirty="0">
                <a:latin typeface="Univers 45 Light" pitchFamily="34" charset="0"/>
              </a:rPr>
              <a:t>Endring i kredittpraksis overfor </a:t>
            </a:r>
            <a:r>
              <a:rPr lang="nb-NO" sz="2000" dirty="0" smtClean="0">
                <a:latin typeface="Univers 45 Light" pitchFamily="34" charset="0"/>
              </a:rPr>
              <a:t>husholdninger. </a:t>
            </a:r>
            <a:r>
              <a:rPr lang="nb-NO" sz="2000" dirty="0">
                <a:latin typeface="Univers 45 Light" pitchFamily="34" charset="0"/>
              </a:rPr>
              <a:t>Faktorer som påvirker kredittpraksisen. Nettotall.</a:t>
            </a:r>
            <a:r>
              <a:rPr lang="nb-NO" sz="2000" baseline="30000" dirty="0">
                <a:latin typeface="Univers 45 Light" pitchFamily="34" charset="0"/>
              </a:rPr>
              <a:t>1)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57818" y="1619238"/>
            <a:ext cx="0" cy="374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5357818" y="1722294"/>
            <a:ext cx="15716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Kapitaldekning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6657" y="836712"/>
            <a:ext cx="0" cy="453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857446" y="1698269"/>
            <a:ext cx="17470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Markedsandeler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2123728" y="836712"/>
            <a:ext cx="17281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Kredittpraksis, </a:t>
            </a:r>
            <a:r>
              <a:rPr lang="nb-NO" sz="1600" dirty="0" err="1" smtClean="0">
                <a:latin typeface="Univers 45 Light" pitchFamily="34" charset="0"/>
              </a:rPr>
              <a:t>førstehjemslån</a:t>
            </a:r>
            <a:endParaRPr lang="nb-NO" sz="16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619806746"/>
              </p:ext>
            </p:extLst>
          </p:nvPr>
        </p:nvGraphicFramePr>
        <p:xfrm>
          <a:off x="0" y="50004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979712" y="611977"/>
            <a:ext cx="19690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Maks. gjeld i forhold til inntekt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395536" y="57016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Utlånsmargin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195736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220072" y="57016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Gebyrer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779912" y="653787"/>
            <a:ext cx="16561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Maks. gjeld i forhold til </a:t>
            </a:r>
            <a:r>
              <a:rPr lang="nb-NO" sz="1600" dirty="0" smtClean="0">
                <a:latin typeface="Univers 45 Light" pitchFamily="34" charset="0"/>
              </a:rPr>
              <a:t>boligens </a:t>
            </a:r>
            <a:r>
              <a:rPr lang="nb-NO" sz="1600" dirty="0">
                <a:latin typeface="Univers 45 Light" pitchFamily="34" charset="0"/>
              </a:rPr>
              <a:t>verdi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500665"/>
            <a:ext cx="9144000" cy="13573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Positive </a:t>
            </a:r>
            <a:r>
              <a:rPr lang="nb-NO" sz="1600" dirty="0">
                <a:latin typeface="Univers 45 Light" pitchFamily="34" charset="0"/>
              </a:rPr>
              <a:t>tall for utlånsmargin betyr økt </a:t>
            </a:r>
            <a:r>
              <a:rPr lang="nb-NO" sz="1600" dirty="0" smtClean="0">
                <a:latin typeface="Univers 45 Light" pitchFamily="34" charset="0"/>
              </a:rPr>
              <a:t>utlånsmargin. Positive tall for utlånsmargin og gebyrer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betyr strammere </a:t>
            </a:r>
            <a:r>
              <a:rPr lang="nb-NO" sz="1600" dirty="0">
                <a:latin typeface="Univers 45 Light" pitchFamily="34" charset="0"/>
              </a:rPr>
              <a:t>kredittpraksis</a:t>
            </a:r>
            <a:r>
              <a:rPr lang="nb-NO" sz="1600" dirty="0" smtClean="0">
                <a:latin typeface="Univers 45 Light" pitchFamily="34" charset="0"/>
              </a:rPr>
              <a:t>. Negative </a:t>
            </a:r>
            <a:r>
              <a:rPr lang="nb-NO" sz="1600" dirty="0">
                <a:latin typeface="Univers 45 Light" pitchFamily="34" charset="0"/>
              </a:rPr>
              <a:t>tall </a:t>
            </a:r>
            <a:r>
              <a:rPr lang="nb-NO" sz="1600" dirty="0" smtClean="0">
                <a:latin typeface="Univers 45 Light" pitchFamily="34" charset="0"/>
              </a:rPr>
              <a:t>for bruk av avdragsfrihet, maksimal </a:t>
            </a:r>
            <a:r>
              <a:rPr lang="nb-NO" sz="1600" dirty="0">
                <a:latin typeface="Univers 45 Light" pitchFamily="34" charset="0"/>
              </a:rPr>
              <a:t>gjeld i forhold </a:t>
            </a:r>
            <a:r>
              <a:rPr lang="nb-NO" sz="1600" dirty="0" smtClean="0">
                <a:latin typeface="Univers 45 Light" pitchFamily="34" charset="0"/>
              </a:rPr>
              <a:t>til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boligens verdi og inntekt innebærer </a:t>
            </a:r>
            <a:r>
              <a:rPr lang="nb-NO" sz="1600" dirty="0">
                <a:latin typeface="Univers 45 Light" pitchFamily="34" charset="0"/>
              </a:rPr>
              <a:t>strammere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57190"/>
          </a:xfrm>
          <a:noFill/>
        </p:spPr>
        <p:txBody>
          <a:bodyPr/>
          <a:lstStyle/>
          <a:p>
            <a:pPr algn="l" eaLnBrk="1" hangingPunct="1"/>
            <a:r>
              <a:rPr lang="nb-NO" sz="2000" b="1" dirty="0" smtClean="0">
                <a:solidFill>
                  <a:schemeClr val="tx1"/>
                </a:solidFill>
                <a:latin typeface="Univers 45 Light" pitchFamily="34" charset="0"/>
              </a:rPr>
              <a:t>Figur 3</a:t>
            </a:r>
            <a:r>
              <a:rPr lang="nb-NO" sz="2000" dirty="0" smtClean="0">
                <a:solidFill>
                  <a:schemeClr val="tx1"/>
                </a:solidFill>
                <a:latin typeface="Univers 45 Light" pitchFamily="34" charset="0"/>
              </a:rPr>
              <a:t> Endring i lånebetingelser for husholdninger. Nettotall.</a:t>
            </a:r>
            <a:r>
              <a:rPr lang="nb-NO" sz="2000" baseline="30000" dirty="0" smtClean="0">
                <a:solidFill>
                  <a:schemeClr val="tx1"/>
                </a:solidFill>
                <a:latin typeface="Univers 45 Light" pitchFamily="34" charset="0"/>
              </a:rPr>
              <a:t>1), 2)</a:t>
            </a:r>
            <a:r>
              <a:rPr lang="nb-NO" sz="2000" dirty="0" smtClean="0">
                <a:solidFill>
                  <a:schemeClr val="tx1"/>
                </a:solidFill>
                <a:latin typeface="Univers 45 Light" pitchFamily="34" charset="0"/>
              </a:rPr>
              <a:t> Prosent</a:t>
            </a:r>
            <a:endParaRPr lang="en-GB" sz="2000" dirty="0" smtClean="0">
              <a:solidFill>
                <a:schemeClr val="tx1"/>
              </a:solidFill>
              <a:latin typeface="Univers 45 Light" pitchFamily="34" charset="0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32240" y="611977"/>
            <a:ext cx="19288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Bruk av avdragsfrihet</a:t>
            </a:r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683919398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83287"/>
            <a:ext cx="821537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</a:t>
            </a:r>
            <a:r>
              <a:rPr lang="nb-NO" sz="1600" dirty="0" smtClean="0">
                <a:latin typeface="Univers 45 Light" pitchFamily="34" charset="0"/>
              </a:rPr>
              <a:t>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Positive nettotall betyr økt etterspørsel / økt utnyttelsesgrad på kredittlinjer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		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93201" y="998632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Låneetterspørsel fra ikke-finansielle foretak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Utnyttelsesgrad på kredittlinjer</a:t>
            </a: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72568" cy="769957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Figur 4</a:t>
            </a:r>
            <a:r>
              <a:rPr lang="nb-NO" sz="2000" dirty="0" smtClean="0">
                <a:latin typeface="Univers 45 Light" pitchFamily="34" charset="0"/>
              </a:rPr>
              <a:t> Etterspørsel etter lån fra ikke-finansielle foretak og utnyttelsesgrad på kredittlinjer.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98778648"/>
              </p:ext>
            </p:extLst>
          </p:nvPr>
        </p:nvGraphicFramePr>
        <p:xfrm>
          <a:off x="0" y="785794"/>
          <a:ext cx="9144000" cy="5379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0" y="6000744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Næringseiendom</a:t>
            </a: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891069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 pitchFamily="34" charset="0"/>
              </a:rPr>
              <a:t>Figur </a:t>
            </a:r>
            <a:r>
              <a:rPr lang="nb-NO" sz="2000" b="1" dirty="0" smtClean="0">
                <a:latin typeface="Univers 45 Light" pitchFamily="34" charset="0"/>
              </a:rPr>
              <a:t>5 </a:t>
            </a:r>
            <a:r>
              <a:rPr lang="nb-NO" sz="2000" dirty="0">
                <a:latin typeface="Univers 45 Light" pitchFamily="34" charset="0"/>
              </a:rPr>
              <a:t>Endring i kredittpraksis overfor ikke-finansielle </a:t>
            </a:r>
            <a:r>
              <a:rPr lang="nb-NO" sz="2000" dirty="0" smtClean="0">
                <a:latin typeface="Univers 45 Light" pitchFamily="34" charset="0"/>
              </a:rPr>
              <a:t>foretak. </a:t>
            </a:r>
            <a:r>
              <a:rPr lang="nb-NO" sz="2000" dirty="0">
                <a:latin typeface="Univers 45 Light" pitchFamily="34" charset="0"/>
              </a:rPr>
              <a:t>Nettotall.</a:t>
            </a:r>
            <a:r>
              <a:rPr lang="nb-NO" sz="2000" baseline="30000" dirty="0">
                <a:latin typeface="Univers 45 Light" pitchFamily="34" charset="0"/>
              </a:rPr>
              <a:t>1), 2)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556741595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</a:t>
            </a:r>
            <a:r>
              <a:rPr lang="nb-NO" sz="1600" dirty="0" smtClean="0">
                <a:latin typeface="Univers 45 Light"/>
              </a:rPr>
              <a:t>1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2) Negative tall betyr at faktoren bidrar til innstramming i kredittpraksis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96277" y="990566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>
                <a:latin typeface="Univers 45 Light"/>
              </a:rPr>
              <a:t>Makro-økonomiske</a:t>
            </a:r>
            <a:r>
              <a:rPr lang="nb-NO" sz="1600" dirty="0">
                <a:latin typeface="Univers 45 Light"/>
              </a:rPr>
              <a:t> utsikter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Bankens risikovilje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103344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1033446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Nærings-spesifikke</a:t>
            </a:r>
            <a:r>
              <a:rPr lang="nb-NO" sz="1600" dirty="0" smtClean="0">
                <a:latin typeface="Univers 45 Light"/>
              </a:rPr>
              <a:t> utsikter</a:t>
            </a:r>
            <a:endParaRPr lang="nb-NO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0" y="0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/>
              </a:rPr>
              <a:t>Figur </a:t>
            </a:r>
            <a:r>
              <a:rPr lang="nb-NO" sz="2000" b="1" dirty="0" smtClean="0">
                <a:latin typeface="Univers 45 Light"/>
              </a:rPr>
              <a:t>6 </a:t>
            </a:r>
            <a:r>
              <a:rPr lang="nb-NO" sz="2000" dirty="0">
                <a:latin typeface="Univers 45 Light"/>
              </a:rPr>
              <a:t>Faktorer som påvirker kredittpraksisen overfor ikke-finansielle </a:t>
            </a:r>
            <a:r>
              <a:rPr lang="nb-NO" sz="2000" dirty="0" smtClean="0">
                <a:latin typeface="Univers 45 Light"/>
              </a:rPr>
              <a:t>foretak. </a:t>
            </a:r>
            <a:r>
              <a:rPr lang="nb-NO" sz="2000" dirty="0">
                <a:latin typeface="Univers 45 Light"/>
              </a:rPr>
              <a:t>Nettotall.</a:t>
            </a:r>
            <a:r>
              <a:rPr lang="nb-NO" sz="2000" baseline="30000" dirty="0">
                <a:latin typeface="Univers 45 Light"/>
              </a:rPr>
              <a:t>1), 2)</a:t>
            </a:r>
            <a:r>
              <a:rPr lang="nb-NO" sz="2000" dirty="0">
                <a:latin typeface="Univers 45 Light"/>
              </a:rPr>
              <a:t> Prosent</a:t>
            </a:r>
            <a:endParaRPr lang="en-GB" sz="2000" dirty="0">
              <a:latin typeface="Univers 45 Light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1023921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47864" y="1000108"/>
            <a:ext cx="10801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Mål for </a:t>
            </a:r>
            <a:r>
              <a:rPr lang="nb-NO" sz="1600" dirty="0" err="1" smtClean="0">
                <a:latin typeface="Univers 45 Light"/>
              </a:rPr>
              <a:t>markeds-andel</a:t>
            </a:r>
            <a:endParaRPr lang="nb-NO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713371222"/>
              </p:ext>
            </p:extLst>
          </p:nvPr>
        </p:nvGraphicFramePr>
        <p:xfrm>
          <a:off x="0" y="642918"/>
          <a:ext cx="9144000" cy="487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Krav til egenkapital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Utlånsmargin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42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8040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785794"/>
            <a:ext cx="20717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Gebyrer</a:t>
            </a: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50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Maksimal nedbetalingstid</a:t>
            </a:r>
            <a:endParaRPr lang="nb-NO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8" y="5517232"/>
            <a:ext cx="9086882" cy="127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1 </a:t>
            </a:r>
            <a:endParaRPr lang="nb-NO" sz="1600" dirty="0" smtClean="0">
              <a:latin typeface="Univers 45 Light"/>
            </a:endParaRP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2) Positive tall for utlånsmargin betyr økt utlånsmargin. Positive tall for utlånsmargin, krav til</a:t>
            </a: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egenkapital og gebyrer og negative tall for maksimal nedbetalingstid innebærer strammere</a:t>
            </a: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kredittpraksis </a:t>
            </a:r>
          </a:p>
          <a:p>
            <a:pPr marL="457200" indent="-45720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  <a:r>
              <a:rPr lang="nb-NO" sz="1600" dirty="0" smtClean="0">
                <a:latin typeface="Univers 45 Light"/>
              </a:rPr>
              <a:t>	</a:t>
            </a:r>
          </a:p>
          <a:p>
            <a:pPr marL="457200" indent="-457200"/>
            <a:endParaRPr lang="nb-NO" sz="16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60" cy="635000"/>
          </a:xfrm>
          <a:noFill/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Figur 7</a:t>
            </a:r>
            <a:r>
              <a:rPr lang="nb-NO" sz="2000" dirty="0" smtClean="0">
                <a:latin typeface="Univers 45 Light"/>
              </a:rPr>
              <a:t> Endring i lånebetingelser for ikke-finansielle foretak. Nettotall.</a:t>
            </a:r>
            <a:r>
              <a:rPr lang="nb-NO" sz="2000" baseline="30000" dirty="0" smtClean="0">
                <a:latin typeface="Univers 45 Light"/>
              </a:rPr>
              <a:t>1), 2)</a:t>
            </a:r>
            <a:r>
              <a:rPr lang="nb-NO" sz="2000" dirty="0" smtClean="0">
                <a:latin typeface="Univers 45 Light"/>
              </a:rPr>
              <a:t> Prosent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13940</TotalTime>
  <Words>425</Words>
  <Application>Microsoft Office PowerPoint</Application>
  <PresentationFormat>On-screen Show (4:3)</PresentationFormat>
  <Paragraphs>83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Banks utlånsundersøkelse </vt:lpstr>
      <vt:lpstr>Figur 1 Etterspørsel etter lån fra husholdninger. Nettotall.1), 2) Prosent</vt:lpstr>
      <vt:lpstr>PowerPoint Presentation</vt:lpstr>
      <vt:lpstr>Figur 3 Endring i lånebetingelser for husholdninger. Nettotall.1), 2) Prosent</vt:lpstr>
      <vt:lpstr>Figur 4 Etterspørsel etter lån fra ikke-finansielle foretak og utnyttelsesgrad på kredittlinjer. Nettotall.1), 2) Prosent</vt:lpstr>
      <vt:lpstr>PowerPoint Presentation</vt:lpstr>
      <vt:lpstr>PowerPoint Presentation</vt:lpstr>
      <vt:lpstr>Figur 7 Endring i lånebetingelser for ikke-finansielle foretak. Nettotall.1), 2) Prosent</vt:lpstr>
    </vt:vector>
  </TitlesOfParts>
  <Company>Norges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</dc:title>
  <dc:creator>Magdalena Riiser</dc:creator>
  <cp:lastModifiedBy>Olav Mundal</cp:lastModifiedBy>
  <cp:revision>706</cp:revision>
  <cp:lastPrinted>2013-04-10T14:01:22Z</cp:lastPrinted>
  <dcterms:created xsi:type="dcterms:W3CDTF">2008-03-11T13:27:45Z</dcterms:created>
  <dcterms:modified xsi:type="dcterms:W3CDTF">2013-10-15T07:02:45Z</dcterms:modified>
</cp:coreProperties>
</file>