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7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79020" autoAdjust="0"/>
  </p:normalViewPr>
  <p:slideViewPr>
    <p:cSldViewPr>
      <p:cViewPr>
        <p:scale>
          <a:sx n="66" d="100"/>
          <a:sy n="66" d="100"/>
        </p:scale>
        <p:origin x="-2244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036"/>
          <c:h val="0.8657212643678214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Sheet1!$B$2:$B$77</c:f>
              <c:numCache>
                <c:formatCode>General</c:formatCode>
                <c:ptCount val="15"/>
                <c:pt idx="0">
                  <c:v>27.5</c:v>
                </c:pt>
                <c:pt idx="1">
                  <c:v>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Sheet1!$D$2:$D$77</c:f>
              <c:numCache>
                <c:formatCode>General</c:formatCode>
                <c:ptCount val="15"/>
                <c:pt idx="3">
                  <c:v>27.5</c:v>
                </c:pt>
                <c:pt idx="4">
                  <c:v>14.3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Sheet1!$F$2:$F$77</c:f>
              <c:numCache>
                <c:formatCode>General</c:formatCode>
                <c:ptCount val="15"/>
                <c:pt idx="6" formatCode="0.0">
                  <c:v>22.3</c:v>
                </c:pt>
                <c:pt idx="7">
                  <c:v>14.6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Sheet1!$H$2:$H$77</c:f>
              <c:numCache>
                <c:formatCode>General</c:formatCode>
                <c:ptCount val="15"/>
                <c:pt idx="9" formatCode="0.0">
                  <c:v>32.700000000000003</c:v>
                </c:pt>
                <c:pt idx="10" formatCode="0.0">
                  <c:v>20.399999999999999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Sheet1!$J$2:$J$77</c:f>
              <c:numCache>
                <c:formatCode>General</c:formatCode>
                <c:ptCount val="15"/>
                <c:pt idx="12">
                  <c:v>13.3</c:v>
                </c:pt>
                <c:pt idx="13">
                  <c:v>50.2</c:v>
                </c:pt>
              </c:numCache>
            </c:numRef>
          </c:val>
        </c:ser>
        <c:gapWidth val="140"/>
        <c:overlap val="100"/>
        <c:axId val="199414912"/>
        <c:axId val="19941683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Sheet1!$C$2:$C$77</c:f>
              <c:numCache>
                <c:formatCode>General</c:formatCode>
                <c:ptCount val="15"/>
                <c:pt idx="0">
                  <c:v>3.1</c:v>
                </c:pt>
                <c:pt idx="1">
                  <c:v>0.5</c:v>
                </c:pt>
                <c:pt idx="2">
                  <c:v>-4.5999999999999996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Sheet1!$E$2:$E$77</c:f>
              <c:numCache>
                <c:formatCode>General</c:formatCode>
                <c:ptCount val="15"/>
                <c:pt idx="3">
                  <c:v>3.1</c:v>
                </c:pt>
                <c:pt idx="4">
                  <c:v>0.5</c:v>
                </c:pt>
                <c:pt idx="5">
                  <c:v>-8.5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Sheet1!$G$2:$G$77</c:f>
              <c:numCache>
                <c:formatCode>General</c:formatCode>
                <c:ptCount val="15"/>
                <c:pt idx="6" formatCode="0.0">
                  <c:v>-3.4</c:v>
                </c:pt>
                <c:pt idx="7">
                  <c:v>3.5</c:v>
                </c:pt>
                <c:pt idx="8">
                  <c:v>-8.5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Sheet1!$I$2:$I$77</c:f>
              <c:numCache>
                <c:formatCode>General</c:formatCode>
                <c:ptCount val="15"/>
                <c:pt idx="9">
                  <c:v>-6.4</c:v>
                </c:pt>
                <c:pt idx="10">
                  <c:v>-7.8</c:v>
                </c:pt>
                <c:pt idx="11">
                  <c:v>-12.4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Sheet1!$K$2:$K$77</c:f>
              <c:numCache>
                <c:formatCode>General</c:formatCode>
                <c:ptCount val="15"/>
                <c:pt idx="12">
                  <c:v>21.8</c:v>
                </c:pt>
                <c:pt idx="13">
                  <c:v>33</c:v>
                </c:pt>
                <c:pt idx="14">
                  <c:v>31.5</c:v>
                </c:pt>
              </c:numCache>
            </c:numRef>
          </c:val>
        </c:ser>
        <c:marker val="1"/>
        <c:axId val="201396608"/>
        <c:axId val="201398144"/>
      </c:lineChart>
      <c:catAx>
        <c:axId val="199414912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9416832"/>
        <c:crossesAt val="0"/>
        <c:auto val="1"/>
        <c:lblAlgn val="ctr"/>
        <c:lblOffset val="100"/>
        <c:tickLblSkip val="1"/>
        <c:tickMarkSkip val="4"/>
      </c:catAx>
      <c:valAx>
        <c:axId val="19941683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9414912"/>
        <c:crosses val="autoZero"/>
        <c:crossBetween val="between"/>
        <c:majorUnit val="20"/>
        <c:minorUnit val="20"/>
      </c:valAx>
      <c:catAx>
        <c:axId val="20139660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1398144"/>
        <c:crossesAt val="-90"/>
        <c:auto val="1"/>
        <c:lblAlgn val="ctr"/>
        <c:lblOffset val="100"/>
        <c:tickLblSkip val="1"/>
        <c:tickMarkSkip val="1"/>
      </c:catAx>
      <c:valAx>
        <c:axId val="20139814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1396608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Sheet1!$B$2:$B$94</c:f>
              <c:numCache>
                <c:formatCode>General</c:formatCode>
                <c:ptCount val="18"/>
                <c:pt idx="0">
                  <c:v>-4.2</c:v>
                </c:pt>
                <c:pt idx="1">
                  <c:v>-32.5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Sheet1!$D$2:$D$94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Sheet1!$F$2:$F$94</c:f>
              <c:numCache>
                <c:formatCode>General</c:formatCode>
                <c:ptCount val="18"/>
                <c:pt idx="6">
                  <c:v>2.2999999999999998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Sheet1!$H$2:$H$94</c:f>
              <c:numCache>
                <c:formatCode>General</c:formatCode>
                <c:ptCount val="18"/>
                <c:pt idx="9">
                  <c:v>-4.2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Sheet1!$J$2:$J$94</c:f>
              <c:numCache>
                <c:formatCode>General</c:formatCode>
                <c:ptCount val="18"/>
                <c:pt idx="12">
                  <c:v>0</c:v>
                </c:pt>
                <c:pt idx="13">
                  <c:v>-9.8000000000000007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Sheet1!$L$2:$L$94</c:f>
              <c:numCache>
                <c:formatCode>General</c:formatCode>
                <c:ptCount val="18"/>
                <c:pt idx="15">
                  <c:v>0</c:v>
                </c:pt>
                <c:pt idx="16">
                  <c:v>-9.8000000000000007</c:v>
                </c:pt>
              </c:numCache>
            </c:numRef>
          </c:val>
        </c:ser>
        <c:gapWidth val="140"/>
        <c:overlap val="100"/>
        <c:axId val="201765248"/>
        <c:axId val="20176716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Sheet1!$C$2:$C$94</c:f>
              <c:numCache>
                <c:formatCode>General</c:formatCode>
                <c:ptCount val="18"/>
                <c:pt idx="0">
                  <c:v>0</c:v>
                </c:pt>
                <c:pt idx="1">
                  <c:v>-33.5</c:v>
                </c:pt>
                <c:pt idx="2">
                  <c:v>-32.5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Sheet1!$E$2:$E$94</c:f>
              <c:numCache>
                <c:formatCode>General</c:formatCode>
                <c:ptCount val="18"/>
                <c:pt idx="3">
                  <c:v>0</c:v>
                </c:pt>
                <c:pt idx="4">
                  <c:v>-8.2000000000000011</c:v>
                </c:pt>
                <c:pt idx="5">
                  <c:v>-6.7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Sheet1!$G$2:$G$94</c:f>
              <c:numCache>
                <c:formatCode>General</c:formatCode>
                <c:ptCount val="18"/>
                <c:pt idx="6">
                  <c:v>2.2999999999999998</c:v>
                </c:pt>
                <c:pt idx="7">
                  <c:v>2.2999999999999998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Sheet1!$I$2:$I$94</c:f>
              <c:numCache>
                <c:formatCode>General</c:formatCode>
                <c:ptCount val="18"/>
                <c:pt idx="9">
                  <c:v>0</c:v>
                </c:pt>
                <c:pt idx="10">
                  <c:v>-10.8</c:v>
                </c:pt>
                <c:pt idx="11">
                  <c:v>-9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Sheet1!$K$2:$K$94</c:f>
              <c:numCache>
                <c:formatCode>General</c:formatCode>
                <c:ptCount val="18"/>
                <c:pt idx="12">
                  <c:v>-3</c:v>
                </c:pt>
                <c:pt idx="13">
                  <c:v>-6.5</c:v>
                </c:pt>
                <c:pt idx="14">
                  <c:v>-5.9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Sheet1!$A$2:$A$94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Sheet1!$M$2:$M$94</c:f>
              <c:numCache>
                <c:formatCode>General</c:formatCode>
                <c:ptCount val="18"/>
                <c:pt idx="15">
                  <c:v>0</c:v>
                </c:pt>
                <c:pt idx="16">
                  <c:v>-4.3</c:v>
                </c:pt>
                <c:pt idx="17">
                  <c:v>0</c:v>
                </c:pt>
              </c:numCache>
            </c:numRef>
          </c:val>
        </c:ser>
        <c:marker val="1"/>
        <c:axId val="201777536"/>
        <c:axId val="201779072"/>
      </c:lineChart>
      <c:catAx>
        <c:axId val="201765248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201767168"/>
        <c:crossesAt val="0"/>
        <c:auto val="1"/>
        <c:lblAlgn val="ctr"/>
        <c:lblOffset val="100"/>
        <c:tickLblSkip val="1"/>
        <c:tickMarkSkip val="4"/>
      </c:catAx>
      <c:valAx>
        <c:axId val="20176716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1765248"/>
        <c:crosses val="autoZero"/>
        <c:crossBetween val="between"/>
        <c:majorUnit val="20"/>
        <c:minorUnit val="20"/>
      </c:valAx>
      <c:catAx>
        <c:axId val="201777536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1779072"/>
        <c:crossesAt val="-90"/>
        <c:auto val="1"/>
        <c:lblAlgn val="ctr"/>
        <c:lblOffset val="100"/>
        <c:tickLblSkip val="1"/>
        <c:tickMarkSkip val="1"/>
      </c:catAx>
      <c:valAx>
        <c:axId val="20177907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177753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399986"/>
          <c:h val="0.8489095785440661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Sheet1!$B$2:$B$77</c:f>
              <c:numCache>
                <c:formatCode>General</c:formatCode>
                <c:ptCount val="15"/>
                <c:pt idx="0">
                  <c:v>-39.4</c:v>
                </c:pt>
                <c:pt idx="1">
                  <c:v>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Sheet1!$D$2:$D$77</c:f>
              <c:numCache>
                <c:formatCode>General</c:formatCode>
                <c:ptCount val="15"/>
                <c:pt idx="3">
                  <c:v>-4.2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Sheet1!$F$2:$F$77</c:f>
              <c:numCache>
                <c:formatCode>General</c:formatCode>
                <c:ptCount val="15"/>
                <c:pt idx="6">
                  <c:v>-4.2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Sheet1!$H$2:$H$77</c:f>
              <c:numCache>
                <c:formatCode>General</c:formatCode>
                <c:ptCount val="15"/>
                <c:pt idx="9">
                  <c:v>9.8000000000000007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Sheet1!$J$2:$J$77</c:f>
              <c:numCache>
                <c:formatCode>General</c:formatCode>
                <c:ptCount val="15"/>
                <c:pt idx="12">
                  <c:v>-10.200000000000001</c:v>
                </c:pt>
                <c:pt idx="13">
                  <c:v>0</c:v>
                </c:pt>
              </c:numCache>
            </c:numRef>
          </c:val>
        </c:ser>
        <c:gapWidth val="140"/>
        <c:overlap val="100"/>
        <c:axId val="202186112"/>
        <c:axId val="202212864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Sheet1!$E$2:$E$77</c:f>
              <c:numCache>
                <c:formatCode>General</c:formatCode>
                <c:ptCount val="15"/>
                <c:pt idx="3">
                  <c:v>0</c:v>
                </c:pt>
                <c:pt idx="4">
                  <c:v>-4.2</c:v>
                </c:pt>
                <c:pt idx="5">
                  <c:v>-12.8</c:v>
                </c:pt>
              </c:numCache>
            </c:numRef>
          </c:val>
        </c:ser>
        <c:marker val="1"/>
        <c:axId val="202186112"/>
        <c:axId val="202212864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Sheet1!$C$2:$C$77</c:f>
              <c:numCache>
                <c:formatCode>General</c:formatCode>
                <c:ptCount val="15"/>
                <c:pt idx="0">
                  <c:v>20.7</c:v>
                </c:pt>
                <c:pt idx="1">
                  <c:v>29.4</c:v>
                </c:pt>
                <c:pt idx="2">
                  <c:v>22.7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Sheet1!$G$2:$G$77</c:f>
              <c:numCache>
                <c:formatCode>General</c:formatCode>
                <c:ptCount val="15"/>
                <c:pt idx="6">
                  <c:v>0</c:v>
                </c:pt>
                <c:pt idx="7">
                  <c:v>-6.5</c:v>
                </c:pt>
                <c:pt idx="8">
                  <c:v>-13.9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Sheet1!$I$2:$I$77</c:f>
              <c:numCache>
                <c:formatCode>General</c:formatCode>
                <c:ptCount val="15"/>
                <c:pt idx="9">
                  <c:v>9.8000000000000007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Sheet1!$A$2:$A$77</c:f>
              <c:strCache>
                <c:ptCount val="15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Sheet1!$K$2:$K$77</c:f>
              <c:numCache>
                <c:formatCode>General</c:formatCode>
                <c:ptCount val="15"/>
                <c:pt idx="12">
                  <c:v>0</c:v>
                </c:pt>
                <c:pt idx="13">
                  <c:v>-23</c:v>
                </c:pt>
                <c:pt idx="14">
                  <c:v>-29.2</c:v>
                </c:pt>
              </c:numCache>
            </c:numRef>
          </c:val>
        </c:ser>
        <c:marker val="1"/>
        <c:axId val="202214400"/>
        <c:axId val="202220288"/>
      </c:lineChart>
      <c:catAx>
        <c:axId val="20218611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202212864"/>
        <c:crossesAt val="0"/>
        <c:auto val="1"/>
        <c:lblAlgn val="ctr"/>
        <c:lblOffset val="100"/>
        <c:tickLblSkip val="1"/>
        <c:tickMarkSkip val="4"/>
      </c:catAx>
      <c:valAx>
        <c:axId val="20221286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2186112"/>
        <c:crosses val="autoZero"/>
        <c:crossBetween val="between"/>
        <c:majorUnit val="20"/>
        <c:minorUnit val="20"/>
      </c:valAx>
      <c:catAx>
        <c:axId val="20221440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2220288"/>
        <c:crossesAt val="-90"/>
        <c:auto val="1"/>
        <c:lblAlgn val="ctr"/>
        <c:lblOffset val="100"/>
        <c:tickLblSkip val="1"/>
        <c:tickMarkSkip val="1"/>
      </c:catAx>
      <c:valAx>
        <c:axId val="20222028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2214400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1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Sheet1!$A$2:$A$55</c:f>
              <c:strCache>
                <c:ptCount val="9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Sheet1!$B$2:$B$55</c:f>
              <c:numCache>
                <c:formatCode>General</c:formatCode>
                <c:ptCount val="9"/>
                <c:pt idx="0">
                  <c:v>12.9</c:v>
                </c:pt>
                <c:pt idx="1">
                  <c:v>-14.9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Sheet1!$A$2:$A$55</c:f>
              <c:strCache>
                <c:ptCount val="9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Sheet1!$D$2:$D$55</c:f>
              <c:numCache>
                <c:formatCode>General</c:formatCode>
                <c:ptCount val="9"/>
                <c:pt idx="3">
                  <c:v>0</c:v>
                </c:pt>
                <c:pt idx="4">
                  <c:v>13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Sheet1!$A$2:$A$55</c:f>
              <c:strCache>
                <c:ptCount val="9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Sheet1!$F$2:$F$55</c:f>
              <c:numCache>
                <c:formatCode>General</c:formatCode>
                <c:ptCount val="9"/>
                <c:pt idx="6">
                  <c:v>24.9</c:v>
                </c:pt>
                <c:pt idx="7">
                  <c:v>2.7</c:v>
                </c:pt>
              </c:numCache>
            </c:numRef>
          </c:val>
        </c:ser>
        <c:gapWidth val="140"/>
        <c:overlap val="100"/>
        <c:axId val="202392320"/>
        <c:axId val="20239385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Sheet1!$A$2:$A$55</c:f>
              <c:strCache>
                <c:ptCount val="9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Sheet1!$C$2:$C$55</c:f>
              <c:numCache>
                <c:formatCode>General</c:formatCode>
                <c:ptCount val="9"/>
                <c:pt idx="0">
                  <c:v>27.7</c:v>
                </c:pt>
                <c:pt idx="1">
                  <c:v>-36.6</c:v>
                </c:pt>
                <c:pt idx="2">
                  <c:v>-39.6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Sheet1!$A$2:$A$55</c:f>
              <c:strCache>
                <c:ptCount val="9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Sheet1!$E$2:$E$55</c:f>
              <c:numCache>
                <c:formatCode>General</c:formatCode>
                <c:ptCount val="9"/>
                <c:pt idx="3">
                  <c:v>0.9</c:v>
                </c:pt>
                <c:pt idx="4">
                  <c:v>4.0999999999999996</c:v>
                </c:pt>
                <c:pt idx="5">
                  <c:v>19.8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Sheet1!$A$2:$A$55</c:f>
              <c:strCache>
                <c:ptCount val="9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Sheet1!$G$2:$G$55</c:f>
              <c:numCache>
                <c:formatCode>General</c:formatCode>
                <c:ptCount val="9"/>
                <c:pt idx="6">
                  <c:v>7</c:v>
                </c:pt>
                <c:pt idx="7">
                  <c:v>27.9</c:v>
                </c:pt>
                <c:pt idx="8">
                  <c:v>-1.3</c:v>
                </c:pt>
              </c:numCache>
            </c:numRef>
          </c:val>
        </c:ser>
        <c:marker val="1"/>
        <c:axId val="202392320"/>
        <c:axId val="202393856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Sheet1!$A$2:$A$55</c:f>
              <c:strCache>
                <c:ptCount val="9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Sheet1!$H$2:$H$55</c:f>
              <c:numCache>
                <c:formatCode>General</c:formatCode>
                <c:ptCount val="9"/>
              </c:numCache>
            </c:numRef>
          </c:val>
        </c:ser>
        <c:marker val="1"/>
        <c:axId val="202405376"/>
        <c:axId val="202403840"/>
      </c:lineChart>
      <c:catAx>
        <c:axId val="202392320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202393856"/>
        <c:crossesAt val="0"/>
        <c:auto val="1"/>
        <c:lblAlgn val="ctr"/>
        <c:lblOffset val="100"/>
        <c:tickLblSkip val="1"/>
        <c:tickMarkSkip val="4"/>
      </c:catAx>
      <c:valAx>
        <c:axId val="20239385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2392320"/>
        <c:crosses val="autoZero"/>
        <c:crossBetween val="between"/>
        <c:majorUnit val="20"/>
        <c:minorUnit val="20"/>
      </c:valAx>
      <c:valAx>
        <c:axId val="20240384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202405376"/>
        <c:crosses val="max"/>
        <c:crossBetween val="between"/>
        <c:majorUnit val="20"/>
      </c:valAx>
      <c:catAx>
        <c:axId val="202405376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202403840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93132108486499E-2"/>
          <c:y val="2.6221072796935016E-2"/>
          <c:w val="0.86861373578302714"/>
          <c:h val="0.8399592156162930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Sheet1!$A$2:$A$37</c:f>
              <c:strCache>
                <c:ptCount val="6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</c:strCache>
            </c:strRef>
          </c:cat>
          <c:val>
            <c:numRef>
              <c:f>Sheet1!$B$2:$B$37</c:f>
              <c:numCache>
                <c:formatCode>General</c:formatCode>
                <c:ptCount val="6"/>
                <c:pt idx="0">
                  <c:v>-23.6</c:v>
                </c:pt>
                <c:pt idx="1">
                  <c:v>-16.600000000000001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Sheet1!$A$2:$A$37</c:f>
              <c:strCache>
                <c:ptCount val="6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</c:strCache>
            </c:strRef>
          </c:cat>
          <c:val>
            <c:numRef>
              <c:f>Sheet1!$D$2:$D$37</c:f>
              <c:numCache>
                <c:formatCode>General</c:formatCode>
                <c:ptCount val="6"/>
                <c:pt idx="3">
                  <c:v>-7</c:v>
                </c:pt>
                <c:pt idx="4">
                  <c:v>-40.800000000000004</c:v>
                </c:pt>
              </c:numCache>
            </c:numRef>
          </c:val>
        </c:ser>
        <c:gapWidth val="140"/>
        <c:overlap val="100"/>
        <c:axId val="202722304"/>
        <c:axId val="20272857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6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</c:strCache>
            </c:strRef>
          </c:cat>
          <c:val>
            <c:numRef>
              <c:f>Sheet1!$C$2:$C$37</c:f>
              <c:numCache>
                <c:formatCode>General</c:formatCode>
                <c:ptCount val="6"/>
                <c:pt idx="0">
                  <c:v>0</c:v>
                </c:pt>
                <c:pt idx="1">
                  <c:v>-27.5</c:v>
                </c:pt>
                <c:pt idx="2">
                  <c:v>-3.3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6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</c:strCache>
            </c:strRef>
          </c:cat>
          <c:val>
            <c:numRef>
              <c:f>Sheet1!$E$2:$E$37</c:f>
              <c:numCache>
                <c:formatCode>General</c:formatCode>
                <c:ptCount val="6"/>
                <c:pt idx="3">
                  <c:v>0</c:v>
                </c:pt>
                <c:pt idx="4">
                  <c:v>-27.5</c:v>
                </c:pt>
                <c:pt idx="5">
                  <c:v>-32.9</c:v>
                </c:pt>
              </c:numCache>
            </c:numRef>
          </c:val>
        </c:ser>
        <c:marker val="1"/>
        <c:axId val="202730112"/>
        <c:axId val="202744192"/>
      </c:lineChart>
      <c:catAx>
        <c:axId val="202722304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202728576"/>
        <c:crossesAt val="0"/>
        <c:auto val="1"/>
        <c:lblAlgn val="ctr"/>
        <c:lblOffset val="100"/>
        <c:tickLblSkip val="1"/>
        <c:tickMarkSkip val="4"/>
      </c:catAx>
      <c:valAx>
        <c:axId val="20272857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2722304"/>
        <c:crosses val="autoZero"/>
        <c:crossBetween val="between"/>
        <c:majorUnit val="20"/>
        <c:minorUnit val="20"/>
      </c:valAx>
      <c:catAx>
        <c:axId val="20273011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2744192"/>
        <c:crossesAt val="-90"/>
        <c:auto val="1"/>
        <c:lblAlgn val="ctr"/>
        <c:lblOffset val="100"/>
        <c:tickLblSkip val="1"/>
        <c:tickMarkSkip val="1"/>
      </c:catAx>
      <c:valAx>
        <c:axId val="20274419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2730112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97"/>
          <c:h val="0.865721264367821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Sheet1!$B$2:$B$109</c:f>
              <c:numCache>
                <c:formatCode>General</c:formatCode>
                <c:ptCount val="18"/>
                <c:pt idx="0">
                  <c:v>-10.6</c:v>
                </c:pt>
                <c:pt idx="1">
                  <c:v>-25.9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Sheet1!$D$2:$D$109</c:f>
              <c:numCache>
                <c:formatCode>General</c:formatCode>
                <c:ptCount val="18"/>
                <c:pt idx="3">
                  <c:v>-11.7</c:v>
                </c:pt>
                <c:pt idx="4">
                  <c:v>-43.6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Sheet1!$F$2:$F$109</c:f>
              <c:numCache>
                <c:formatCode>General</c:formatCode>
                <c:ptCount val="18"/>
                <c:pt idx="6">
                  <c:v>13</c:v>
                </c:pt>
                <c:pt idx="7">
                  <c:v>-13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Sheet1!$H$2:$H$109</c:f>
              <c:numCache>
                <c:formatCode>General</c:formatCode>
                <c:ptCount val="18"/>
                <c:pt idx="9">
                  <c:v>-3.6</c:v>
                </c:pt>
                <c:pt idx="10">
                  <c:v>-29.5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Sheet1!$J$2:$J$109</c:f>
              <c:numCache>
                <c:formatCode>General</c:formatCode>
                <c:ptCount val="18"/>
                <c:pt idx="12">
                  <c:v>-16.600000000000001</c:v>
                </c:pt>
                <c:pt idx="13">
                  <c:v>-29.6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Sheet1!$L$2:$L$109</c:f>
              <c:numCache>
                <c:formatCode>General</c:formatCode>
                <c:ptCount val="18"/>
                <c:pt idx="15">
                  <c:v>0</c:v>
                </c:pt>
                <c:pt idx="16">
                  <c:v>-32.9</c:v>
                </c:pt>
              </c:numCache>
            </c:numRef>
          </c:val>
        </c:ser>
        <c:gapWidth val="140"/>
        <c:overlap val="100"/>
        <c:axId val="203932032"/>
        <c:axId val="20393395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Sheet1!$C$2:$C$109</c:f>
              <c:numCache>
                <c:formatCode>General</c:formatCode>
                <c:ptCount val="18"/>
                <c:pt idx="0">
                  <c:v>0</c:v>
                </c:pt>
                <c:pt idx="1">
                  <c:v>-33.6</c:v>
                </c:pt>
                <c:pt idx="2">
                  <c:v>-18.899999999999999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Sheet1!$E$2:$E$109</c:f>
              <c:numCache>
                <c:formatCode>General</c:formatCode>
                <c:ptCount val="18"/>
                <c:pt idx="3">
                  <c:v>0</c:v>
                </c:pt>
                <c:pt idx="4">
                  <c:v>-33.6</c:v>
                </c:pt>
                <c:pt idx="5">
                  <c:v>-35.5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Sheet1!$G$2:$G$109</c:f>
              <c:numCache>
                <c:formatCode>General</c:formatCode>
                <c:ptCount val="18"/>
                <c:pt idx="6">
                  <c:v>0</c:v>
                </c:pt>
                <c:pt idx="7">
                  <c:v>-0.9</c:v>
                </c:pt>
                <c:pt idx="8">
                  <c:v>-12.1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Sheet1!$I$2:$I$109</c:f>
              <c:numCache>
                <c:formatCode>General</c:formatCode>
                <c:ptCount val="18"/>
                <c:pt idx="9">
                  <c:v>0</c:v>
                </c:pt>
                <c:pt idx="10">
                  <c:v>-16.600000000000001</c:v>
                </c:pt>
                <c:pt idx="11">
                  <c:v>-22.5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Sheet1!$K$2:$K$109</c:f>
              <c:numCache>
                <c:formatCode>General</c:formatCode>
                <c:ptCount val="18"/>
                <c:pt idx="12">
                  <c:v>0</c:v>
                </c:pt>
                <c:pt idx="13">
                  <c:v>-35.800000000000004</c:v>
                </c:pt>
                <c:pt idx="14">
                  <c:v>-29.6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Sheet1!$A$2:$A$109</c:f>
              <c:strCache>
                <c:ptCount val="18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  <c:pt idx="12">
                  <c:v>3kv</c:v>
                </c:pt>
                <c:pt idx="13">
                  <c:v>4kv</c:v>
                </c:pt>
                <c:pt idx="14">
                  <c:v>1kv</c:v>
                </c:pt>
                <c:pt idx="15">
                  <c:v>3kv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Sheet1!$M$2:$M$109</c:f>
              <c:numCache>
                <c:formatCode>General</c:formatCode>
                <c:ptCount val="18"/>
                <c:pt idx="15">
                  <c:v>-13</c:v>
                </c:pt>
                <c:pt idx="16">
                  <c:v>-29.6</c:v>
                </c:pt>
                <c:pt idx="17">
                  <c:v>-32.9</c:v>
                </c:pt>
              </c:numCache>
            </c:numRef>
          </c:val>
        </c:ser>
        <c:marker val="1"/>
        <c:axId val="203956224"/>
        <c:axId val="203958144"/>
      </c:lineChart>
      <c:catAx>
        <c:axId val="203932032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203933952"/>
        <c:crossesAt val="0"/>
        <c:auto val="1"/>
        <c:lblAlgn val="ctr"/>
        <c:lblOffset val="100"/>
        <c:tickLblSkip val="1"/>
        <c:tickMarkSkip val="4"/>
      </c:catAx>
      <c:valAx>
        <c:axId val="20393395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932032"/>
        <c:crosses val="autoZero"/>
        <c:crossBetween val="between"/>
        <c:majorUnit val="20"/>
        <c:minorUnit val="20"/>
      </c:valAx>
      <c:catAx>
        <c:axId val="20395622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958144"/>
        <c:crossesAt val="-90"/>
        <c:auto val="1"/>
        <c:lblAlgn val="ctr"/>
        <c:lblOffset val="100"/>
        <c:tickLblSkip val="1"/>
        <c:tickMarkSkip val="1"/>
      </c:catAx>
      <c:valAx>
        <c:axId val="20395814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95622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97"/>
          <c:h val="0.865721264367821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Sheet1!$A$2:$A$60</c:f>
              <c:strCache>
                <c:ptCount val="12"/>
                <c:pt idx="0">
                  <c:v>3kv </c:v>
                </c:pt>
                <c:pt idx="1">
                  <c:v>4kb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Sheet1!$B$2:$B$60</c:f>
              <c:numCache>
                <c:formatCode>General</c:formatCode>
                <c:ptCount val="12"/>
                <c:pt idx="0">
                  <c:v>27.6</c:v>
                </c:pt>
                <c:pt idx="1">
                  <c:v>57.1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Sheet1!$A$2:$A$60</c:f>
              <c:strCache>
                <c:ptCount val="12"/>
                <c:pt idx="0">
                  <c:v>3kv </c:v>
                </c:pt>
                <c:pt idx="1">
                  <c:v>4kb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Sheet1!$D$2:$D$60</c:f>
              <c:numCache>
                <c:formatCode>General</c:formatCode>
                <c:ptCount val="12"/>
                <c:pt idx="3">
                  <c:v>0</c:v>
                </c:pt>
                <c:pt idx="4">
                  <c:v>5.9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Sheet1!$A$2:$A$60</c:f>
              <c:strCache>
                <c:ptCount val="12"/>
                <c:pt idx="0">
                  <c:v>3kv </c:v>
                </c:pt>
                <c:pt idx="1">
                  <c:v>4kb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Sheet1!$F$2:$F$60</c:f>
              <c:numCache>
                <c:formatCode>General</c:formatCode>
                <c:ptCount val="12"/>
                <c:pt idx="6">
                  <c:v>-16.600000000000001</c:v>
                </c:pt>
                <c:pt idx="7">
                  <c:v>-29.6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Sheet1!$A$2:$A$60</c:f>
              <c:strCache>
                <c:ptCount val="12"/>
                <c:pt idx="0">
                  <c:v>3kv </c:v>
                </c:pt>
                <c:pt idx="1">
                  <c:v>4kb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Sheet1!$H$2:$H$60</c:f>
              <c:numCache>
                <c:formatCode>General</c:formatCode>
                <c:ptCount val="12"/>
                <c:pt idx="9">
                  <c:v>29.6</c:v>
                </c:pt>
                <c:pt idx="10">
                  <c:v>14.2</c:v>
                </c:pt>
              </c:numCache>
            </c:numRef>
          </c:val>
        </c:ser>
        <c:gapWidth val="140"/>
        <c:overlap val="100"/>
        <c:axId val="202629120"/>
        <c:axId val="20263065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Sheet1!$A$2:$A$60</c:f>
              <c:strCache>
                <c:ptCount val="12"/>
                <c:pt idx="0">
                  <c:v>3kv </c:v>
                </c:pt>
                <c:pt idx="1">
                  <c:v>4kb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Sheet1!$C$2:$C$60</c:f>
              <c:numCache>
                <c:formatCode>General</c:formatCode>
                <c:ptCount val="12"/>
                <c:pt idx="0">
                  <c:v>-14.9</c:v>
                </c:pt>
                <c:pt idx="1">
                  <c:v>47.5</c:v>
                </c:pt>
                <c:pt idx="2">
                  <c:v>61.7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Sheet1!$A$2:$A$60</c:f>
              <c:strCache>
                <c:ptCount val="12"/>
                <c:pt idx="0">
                  <c:v>3kv </c:v>
                </c:pt>
                <c:pt idx="1">
                  <c:v>4kb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Sheet1!$E$2:$E$60</c:f>
              <c:numCache>
                <c:formatCode>General</c:formatCode>
                <c:ptCount val="12"/>
                <c:pt idx="3">
                  <c:v>0</c:v>
                </c:pt>
                <c:pt idx="4">
                  <c:v>10</c:v>
                </c:pt>
                <c:pt idx="5">
                  <c:v>-0.9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Sheet1!$A$2:$A$60</c:f>
              <c:strCache>
                <c:ptCount val="12"/>
                <c:pt idx="0">
                  <c:v>3kv </c:v>
                </c:pt>
                <c:pt idx="1">
                  <c:v>4kb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Sheet1!$G$2:$G$60</c:f>
              <c:numCache>
                <c:formatCode>General</c:formatCode>
                <c:ptCount val="12"/>
                <c:pt idx="6">
                  <c:v>0</c:v>
                </c:pt>
                <c:pt idx="7">
                  <c:v>-16.600000000000001</c:v>
                </c:pt>
                <c:pt idx="8">
                  <c:v>-29.6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Sheet1!$A$2:$A$60</c:f>
              <c:strCache>
                <c:ptCount val="12"/>
                <c:pt idx="0">
                  <c:v>3kv </c:v>
                </c:pt>
                <c:pt idx="1">
                  <c:v>4kb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Sheet1!$I$2:$I$60</c:f>
              <c:numCache>
                <c:formatCode>General</c:formatCode>
                <c:ptCount val="12"/>
                <c:pt idx="9">
                  <c:v>0</c:v>
                </c:pt>
                <c:pt idx="10">
                  <c:v>33.800000000000004</c:v>
                </c:pt>
                <c:pt idx="11">
                  <c:v>26.1</c:v>
                </c:pt>
              </c:numCache>
            </c:numRef>
          </c:val>
        </c:ser>
        <c:marker val="1"/>
        <c:axId val="202632192"/>
        <c:axId val="202633984"/>
      </c:lineChart>
      <c:catAx>
        <c:axId val="20262912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202630656"/>
        <c:crossesAt val="0"/>
        <c:auto val="1"/>
        <c:lblAlgn val="ctr"/>
        <c:lblOffset val="100"/>
        <c:tickLblSkip val="1"/>
        <c:tickMarkSkip val="4"/>
      </c:catAx>
      <c:valAx>
        <c:axId val="202630656"/>
        <c:scaling>
          <c:orientation val="minMax"/>
          <c:max val="80"/>
          <c:min val="-8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2629120"/>
        <c:crosses val="autoZero"/>
        <c:crossBetween val="between"/>
        <c:majorUnit val="20"/>
        <c:minorUnit val="20"/>
      </c:valAx>
      <c:catAx>
        <c:axId val="20263219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2633984"/>
        <c:crossesAt val="-90"/>
        <c:auto val="1"/>
        <c:lblAlgn val="ctr"/>
        <c:lblOffset val="100"/>
        <c:tickLblSkip val="1"/>
        <c:tickMarkSkip val="1"/>
      </c:catAx>
      <c:valAx>
        <c:axId val="202633984"/>
        <c:scaling>
          <c:orientation val="minMax"/>
          <c:max val="80"/>
          <c:min val="-8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263219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0.10165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64" y="192084"/>
          <a:ext cx="151216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0.64175</cdr:x>
      <cdr:y>0.16139</cdr:y>
    </cdr:from>
    <cdr:to>
      <cdr:x>0.64175</cdr:x>
      <cdr:y>0.89242</cdr:y>
    </cdr:to>
    <cdr:sp macro="" textlink="">
      <cdr:nvSpPr>
        <cdr:cNvPr id="5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68144" y="842436"/>
          <a:ext cx="0" cy="381600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0.79137</cdr:x>
      <cdr:y>0.16139</cdr:y>
    </cdr:from>
    <cdr:to>
      <cdr:x>0.79137</cdr:x>
      <cdr:y>0.89242</cdr:y>
    </cdr:to>
    <cdr:sp macro="" textlink="">
      <cdr:nvSpPr>
        <cdr:cNvPr id="6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36296" y="842436"/>
          <a:ext cx="0" cy="381600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4.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2011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Første-hjemslån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utviklingen </a:t>
            </a:r>
            <a:r>
              <a:rPr lang="nb-NO" sz="1600" dirty="0">
                <a:latin typeface="Univers 45 Light" pitchFamily="34" charset="0"/>
              </a:rPr>
              <a:t>det </a:t>
            </a:r>
            <a:r>
              <a:rPr lang="nb-NO" sz="1600" dirty="0" smtClean="0">
                <a:latin typeface="Univers 45 Light" pitchFamily="34" charset="0"/>
              </a:rPr>
              <a:t>siste kvartalet</a:t>
            </a:r>
            <a:r>
              <a:rPr lang="nb-NO" sz="1600" dirty="0">
                <a:latin typeface="Univers 45 Light" pitchFamily="34" charset="0"/>
              </a:rPr>
              <a:t>. 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neste </a:t>
            </a:r>
            <a:r>
              <a:rPr lang="nb-NO" sz="1600" dirty="0">
                <a:latin typeface="Univers 45 Light" pitchFamily="34" charset="0"/>
              </a:rPr>
              <a:t>kvartal. </a:t>
            </a:r>
            <a:r>
              <a:rPr lang="nb-NO" sz="1600" dirty="0" smtClean="0">
                <a:latin typeface="Univers 45 Light" pitchFamily="34" charset="0"/>
              </a:rPr>
              <a:t>De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røde </a:t>
            </a:r>
            <a:r>
              <a:rPr lang="nb-NO" sz="1600" dirty="0">
                <a:latin typeface="Univers 45 Light" pitchFamily="34" charset="0"/>
              </a:rPr>
              <a:t>punktene er forflyttet ett kvartal fram i tid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etterspørsel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6064250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1835696" y="1556792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 pitchFamily="34" charset="0"/>
              </a:rPr>
              <a:t>Makro-økonomiske</a:t>
            </a:r>
            <a:r>
              <a:rPr lang="nb-NO" sz="1600" dirty="0">
                <a:latin typeface="Univers 45 Light" pitchFamily="34" charset="0"/>
              </a:rPr>
              <a:t> utsikter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2642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</a:t>
            </a:r>
            <a:r>
              <a:rPr lang="nb-NO" sz="1600" dirty="0" err="1" smtClean="0">
                <a:latin typeface="Univers 45 Light" pitchFamily="34" charset="0"/>
              </a:rPr>
              <a:t>kreditt-praksis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1907704" y="836712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131840" y="1628800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Mål for markedsandel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214546" y="857232"/>
            <a:ext cx="628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" y="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</a:t>
            </a:r>
            <a:r>
              <a:rPr lang="nb-NO" sz="2000" dirty="0" smtClean="0">
                <a:latin typeface="Univers 45 Light" pitchFamily="34" charset="0"/>
              </a:rPr>
              <a:t>Nettotall.</a:t>
            </a:r>
            <a:r>
              <a:rPr lang="nb-NO" sz="2000" baseline="30000" dirty="0" smtClean="0">
                <a:latin typeface="Univers 45 Light" pitchFamily="34" charset="0"/>
              </a:rPr>
              <a:t>1) 2)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>
                <a:latin typeface="Univers 45 Light" pitchFamily="34" charset="0"/>
              </a:rPr>
              <a:t>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4427984" y="1628800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Bankens risikovilje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203848" y="1556792"/>
            <a:ext cx="0" cy="38160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796136" y="1628800"/>
            <a:ext cx="14589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Finansierings-situasjonen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7164288" y="1628800"/>
            <a:ext cx="14589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Kapital-dekning</a:t>
            </a:r>
            <a:endParaRPr lang="nb-NO" sz="1600" dirty="0">
              <a:latin typeface="Univers 45 Light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907704" y="1556792"/>
            <a:ext cx="662473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Line 13"/>
          <p:cNvSpPr>
            <a:spLocks noChangeShapeType="1"/>
          </p:cNvSpPr>
          <p:nvPr/>
        </p:nvSpPr>
        <p:spPr bwMode="auto">
          <a:xfrm flipH="1" flipV="1">
            <a:off x="4572000" y="1556792"/>
            <a:ext cx="0" cy="38160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536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764704"/>
            <a:ext cx="16561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</a:t>
            </a:r>
            <a:r>
              <a:rPr lang="nb-NO" sz="1600" dirty="0" smtClean="0">
                <a:latin typeface="Univers 45 Light" pitchFamily="34" charset="0"/>
              </a:rPr>
              <a:t>boligens </a:t>
            </a:r>
            <a:r>
              <a:rPr lang="nb-NO" sz="1600" dirty="0">
                <a:latin typeface="Univers 45 Light" pitchFamily="34" charset="0"/>
              </a:rPr>
              <a:t>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bruk av avdragsfrihet, maksimal </a:t>
            </a:r>
            <a:r>
              <a:rPr lang="nb-NO" sz="1600" dirty="0">
                <a:latin typeface="Univers 45 Light" pitchFamily="34" charset="0"/>
              </a:rPr>
              <a:t>gjeld i forhold </a:t>
            </a:r>
            <a:r>
              <a:rPr lang="nb-NO" sz="1600" dirty="0" smtClean="0">
                <a:latin typeface="Univers 45 Light" pitchFamily="34" charset="0"/>
              </a:rPr>
              <a:t>til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boligens verdi og inntekt innebærer </a:t>
            </a:r>
            <a:r>
              <a:rPr lang="nb-NO" sz="1600" dirty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3</a:t>
            </a:r>
            <a:r>
              <a:rPr lang="nb-NO" sz="2000" dirty="0" smtClean="0"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Bruk av avdragsfrihet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323528" y="908720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</a:t>
            </a:r>
            <a:r>
              <a:rPr lang="nb-NO" sz="2000" b="1" dirty="0" smtClean="0">
                <a:latin typeface="Univers 45 Light" pitchFamily="34" charset="0"/>
              </a:rPr>
              <a:t>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</a:t>
            </a:r>
            <a:r>
              <a:rPr lang="nb-NO" sz="2000" b="1" dirty="0" smtClean="0">
                <a:latin typeface="Univers 45 Light"/>
              </a:rPr>
              <a:t>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egenkapital og gebyrer og negative tall for maksimal nedbetalingstid innebærer strammere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9252</TotalTime>
  <Words>439</Words>
  <Application>Microsoft Office PowerPoint</Application>
  <PresentationFormat>On-screen Show (4:3)</PresentationFormat>
  <Paragraphs>85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Slide 3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Slide 6</vt:lpstr>
      <vt:lpstr>Slide 7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Geir Arne Dahl</cp:lastModifiedBy>
  <cp:revision>571</cp:revision>
  <dcterms:created xsi:type="dcterms:W3CDTF">2008-03-11T13:27:45Z</dcterms:created>
  <dcterms:modified xsi:type="dcterms:W3CDTF">2012-01-18T12:14:10Z</dcterms:modified>
</cp:coreProperties>
</file>