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76" r:id="rId3"/>
    <p:sldId id="258" r:id="rId4"/>
    <p:sldId id="259" r:id="rId5"/>
    <p:sldId id="260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80"/>
    <a:srgbClr val="000066"/>
    <a:srgbClr val="190080"/>
    <a:srgbClr val="FF9933"/>
    <a:srgbClr val="006666"/>
    <a:srgbClr val="E4E4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94660"/>
  </p:normalViewPr>
  <p:slideViewPr>
    <p:cSldViewPr>
      <p:cViewPr>
        <p:scale>
          <a:sx n="100" d="100"/>
          <a:sy n="100" d="100"/>
        </p:scale>
        <p:origin x="-1530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151574803149912E-2"/>
          <c:y val="2.6427969348659052E-2"/>
          <c:w val="0.86769685039370792"/>
          <c:h val="0.86572126436782004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dPt>
            <c:idx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Sheet1!$A$2:$A$77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Sheet1!$B$2:$B$77</c:f>
              <c:numCache>
                <c:formatCode>General</c:formatCode>
                <c:ptCount val="15"/>
                <c:pt idx="0">
                  <c:v>27.5</c:v>
                </c:pt>
                <c:pt idx="1">
                  <c:v>16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Sheet1!$A$2:$A$77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Sheet1!$D$2:$D$77</c:f>
              <c:numCache>
                <c:formatCode>General</c:formatCode>
                <c:ptCount val="15"/>
                <c:pt idx="3">
                  <c:v>27.5</c:v>
                </c:pt>
                <c:pt idx="4">
                  <c:v>14.3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Sheet1!$A$2:$A$77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Sheet1!$F$2:$F$77</c:f>
              <c:numCache>
                <c:formatCode>General</c:formatCode>
                <c:ptCount val="15"/>
                <c:pt idx="6">
                  <c:v>22.3</c:v>
                </c:pt>
                <c:pt idx="7">
                  <c:v>14.6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Sheet1!$A$2:$A$77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Sheet1!$H$2:$H$77</c:f>
              <c:numCache>
                <c:formatCode>General</c:formatCode>
                <c:ptCount val="15"/>
                <c:pt idx="9" formatCode="0.0">
                  <c:v>32.700000000000003</c:v>
                </c:pt>
                <c:pt idx="10" formatCode="0.0">
                  <c:v>20.399999999999999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Fastrentelån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Sheet1!$A$2:$A$77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Sheet1!$J$2:$J$77</c:f>
              <c:numCache>
                <c:formatCode>General</c:formatCode>
                <c:ptCount val="15"/>
                <c:pt idx="12">
                  <c:v>13.1</c:v>
                </c:pt>
                <c:pt idx="13">
                  <c:v>50.2</c:v>
                </c:pt>
              </c:numCache>
            </c:numRef>
          </c:val>
        </c:ser>
        <c:gapWidth val="140"/>
        <c:overlap val="100"/>
        <c:axId val="141962624"/>
        <c:axId val="14205862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Sheet1!$A$2:$A$77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Sheet1!$C$2:$C$77</c:f>
              <c:numCache>
                <c:formatCode>General</c:formatCode>
                <c:ptCount val="15"/>
                <c:pt idx="0">
                  <c:v>3.1</c:v>
                </c:pt>
                <c:pt idx="1">
                  <c:v>0.5</c:v>
                </c:pt>
                <c:pt idx="2">
                  <c:v>-4.5999999999999996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Sheet1!$A$2:$A$77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Sheet1!$E$2:$E$77</c:f>
              <c:numCache>
                <c:formatCode>General</c:formatCode>
                <c:ptCount val="15"/>
                <c:pt idx="3">
                  <c:v>3.1</c:v>
                </c:pt>
                <c:pt idx="4">
                  <c:v>0.5</c:v>
                </c:pt>
                <c:pt idx="5">
                  <c:v>-8.5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Sheet1!$A$2:$A$77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Sheet1!$G$2:$G$77</c:f>
              <c:numCache>
                <c:formatCode>General</c:formatCode>
                <c:ptCount val="15"/>
                <c:pt idx="6">
                  <c:v>-3.4</c:v>
                </c:pt>
                <c:pt idx="7">
                  <c:v>3.5</c:v>
                </c:pt>
                <c:pt idx="8">
                  <c:v>-8.5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Sheet1!$A$2:$A$77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Sheet1!$I$2:$I$77</c:f>
              <c:numCache>
                <c:formatCode>General</c:formatCode>
                <c:ptCount val="15"/>
                <c:pt idx="9">
                  <c:v>-6.4</c:v>
                </c:pt>
                <c:pt idx="10">
                  <c:v>-7.8</c:v>
                </c:pt>
                <c:pt idx="11">
                  <c:v>-12.4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Sheet1!$A$2:$A$77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Sheet1!$K$2:$K$77</c:f>
              <c:numCache>
                <c:formatCode>General</c:formatCode>
                <c:ptCount val="15"/>
                <c:pt idx="12">
                  <c:v>21.8</c:v>
                </c:pt>
                <c:pt idx="13">
                  <c:v>33</c:v>
                </c:pt>
                <c:pt idx="14">
                  <c:v>31.5</c:v>
                </c:pt>
              </c:numCache>
            </c:numRef>
          </c:val>
        </c:ser>
        <c:marker val="1"/>
        <c:axId val="142060160"/>
        <c:axId val="142115200"/>
      </c:lineChart>
      <c:catAx>
        <c:axId val="141962624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42058624"/>
        <c:crossesAt val="0"/>
        <c:auto val="1"/>
        <c:lblAlgn val="ctr"/>
        <c:lblOffset val="100"/>
        <c:tickLblSkip val="1"/>
        <c:tickMarkSkip val="4"/>
      </c:catAx>
      <c:valAx>
        <c:axId val="14205862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41962624"/>
        <c:crosses val="autoZero"/>
        <c:crossBetween val="between"/>
        <c:majorUnit val="20"/>
        <c:minorUnit val="20"/>
      </c:valAx>
      <c:catAx>
        <c:axId val="14206016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42115200"/>
        <c:crossesAt val="-90"/>
        <c:auto val="1"/>
        <c:lblAlgn val="ctr"/>
        <c:lblOffset val="100"/>
        <c:tickLblSkip val="1"/>
        <c:tickMarkSkip val="1"/>
      </c:catAx>
      <c:valAx>
        <c:axId val="14211520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42060160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65940229885057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Sheet1!$A$2:$A$97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Sheet1!$B$2:$B$97</c:f>
              <c:numCache>
                <c:formatCode>General</c:formatCode>
                <c:ptCount val="18"/>
                <c:pt idx="0">
                  <c:v>-4.2</c:v>
                </c:pt>
                <c:pt idx="1">
                  <c:v>-32.5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Sheet1!$A$2:$A$97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Sheet1!$D$2:$D$97</c:f>
              <c:numCache>
                <c:formatCode>General</c:formatCode>
                <c:ptCount val="18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Sheet1!$A$2:$A$97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Sheet1!$F$2:$F$97</c:f>
              <c:numCache>
                <c:formatCode>General</c:formatCode>
                <c:ptCount val="18"/>
                <c:pt idx="6">
                  <c:v>2.2999999999999998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Sheet1!$A$2:$A$97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Sheet1!$H$2:$H$97</c:f>
              <c:numCache>
                <c:formatCode>General</c:formatCode>
                <c:ptCount val="18"/>
                <c:pt idx="9">
                  <c:v>-4.2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Sheet1!$A$2:$A$97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Sheet1!$J$2:$J$97</c:f>
              <c:numCache>
                <c:formatCode>General</c:formatCode>
                <c:ptCount val="18"/>
                <c:pt idx="12">
                  <c:v>0</c:v>
                </c:pt>
                <c:pt idx="13">
                  <c:v>-9.8000000000000007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Sheet1!$A$2:$A$97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Sheet1!$L$2:$L$97</c:f>
              <c:numCache>
                <c:formatCode>General</c:formatCode>
                <c:ptCount val="18"/>
                <c:pt idx="15">
                  <c:v>0</c:v>
                </c:pt>
                <c:pt idx="16">
                  <c:v>-9.8000000000000007</c:v>
                </c:pt>
              </c:numCache>
            </c:numRef>
          </c:val>
        </c:ser>
        <c:gapWidth val="140"/>
        <c:overlap val="100"/>
        <c:axId val="174246144"/>
        <c:axId val="17426547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Sheet1!$A$2:$A$97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Sheet1!$C$2:$C$97</c:f>
              <c:numCache>
                <c:formatCode>General</c:formatCode>
                <c:ptCount val="18"/>
                <c:pt idx="0">
                  <c:v>0</c:v>
                </c:pt>
                <c:pt idx="1">
                  <c:v>-33.5</c:v>
                </c:pt>
                <c:pt idx="2">
                  <c:v>-32.5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Makroøkonomiske utsikter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Sheet1!$A$2:$A$97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Sheet1!$E$2:$E$97</c:f>
              <c:numCache>
                <c:formatCode>General</c:formatCode>
                <c:ptCount val="18"/>
                <c:pt idx="3">
                  <c:v>0</c:v>
                </c:pt>
                <c:pt idx="4">
                  <c:v>-8.1999999999999993</c:v>
                </c:pt>
                <c:pt idx="5">
                  <c:v>-6.7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Sheet1!$A$2:$A$97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Sheet1!$G$2:$G$97</c:f>
              <c:numCache>
                <c:formatCode>General</c:formatCode>
                <c:ptCount val="18"/>
                <c:pt idx="6">
                  <c:v>2.2999999999999998</c:v>
                </c:pt>
                <c:pt idx="7">
                  <c:v>2.2999999999999998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Sheet1!$A$2:$A$97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Sheet1!$I$2:$I$97</c:f>
              <c:numCache>
                <c:formatCode>General</c:formatCode>
                <c:ptCount val="18"/>
                <c:pt idx="9">
                  <c:v>0</c:v>
                </c:pt>
                <c:pt idx="10">
                  <c:v>-10.8</c:v>
                </c:pt>
                <c:pt idx="11">
                  <c:v>-9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Sheet1!$A$2:$A$97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Sheet1!$K$2:$K$97</c:f>
              <c:numCache>
                <c:formatCode>General</c:formatCode>
                <c:ptCount val="18"/>
                <c:pt idx="12">
                  <c:v>-3</c:v>
                </c:pt>
                <c:pt idx="13">
                  <c:v>-6.5</c:v>
                </c:pt>
                <c:pt idx="14">
                  <c:v>-5.9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Sheet1!$A$2:$A$97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Sheet1!$M$2:$M$97</c:f>
              <c:numCache>
                <c:formatCode>General</c:formatCode>
                <c:ptCount val="18"/>
                <c:pt idx="15">
                  <c:v>0</c:v>
                </c:pt>
                <c:pt idx="16">
                  <c:v>-4.3</c:v>
                </c:pt>
                <c:pt idx="17">
                  <c:v>0</c:v>
                </c:pt>
              </c:numCache>
            </c:numRef>
          </c:val>
        </c:ser>
        <c:marker val="1"/>
        <c:axId val="174267008"/>
        <c:axId val="174541056"/>
      </c:lineChart>
      <c:catAx>
        <c:axId val="174246144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74265472"/>
        <c:crossesAt val="0"/>
        <c:auto val="1"/>
        <c:lblAlgn val="ctr"/>
        <c:lblOffset val="100"/>
        <c:tickLblSkip val="1"/>
        <c:tickMarkSkip val="4"/>
      </c:catAx>
      <c:valAx>
        <c:axId val="17426547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4246144"/>
        <c:crosses val="autoZero"/>
        <c:crossBetween val="between"/>
        <c:majorUnit val="20"/>
        <c:minorUnit val="20"/>
      </c:valAx>
      <c:catAx>
        <c:axId val="174267008"/>
        <c:scaling>
          <c:orientation val="minMax"/>
        </c:scaling>
        <c:axPos val="b"/>
        <c:numFmt formatCode="General" sourceLinked="1"/>
        <c:majorTickMark val="in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4541056"/>
        <c:crossesAt val="-90"/>
        <c:auto val="1"/>
        <c:lblAlgn val="ctr"/>
        <c:lblOffset val="100"/>
        <c:tickLblSkip val="1"/>
        <c:tickMarkSkip val="1"/>
      </c:catAx>
      <c:valAx>
        <c:axId val="17454105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4267008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489095785440649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Sheet1!$A$2:$A$77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Sheet1!$B$2:$B$77</c:f>
              <c:numCache>
                <c:formatCode>General</c:formatCode>
                <c:ptCount val="15"/>
                <c:pt idx="0">
                  <c:v>-39.4</c:v>
                </c:pt>
                <c:pt idx="1">
                  <c:v>24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Sheet1!$A$2:$A$77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Sheet1!$D$2:$D$77</c:f>
              <c:numCache>
                <c:formatCode>General</c:formatCode>
                <c:ptCount val="15"/>
                <c:pt idx="3">
                  <c:v>-4.2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Sheet1!$A$2:$A$77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Sheet1!$F$2:$F$77</c:f>
              <c:numCache>
                <c:formatCode>General</c:formatCode>
                <c:ptCount val="15"/>
                <c:pt idx="6">
                  <c:v>-4.2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Sheet1!$A$2:$A$77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Sheet1!$H$2:$H$77</c:f>
              <c:numCache>
                <c:formatCode>General</c:formatCode>
                <c:ptCount val="15"/>
                <c:pt idx="9">
                  <c:v>9.8000000000000007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Bruk av avdragsfrihet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Sheet1!$A$2:$A$77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Sheet1!$J$2:$J$77</c:f>
              <c:numCache>
                <c:formatCode>General</c:formatCode>
                <c:ptCount val="15"/>
                <c:pt idx="12">
                  <c:v>-10.200000000000001</c:v>
                </c:pt>
                <c:pt idx="13">
                  <c:v>0</c:v>
                </c:pt>
              </c:numCache>
            </c:numRef>
          </c:val>
        </c:ser>
        <c:gapWidth val="140"/>
        <c:overlap val="100"/>
        <c:axId val="216190336"/>
        <c:axId val="216197376"/>
      </c:barChart>
      <c:lineChart>
        <c:grouping val="standard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Sheet1!$A$2:$A$77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Sheet1!$E$2:$E$77</c:f>
              <c:numCache>
                <c:formatCode>General</c:formatCode>
                <c:ptCount val="15"/>
                <c:pt idx="3">
                  <c:v>0</c:v>
                </c:pt>
                <c:pt idx="4">
                  <c:v>-4.2</c:v>
                </c:pt>
                <c:pt idx="5">
                  <c:v>-12.8</c:v>
                </c:pt>
              </c:numCache>
            </c:numRef>
          </c:val>
        </c:ser>
        <c:marker val="1"/>
        <c:axId val="216190336"/>
        <c:axId val="216197376"/>
      </c:line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Sheet1!$A$2:$A$77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Sheet1!$C$2:$C$77</c:f>
              <c:numCache>
                <c:formatCode>General</c:formatCode>
                <c:ptCount val="15"/>
                <c:pt idx="0">
                  <c:v>20.7</c:v>
                </c:pt>
                <c:pt idx="1">
                  <c:v>29.4</c:v>
                </c:pt>
                <c:pt idx="2">
                  <c:v>22.7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Sheet1!$A$2:$A$77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Sheet1!$G$2:$G$77</c:f>
              <c:numCache>
                <c:formatCode>General</c:formatCode>
                <c:ptCount val="15"/>
                <c:pt idx="6">
                  <c:v>0</c:v>
                </c:pt>
                <c:pt idx="7">
                  <c:v>-6.5</c:v>
                </c:pt>
                <c:pt idx="8">
                  <c:v>-13.9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Sheet1!$A$2:$A$77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Sheet1!$I$2:$I$77</c:f>
              <c:numCache>
                <c:formatCode>General</c:formatCode>
                <c:ptCount val="15"/>
                <c:pt idx="9">
                  <c:v>9.8000000000000007</c:v>
                </c:pt>
                <c:pt idx="10">
                  <c:v>3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Bruk av avdragsfrihet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Sheet1!$A$2:$A$77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Sheet1!$K$2:$K$77</c:f>
              <c:numCache>
                <c:formatCode>General</c:formatCode>
                <c:ptCount val="15"/>
                <c:pt idx="12">
                  <c:v>0</c:v>
                </c:pt>
                <c:pt idx="13">
                  <c:v>-23</c:v>
                </c:pt>
                <c:pt idx="14">
                  <c:v>-29.2</c:v>
                </c:pt>
              </c:numCache>
            </c:numRef>
          </c:val>
        </c:ser>
        <c:marker val="1"/>
        <c:axId val="216080384"/>
        <c:axId val="216081920"/>
      </c:lineChart>
      <c:catAx>
        <c:axId val="216190336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216197376"/>
        <c:crossesAt val="0"/>
        <c:auto val="1"/>
        <c:lblAlgn val="ctr"/>
        <c:lblOffset val="100"/>
        <c:tickLblSkip val="1"/>
        <c:tickMarkSkip val="4"/>
      </c:catAx>
      <c:valAx>
        <c:axId val="21619737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16190336"/>
        <c:crosses val="autoZero"/>
        <c:crossBetween val="between"/>
        <c:majorUnit val="20"/>
        <c:minorUnit val="20"/>
      </c:valAx>
      <c:catAx>
        <c:axId val="21608038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16081920"/>
        <c:crossesAt val="-90"/>
        <c:auto val="1"/>
        <c:lblAlgn val="ctr"/>
        <c:lblOffset val="100"/>
        <c:tickLblSkip val="1"/>
        <c:tickMarkSkip val="1"/>
      </c:catAx>
      <c:valAx>
        <c:axId val="21608192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16080384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5.9968722659667573E-2"/>
          <c:y val="2.642796934865901E-2"/>
          <c:w val="0.86554636920384953"/>
          <c:h val="0.85355651340996153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Sheet1!$A$2:$A$55</c:f>
              <c:strCache>
                <c:ptCount val="9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Sheet1!$B$2:$B$55</c:f>
              <c:numCache>
                <c:formatCode>General</c:formatCode>
                <c:ptCount val="9"/>
                <c:pt idx="0">
                  <c:v>12.9</c:v>
                </c:pt>
                <c:pt idx="1">
                  <c:v>-14.9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Sheet1!$A$2:$A$55</c:f>
              <c:strCache>
                <c:ptCount val="9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Sheet1!$D$2:$D$55</c:f>
              <c:numCache>
                <c:formatCode>General</c:formatCode>
                <c:ptCount val="9"/>
                <c:pt idx="3">
                  <c:v>0</c:v>
                </c:pt>
                <c:pt idx="4">
                  <c:v>13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Sheet1!$A$2:$A$55</c:f>
              <c:strCache>
                <c:ptCount val="9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Sheet1!$F$2:$F$55</c:f>
              <c:numCache>
                <c:formatCode>General</c:formatCode>
                <c:ptCount val="9"/>
                <c:pt idx="6">
                  <c:v>24.9</c:v>
                </c:pt>
                <c:pt idx="7">
                  <c:v>2.7</c:v>
                </c:pt>
              </c:numCache>
            </c:numRef>
          </c:val>
        </c:ser>
        <c:gapWidth val="140"/>
        <c:overlap val="100"/>
        <c:axId val="216443136"/>
        <c:axId val="21644902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Sheet1!$A$2:$A$55</c:f>
              <c:strCache>
                <c:ptCount val="9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Sheet1!$C$2:$C$55</c:f>
              <c:numCache>
                <c:formatCode>General</c:formatCode>
                <c:ptCount val="9"/>
                <c:pt idx="0">
                  <c:v>27.7</c:v>
                </c:pt>
                <c:pt idx="1">
                  <c:v>-36.6</c:v>
                </c:pt>
                <c:pt idx="2">
                  <c:v>-39.6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Sheet1!$A$2:$A$55</c:f>
              <c:strCache>
                <c:ptCount val="9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Sheet1!$E$2:$E$55</c:f>
              <c:numCache>
                <c:formatCode>General</c:formatCode>
                <c:ptCount val="9"/>
                <c:pt idx="3">
                  <c:v>0.9</c:v>
                </c:pt>
                <c:pt idx="4">
                  <c:v>4.0999999999999996</c:v>
                </c:pt>
                <c:pt idx="5">
                  <c:v>19.8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Sheet1!$A$2:$A$55</c:f>
              <c:strCache>
                <c:ptCount val="9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Sheet1!$G$2:$G$55</c:f>
              <c:numCache>
                <c:formatCode>General</c:formatCode>
                <c:ptCount val="9"/>
                <c:pt idx="6">
                  <c:v>7</c:v>
                </c:pt>
                <c:pt idx="7">
                  <c:v>27.9</c:v>
                </c:pt>
                <c:pt idx="8">
                  <c:v>-1.3</c:v>
                </c:pt>
              </c:numCache>
            </c:numRef>
          </c:val>
        </c:ser>
        <c:marker val="1"/>
        <c:axId val="216443136"/>
        <c:axId val="216449024"/>
      </c:lineChart>
      <c:lineChart>
        <c:grouping val="standard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Sheet1!$A$2:$A$55</c:f>
              <c:strCache>
                <c:ptCount val="9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Sheet1!$H$2:$H$55</c:f>
              <c:numCache>
                <c:formatCode>General</c:formatCode>
                <c:ptCount val="9"/>
              </c:numCache>
            </c:numRef>
          </c:val>
        </c:ser>
        <c:marker val="1"/>
        <c:axId val="216452096"/>
        <c:axId val="216450560"/>
      </c:lineChart>
      <c:catAx>
        <c:axId val="216443136"/>
        <c:scaling>
          <c:orientation val="minMax"/>
        </c:scaling>
        <c:axPos val="b"/>
        <c:maj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216449024"/>
        <c:crossesAt val="0"/>
        <c:auto val="1"/>
        <c:lblAlgn val="ctr"/>
        <c:lblOffset val="100"/>
        <c:tickLblSkip val="1"/>
        <c:tickMarkSkip val="4"/>
      </c:catAx>
      <c:valAx>
        <c:axId val="21644902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16443136"/>
        <c:crosses val="autoZero"/>
        <c:crossBetween val="between"/>
        <c:majorUnit val="20"/>
        <c:minorUnit val="20"/>
      </c:valAx>
      <c:valAx>
        <c:axId val="21645056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216452096"/>
        <c:crosses val="max"/>
        <c:crossBetween val="between"/>
        <c:majorUnit val="20"/>
      </c:valAx>
      <c:catAx>
        <c:axId val="216452096"/>
        <c:scaling>
          <c:orientation val="minMax"/>
        </c:scaling>
        <c:axPos val="b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216450560"/>
        <c:crossesAt val="-90"/>
        <c:auto val="1"/>
        <c:lblAlgn val="ctr"/>
        <c:lblOffset val="10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5693132108486499E-2"/>
          <c:y val="2.6221072796935016E-2"/>
          <c:w val="0.86861373578302714"/>
          <c:h val="0.8659281609195406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Sheet1!$A$2:$A$37</c:f>
              <c:strCache>
                <c:ptCount val="6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</c:strCache>
            </c:strRef>
          </c:cat>
          <c:val>
            <c:numRef>
              <c:f>Sheet1!$B$2:$B$37</c:f>
              <c:numCache>
                <c:formatCode>General</c:formatCode>
                <c:ptCount val="6"/>
                <c:pt idx="0">
                  <c:v>-23.6</c:v>
                </c:pt>
                <c:pt idx="1">
                  <c:v>-16.600000000000001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Sheet1!$A$2:$A$37</c:f>
              <c:strCache>
                <c:ptCount val="6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</c:strCache>
            </c:strRef>
          </c:cat>
          <c:val>
            <c:numRef>
              <c:f>Sheet1!$D$2:$D$37</c:f>
              <c:numCache>
                <c:formatCode>General</c:formatCode>
                <c:ptCount val="6"/>
                <c:pt idx="3">
                  <c:v>-7</c:v>
                </c:pt>
                <c:pt idx="4">
                  <c:v>-40.800000000000011</c:v>
                </c:pt>
              </c:numCache>
            </c:numRef>
          </c:val>
        </c:ser>
        <c:gapWidth val="140"/>
        <c:overlap val="100"/>
        <c:axId val="216530304"/>
        <c:axId val="21666764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Sheet1!$A$2:$A$37</c:f>
              <c:strCache>
                <c:ptCount val="6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</c:strCache>
            </c:strRef>
          </c:cat>
          <c:val>
            <c:numRef>
              <c:f>Sheet1!$C$2:$C$37</c:f>
              <c:numCache>
                <c:formatCode>General</c:formatCode>
                <c:ptCount val="6"/>
                <c:pt idx="0">
                  <c:v>0</c:v>
                </c:pt>
                <c:pt idx="1">
                  <c:v>-27.5</c:v>
                </c:pt>
                <c:pt idx="2">
                  <c:v>-3.3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Sheet1!$A$2:$A$37</c:f>
              <c:strCache>
                <c:ptCount val="6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</c:strCache>
            </c:strRef>
          </c:cat>
          <c:val>
            <c:numRef>
              <c:f>Sheet1!$E$2:$E$37</c:f>
              <c:numCache>
                <c:formatCode>General</c:formatCode>
                <c:ptCount val="6"/>
                <c:pt idx="3">
                  <c:v>0</c:v>
                </c:pt>
                <c:pt idx="4">
                  <c:v>-27.5</c:v>
                </c:pt>
                <c:pt idx="5">
                  <c:v>-32.9</c:v>
                </c:pt>
              </c:numCache>
            </c:numRef>
          </c:val>
        </c:ser>
        <c:marker val="1"/>
        <c:axId val="216669184"/>
        <c:axId val="216679168"/>
      </c:lineChart>
      <c:catAx>
        <c:axId val="216530304"/>
        <c:scaling>
          <c:orientation val="minMax"/>
        </c:scaling>
        <c:axPos val="b"/>
        <c:maj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216667648"/>
        <c:crossesAt val="0"/>
        <c:auto val="1"/>
        <c:lblAlgn val="ctr"/>
        <c:lblOffset val="100"/>
        <c:tickLblSkip val="1"/>
        <c:tickMarkSkip val="4"/>
      </c:catAx>
      <c:valAx>
        <c:axId val="21666764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16530304"/>
        <c:crosses val="autoZero"/>
        <c:crossBetween val="between"/>
        <c:majorUnit val="20"/>
        <c:minorUnit val="20"/>
      </c:valAx>
      <c:catAx>
        <c:axId val="21666918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16679168"/>
        <c:crossesAt val="-90"/>
        <c:auto val="1"/>
        <c:lblAlgn val="ctr"/>
        <c:lblOffset val="100"/>
        <c:tickLblSkip val="1"/>
        <c:tickMarkSkip val="1"/>
      </c:catAx>
      <c:valAx>
        <c:axId val="216679168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16669184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151574803149607E-2"/>
          <c:y val="2.6427969348659004E-2"/>
          <c:w val="0.86769685039370792"/>
          <c:h val="0.86572126436782004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Sheet1!$A$2:$A$109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Sheet1!$B$2:$B$109</c:f>
              <c:numCache>
                <c:formatCode>General</c:formatCode>
                <c:ptCount val="18"/>
                <c:pt idx="0">
                  <c:v>-10.6</c:v>
                </c:pt>
                <c:pt idx="1">
                  <c:v>-25.9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Sheet1!$A$2:$A$109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Sheet1!$D$2:$D$109</c:f>
              <c:numCache>
                <c:formatCode>General</c:formatCode>
                <c:ptCount val="18"/>
                <c:pt idx="3">
                  <c:v>-11.7</c:v>
                </c:pt>
                <c:pt idx="4">
                  <c:v>-43.6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Sheet1!$A$2:$A$109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Sheet1!$F$2:$F$109</c:f>
              <c:numCache>
                <c:formatCode>General</c:formatCode>
                <c:ptCount val="18"/>
                <c:pt idx="6">
                  <c:v>13</c:v>
                </c:pt>
                <c:pt idx="7">
                  <c:v>-13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Sheet1!$A$2:$A$109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Sheet1!$H$2:$H$109</c:f>
              <c:numCache>
                <c:formatCode>General</c:formatCode>
                <c:ptCount val="18"/>
                <c:pt idx="9">
                  <c:v>-3.6</c:v>
                </c:pt>
                <c:pt idx="10">
                  <c:v>-29.5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Sheet1!$A$2:$A$109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Sheet1!$J$2:$J$109</c:f>
              <c:numCache>
                <c:formatCode>General</c:formatCode>
                <c:ptCount val="18"/>
                <c:pt idx="12">
                  <c:v>-16.600000000000001</c:v>
                </c:pt>
                <c:pt idx="13">
                  <c:v>-29.6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Sheet1!$A$2:$A$109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Sheet1!$L$2:$L$109</c:f>
              <c:numCache>
                <c:formatCode>General</c:formatCode>
                <c:ptCount val="18"/>
                <c:pt idx="15">
                  <c:v>0</c:v>
                </c:pt>
                <c:pt idx="16">
                  <c:v>-32.9</c:v>
                </c:pt>
              </c:numCache>
            </c:numRef>
          </c:val>
        </c:ser>
        <c:gapWidth val="140"/>
        <c:overlap val="100"/>
        <c:axId val="217872640"/>
        <c:axId val="21788300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Sheet1!$A$2:$A$109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Sheet1!$C$2:$C$109</c:f>
              <c:numCache>
                <c:formatCode>General</c:formatCode>
                <c:ptCount val="18"/>
                <c:pt idx="0">
                  <c:v>0</c:v>
                </c:pt>
                <c:pt idx="1">
                  <c:v>-33.6</c:v>
                </c:pt>
                <c:pt idx="2">
                  <c:v>-18.899999999999999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Sheet1!$A$2:$A$109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Sheet1!$E$2:$E$109</c:f>
              <c:numCache>
                <c:formatCode>General</c:formatCode>
                <c:ptCount val="18"/>
                <c:pt idx="3">
                  <c:v>0</c:v>
                </c:pt>
                <c:pt idx="4">
                  <c:v>-33.6</c:v>
                </c:pt>
                <c:pt idx="5">
                  <c:v>-35.5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Sheet1!$A$2:$A$109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Sheet1!$G$2:$G$109</c:f>
              <c:numCache>
                <c:formatCode>General</c:formatCode>
                <c:ptCount val="18"/>
                <c:pt idx="6">
                  <c:v>0</c:v>
                </c:pt>
                <c:pt idx="7">
                  <c:v>-0.9</c:v>
                </c:pt>
                <c:pt idx="8">
                  <c:v>-12.1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Sheet1!$A$2:$A$109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Sheet1!$I$2:$I$109</c:f>
              <c:numCache>
                <c:formatCode>General</c:formatCode>
                <c:ptCount val="18"/>
                <c:pt idx="9">
                  <c:v>0</c:v>
                </c:pt>
                <c:pt idx="10">
                  <c:v>-16.600000000000001</c:v>
                </c:pt>
                <c:pt idx="11">
                  <c:v>-22.5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Sheet1!$A$2:$A$109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Sheet1!$K$2:$K$109</c:f>
              <c:numCache>
                <c:formatCode>General</c:formatCode>
                <c:ptCount val="18"/>
                <c:pt idx="12">
                  <c:v>0</c:v>
                </c:pt>
                <c:pt idx="13">
                  <c:v>-35.800000000000011</c:v>
                </c:pt>
                <c:pt idx="14">
                  <c:v>-29.6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</c:dPt>
          <c:cat>
            <c:strRef>
              <c:f>Sheet1!$A$2:$A$109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Sheet1!$M$2:$M$109</c:f>
              <c:numCache>
                <c:formatCode>General</c:formatCode>
                <c:ptCount val="18"/>
                <c:pt idx="15">
                  <c:v>-13</c:v>
                </c:pt>
                <c:pt idx="16">
                  <c:v>-29.6</c:v>
                </c:pt>
                <c:pt idx="17">
                  <c:v>-32.9</c:v>
                </c:pt>
              </c:numCache>
            </c:numRef>
          </c:val>
        </c:ser>
        <c:marker val="1"/>
        <c:axId val="217884544"/>
        <c:axId val="217886080"/>
      </c:lineChart>
      <c:catAx>
        <c:axId val="217872640"/>
        <c:scaling>
          <c:orientation val="minMax"/>
        </c:scaling>
        <c:axPos val="b"/>
        <c:maj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217883008"/>
        <c:crossesAt val="0"/>
        <c:auto val="1"/>
        <c:lblAlgn val="ctr"/>
        <c:lblOffset val="100"/>
        <c:tickLblSkip val="1"/>
        <c:tickMarkSkip val="4"/>
      </c:catAx>
      <c:valAx>
        <c:axId val="21788300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17872640"/>
        <c:crosses val="autoZero"/>
        <c:crossBetween val="between"/>
        <c:majorUnit val="20"/>
        <c:minorUnit val="20"/>
      </c:valAx>
      <c:catAx>
        <c:axId val="21788454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17886080"/>
        <c:crossesAt val="-90"/>
        <c:auto val="1"/>
        <c:lblAlgn val="ctr"/>
        <c:lblOffset val="100"/>
        <c:tickLblSkip val="1"/>
        <c:tickMarkSkip val="1"/>
      </c:catAx>
      <c:valAx>
        <c:axId val="21788608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17884544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6151574803149621E-2"/>
          <c:y val="2.7657911747179627E-2"/>
          <c:w val="0.86769685039370792"/>
          <c:h val="0.86572126436782004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Sheet1!$A$2:$A$60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Sheet1!$B$2:$B$60</c:f>
              <c:numCache>
                <c:formatCode>General</c:formatCode>
                <c:ptCount val="12"/>
                <c:pt idx="0">
                  <c:v>27.6</c:v>
                </c:pt>
                <c:pt idx="1">
                  <c:v>57.1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Sheet1!$A$2:$A$60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Sheet1!$D$2:$D$60</c:f>
              <c:numCache>
                <c:formatCode>General</c:formatCode>
                <c:ptCount val="12"/>
                <c:pt idx="3">
                  <c:v>0</c:v>
                </c:pt>
                <c:pt idx="4">
                  <c:v>5.9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Sheet1!$A$2:$A$60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Sheet1!$F$2:$F$60</c:f>
              <c:numCache>
                <c:formatCode>General</c:formatCode>
                <c:ptCount val="12"/>
                <c:pt idx="6">
                  <c:v>-16.600000000000001</c:v>
                </c:pt>
                <c:pt idx="7">
                  <c:v>-29.6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Sheet1!$A$2:$A$60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Sheet1!$H$2:$H$60</c:f>
              <c:numCache>
                <c:formatCode>General</c:formatCode>
                <c:ptCount val="12"/>
                <c:pt idx="9">
                  <c:v>29.6</c:v>
                </c:pt>
                <c:pt idx="10">
                  <c:v>14.2</c:v>
                </c:pt>
              </c:numCache>
            </c:numRef>
          </c:val>
        </c:ser>
        <c:gapWidth val="140"/>
        <c:overlap val="100"/>
        <c:axId val="167171200"/>
        <c:axId val="167173120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Sheet1!$A$2:$A$60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Sheet1!$C$2:$C$60</c:f>
              <c:numCache>
                <c:formatCode>General</c:formatCode>
                <c:ptCount val="12"/>
                <c:pt idx="0">
                  <c:v>-14.9</c:v>
                </c:pt>
                <c:pt idx="1">
                  <c:v>47.5</c:v>
                </c:pt>
                <c:pt idx="2">
                  <c:v>61.7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Sheet1!$A$2:$A$60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Sheet1!$E$2:$E$60</c:f>
              <c:numCache>
                <c:formatCode>General</c:formatCode>
                <c:ptCount val="12"/>
                <c:pt idx="3">
                  <c:v>0</c:v>
                </c:pt>
                <c:pt idx="4">
                  <c:v>10</c:v>
                </c:pt>
                <c:pt idx="5">
                  <c:v>-0.9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Maksimal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Sheet1!$A$2:$A$60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Sheet1!$G$2:$G$60</c:f>
              <c:numCache>
                <c:formatCode>General</c:formatCode>
                <c:ptCount val="12"/>
                <c:pt idx="6">
                  <c:v>0</c:v>
                </c:pt>
                <c:pt idx="7">
                  <c:v>-16.600000000000001</c:v>
                </c:pt>
                <c:pt idx="8">
                  <c:v>-29.6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Sheet1!$A$2:$A$60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Sheet1!$I$2:$I$60</c:f>
              <c:numCache>
                <c:formatCode>General</c:formatCode>
                <c:ptCount val="12"/>
                <c:pt idx="9">
                  <c:v>0</c:v>
                </c:pt>
                <c:pt idx="10">
                  <c:v>33.800000000000011</c:v>
                </c:pt>
                <c:pt idx="11">
                  <c:v>26.1</c:v>
                </c:pt>
              </c:numCache>
            </c:numRef>
          </c:val>
        </c:ser>
        <c:marker val="1"/>
        <c:axId val="218239744"/>
        <c:axId val="218241280"/>
      </c:lineChart>
      <c:catAx>
        <c:axId val="167171200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67173120"/>
        <c:crossesAt val="0"/>
        <c:auto val="1"/>
        <c:lblAlgn val="ctr"/>
        <c:lblOffset val="100"/>
        <c:tickLblSkip val="1"/>
        <c:tickMarkSkip val="4"/>
      </c:catAx>
      <c:valAx>
        <c:axId val="167173120"/>
        <c:scaling>
          <c:orientation val="minMax"/>
          <c:max val="80"/>
          <c:min val="-8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67171200"/>
        <c:crosses val="autoZero"/>
        <c:crossBetween val="between"/>
        <c:majorUnit val="20"/>
        <c:minorUnit val="20"/>
      </c:valAx>
      <c:catAx>
        <c:axId val="21823974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18241280"/>
        <c:crossesAt val="-90"/>
        <c:auto val="1"/>
        <c:lblAlgn val="ctr"/>
        <c:lblOffset val="100"/>
        <c:tickLblSkip val="1"/>
        <c:tickMarkSkip val="1"/>
      </c:catAx>
      <c:valAx>
        <c:axId val="218241280"/>
        <c:scaling>
          <c:orientation val="minMax"/>
          <c:max val="80"/>
          <c:min val="-8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18239744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0.79137</cdr:x>
      <cdr:y>0.14759</cdr:y>
    </cdr:from>
    <cdr:to>
      <cdr:x>0.932</cdr:x>
      <cdr:y>0.25961</cdr:y>
    </cdr:to>
    <cdr:sp macro="" textlink="">
      <cdr:nvSpPr>
        <cdr:cNvPr id="3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236296" y="770428"/>
          <a:ext cx="1285920" cy="58475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en-GB" sz="1600" dirty="0" smtClean="0">
              <a:latin typeface="Univers 45 Light"/>
            </a:rPr>
            <a:t>Capital adequacy</a:t>
          </a:r>
          <a:endParaRPr lang="en-GB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0.35825</cdr:x>
      <cdr:y>0.14759</cdr:y>
    </cdr:from>
    <cdr:to>
      <cdr:x>0.35825</cdr:x>
      <cdr:y>0.8925</cdr:y>
    </cdr:to>
    <cdr:sp macro="" textlink="">
      <cdr:nvSpPr>
        <cdr:cNvPr id="5" name="Straight Connector 4"/>
        <cdr:cNvSpPr/>
      </cdr:nvSpPr>
      <cdr:spPr>
        <a:xfrm xmlns:a="http://schemas.openxmlformats.org/drawingml/2006/main" flipV="1">
          <a:off x="3275856" y="770428"/>
          <a:ext cx="0" cy="3888432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0.5</cdr:x>
      <cdr:y>0.14759</cdr:y>
    </cdr:from>
    <cdr:to>
      <cdr:x>0.5</cdr:x>
      <cdr:y>0.8925</cdr:y>
    </cdr:to>
    <cdr:sp macro="" textlink="">
      <cdr:nvSpPr>
        <cdr:cNvPr id="6" name="Straight Connector 5"/>
        <cdr:cNvSpPr/>
      </cdr:nvSpPr>
      <cdr:spPr>
        <a:xfrm xmlns:a="http://schemas.openxmlformats.org/drawingml/2006/main" flipV="1">
          <a:off x="4572000" y="770428"/>
          <a:ext cx="0" cy="388843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rgbClr val="000000"/>
              </a:solidFill>
              <a:latin typeface="Arial Narrow"/>
            </a:defRPr>
          </a:lvl1pPr>
          <a:lvl2pPr marL="457200" indent="0">
            <a:defRPr sz="1100">
              <a:solidFill>
                <a:srgbClr val="000000"/>
              </a:solidFill>
              <a:latin typeface="Arial Narrow"/>
            </a:defRPr>
          </a:lvl2pPr>
          <a:lvl3pPr marL="914400" indent="0">
            <a:defRPr sz="1100">
              <a:solidFill>
                <a:srgbClr val="000000"/>
              </a:solidFill>
              <a:latin typeface="Arial Narrow"/>
            </a:defRPr>
          </a:lvl3pPr>
          <a:lvl4pPr marL="1371600" indent="0">
            <a:defRPr sz="1100">
              <a:solidFill>
                <a:srgbClr val="000000"/>
              </a:solidFill>
              <a:latin typeface="Arial Narrow"/>
            </a:defRPr>
          </a:lvl4pPr>
          <a:lvl5pPr marL="1828800" indent="0">
            <a:defRPr sz="1100">
              <a:solidFill>
                <a:srgbClr val="000000"/>
              </a:solidFill>
              <a:latin typeface="Arial Narrow"/>
            </a:defRPr>
          </a:lvl5pPr>
          <a:lvl6pPr marL="2286000" indent="0">
            <a:defRPr sz="1100">
              <a:solidFill>
                <a:srgbClr val="000000"/>
              </a:solidFill>
              <a:latin typeface="Arial Narrow"/>
            </a:defRPr>
          </a:lvl6pPr>
          <a:lvl7pPr marL="2743200" indent="0">
            <a:defRPr sz="1100">
              <a:solidFill>
                <a:srgbClr val="000000"/>
              </a:solidFill>
              <a:latin typeface="Arial Narrow"/>
            </a:defRPr>
          </a:lvl7pPr>
          <a:lvl8pPr marL="3200400" indent="0">
            <a:defRPr sz="1100">
              <a:solidFill>
                <a:srgbClr val="000000"/>
              </a:solidFill>
              <a:latin typeface="Arial Narrow"/>
            </a:defRPr>
          </a:lvl8pPr>
          <a:lvl9pPr marL="3657600" indent="0">
            <a:defRPr sz="1100">
              <a:solidFill>
                <a:srgbClr val="000000"/>
              </a:solidFill>
              <a:latin typeface="Arial Narrow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0.64175</cdr:x>
      <cdr:y>0.14759</cdr:y>
    </cdr:from>
    <cdr:to>
      <cdr:x>0.64175</cdr:x>
      <cdr:y>0.8925</cdr:y>
    </cdr:to>
    <cdr:sp macro="" textlink="">
      <cdr:nvSpPr>
        <cdr:cNvPr id="7" name="Straight Connector 6"/>
        <cdr:cNvSpPr/>
      </cdr:nvSpPr>
      <cdr:spPr>
        <a:xfrm xmlns:a="http://schemas.openxmlformats.org/drawingml/2006/main" flipV="1">
          <a:off x="5868144" y="770428"/>
          <a:ext cx="0" cy="388843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rgbClr val="000000"/>
              </a:solidFill>
              <a:latin typeface="Arial Narrow"/>
            </a:defRPr>
          </a:lvl1pPr>
          <a:lvl2pPr marL="457200" indent="0">
            <a:defRPr sz="1100">
              <a:solidFill>
                <a:srgbClr val="000000"/>
              </a:solidFill>
              <a:latin typeface="Arial Narrow"/>
            </a:defRPr>
          </a:lvl2pPr>
          <a:lvl3pPr marL="914400" indent="0">
            <a:defRPr sz="1100">
              <a:solidFill>
                <a:srgbClr val="000000"/>
              </a:solidFill>
              <a:latin typeface="Arial Narrow"/>
            </a:defRPr>
          </a:lvl3pPr>
          <a:lvl4pPr marL="1371600" indent="0">
            <a:defRPr sz="1100">
              <a:solidFill>
                <a:srgbClr val="000000"/>
              </a:solidFill>
              <a:latin typeface="Arial Narrow"/>
            </a:defRPr>
          </a:lvl4pPr>
          <a:lvl5pPr marL="1828800" indent="0">
            <a:defRPr sz="1100">
              <a:solidFill>
                <a:srgbClr val="000000"/>
              </a:solidFill>
              <a:latin typeface="Arial Narrow"/>
            </a:defRPr>
          </a:lvl5pPr>
          <a:lvl6pPr marL="2286000" indent="0">
            <a:defRPr sz="1100">
              <a:solidFill>
                <a:srgbClr val="000000"/>
              </a:solidFill>
              <a:latin typeface="Arial Narrow"/>
            </a:defRPr>
          </a:lvl6pPr>
          <a:lvl7pPr marL="2743200" indent="0">
            <a:defRPr sz="1100">
              <a:solidFill>
                <a:srgbClr val="000000"/>
              </a:solidFill>
              <a:latin typeface="Arial Narrow"/>
            </a:defRPr>
          </a:lvl7pPr>
          <a:lvl8pPr marL="3200400" indent="0">
            <a:defRPr sz="1100">
              <a:solidFill>
                <a:srgbClr val="000000"/>
              </a:solidFill>
              <a:latin typeface="Arial Narrow"/>
            </a:defRPr>
          </a:lvl8pPr>
          <a:lvl9pPr marL="3657600" indent="0">
            <a:defRPr sz="1100">
              <a:solidFill>
                <a:srgbClr val="000000"/>
              </a:solidFill>
              <a:latin typeface="Arial Narrow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0.79137</cdr:x>
      <cdr:y>0.14759</cdr:y>
    </cdr:from>
    <cdr:to>
      <cdr:x>0.79137</cdr:x>
      <cdr:y>0.8925</cdr:y>
    </cdr:to>
    <cdr:sp macro="" textlink="">
      <cdr:nvSpPr>
        <cdr:cNvPr id="8" name="Straight Connector 7"/>
        <cdr:cNvSpPr/>
      </cdr:nvSpPr>
      <cdr:spPr>
        <a:xfrm xmlns:a="http://schemas.openxmlformats.org/drawingml/2006/main" flipV="1">
          <a:off x="7236296" y="770428"/>
          <a:ext cx="0" cy="388843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rgbClr val="000000"/>
              </a:solidFill>
              <a:latin typeface="Arial Narrow"/>
            </a:defRPr>
          </a:lvl1pPr>
          <a:lvl2pPr marL="457200" indent="0">
            <a:defRPr sz="1100">
              <a:solidFill>
                <a:srgbClr val="000000"/>
              </a:solidFill>
              <a:latin typeface="Arial Narrow"/>
            </a:defRPr>
          </a:lvl2pPr>
          <a:lvl3pPr marL="914400" indent="0">
            <a:defRPr sz="1100">
              <a:solidFill>
                <a:srgbClr val="000000"/>
              </a:solidFill>
              <a:latin typeface="Arial Narrow"/>
            </a:defRPr>
          </a:lvl3pPr>
          <a:lvl4pPr marL="1371600" indent="0">
            <a:defRPr sz="1100">
              <a:solidFill>
                <a:srgbClr val="000000"/>
              </a:solidFill>
              <a:latin typeface="Arial Narrow"/>
            </a:defRPr>
          </a:lvl4pPr>
          <a:lvl5pPr marL="1828800" indent="0">
            <a:defRPr sz="1100">
              <a:solidFill>
                <a:srgbClr val="000000"/>
              </a:solidFill>
              <a:latin typeface="Arial Narrow"/>
            </a:defRPr>
          </a:lvl5pPr>
          <a:lvl6pPr marL="2286000" indent="0">
            <a:defRPr sz="1100">
              <a:solidFill>
                <a:srgbClr val="000000"/>
              </a:solidFill>
              <a:latin typeface="Arial Narrow"/>
            </a:defRPr>
          </a:lvl6pPr>
          <a:lvl7pPr marL="2743200" indent="0">
            <a:defRPr sz="1100">
              <a:solidFill>
                <a:srgbClr val="000000"/>
              </a:solidFill>
              <a:latin typeface="Arial Narrow"/>
            </a:defRPr>
          </a:lvl7pPr>
          <a:lvl8pPr marL="3200400" indent="0">
            <a:defRPr sz="1100">
              <a:solidFill>
                <a:srgbClr val="000000"/>
              </a:solidFill>
              <a:latin typeface="Arial Narrow"/>
            </a:defRPr>
          </a:lvl8pPr>
          <a:lvl9pPr marL="3657600" indent="0">
            <a:defRPr sz="1100">
              <a:solidFill>
                <a:srgbClr val="000000"/>
              </a:solidFill>
              <a:latin typeface="Arial Narrow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0.63387</cdr:x>
      <cdr:y>0.02366</cdr:y>
    </cdr:from>
    <cdr:to>
      <cdr:x>0.63387</cdr:x>
      <cdr:y>0.87883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796136" y="123496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n-GB" sz="1600" dirty="0" smtClean="0">
              <a:latin typeface="Univers 45 Light" pitchFamily="34" charset="0"/>
            </a:rPr>
            <a:t>Fixed-rate loans</a:t>
          </a:r>
          <a:endParaRPr lang="en-GB" sz="1600" dirty="0">
            <a:latin typeface="Univers 45 Light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0.79137</cdr:x>
      <cdr:y>0.02759</cdr:y>
    </cdr:from>
    <cdr:to>
      <cdr:x>0.79137</cdr:x>
      <cdr:y>0.88276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236296" y="144016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0.64175</cdr:x>
      <cdr:y>0.02759</cdr:y>
    </cdr:from>
    <cdr:to>
      <cdr:x>0.64175</cdr:x>
      <cdr:y>0.88276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68144" y="144016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285852" y="2000240"/>
            <a:ext cx="676592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4000" b="0" i="0" u="none" strike="noStrike" kern="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Norges Bank’s </a:t>
            </a:r>
            <a:br>
              <a:rPr kumimoji="0" lang="en-GB" sz="4000" b="0" i="0" u="none" strike="noStrike" kern="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4000" b="0" i="0" u="none" strike="noStrike" kern="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Survey of Bank Lending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 smtClean="0">
                <a:solidFill>
                  <a:schemeClr val="tx2"/>
                </a:solidFill>
              </a:rPr>
              <a:t>2011 Q4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2"/>
          <p:cNvGraphicFramePr>
            <a:graphicFrameLocks/>
          </p:cNvGraphicFramePr>
          <p:nvPr/>
        </p:nvGraphicFramePr>
        <p:xfrm>
          <a:off x="0" y="476672"/>
          <a:ext cx="9144000" cy="5171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67744" y="581779"/>
            <a:ext cx="17281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Repayment loans secured on dwellings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67544" y="62068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5364088" y="620688"/>
            <a:ext cx="0" cy="439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3707904" y="692696"/>
            <a:ext cx="16561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Home equity lines of credit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27708" y="27708"/>
            <a:ext cx="9116292" cy="428628"/>
          </a:xfrm>
        </p:spPr>
        <p:txBody>
          <a:bodyPr/>
          <a:lstStyle/>
          <a:p>
            <a:pPr eaLnBrk="1" hangingPunct="1"/>
            <a:r>
              <a:rPr lang="en-GB" sz="2000" b="1" dirty="0" smtClean="0">
                <a:latin typeface="Univers 45 Light" pitchFamily="34" charset="0"/>
              </a:rPr>
              <a:t>Chart 1</a:t>
            </a:r>
            <a:r>
              <a:rPr lang="en-GB" sz="2000" dirty="0" smtClean="0">
                <a:latin typeface="Univers 45 Light" pitchFamily="34" charset="0"/>
              </a:rPr>
              <a:t> Household credit demand. Net percentage balances.</a:t>
            </a:r>
            <a:r>
              <a:rPr lang="en-GB" sz="2000" baseline="30000" dirty="0" smtClean="0">
                <a:latin typeface="Univers 45 Light" pitchFamily="34" charset="0"/>
              </a:rPr>
              <a:t>1), 2)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3779912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195736" y="620688"/>
            <a:ext cx="0" cy="439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6944" y="5496366"/>
            <a:ext cx="900115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en-GB" sz="1600" dirty="0" smtClean="0">
                <a:latin typeface="Univers 45 Light" pitchFamily="34" charset="0"/>
              </a:rPr>
              <a:t>Net percentage balances are calculated by weighting together the responses in the survey. The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 blue bars show developments over the past quarter. The red diamonds show expectations over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 the next quarter. The red diamonds have been moved forward one quarter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2) Negative net percentage balances denote falling demand 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Source: </a:t>
            </a:r>
            <a:r>
              <a:rPr lang="en-GB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  <a:endParaRPr lang="en-GB" sz="1600" dirty="0" smtClean="0">
              <a:latin typeface="Univers 45 Light" pitchFamily="34" charset="0"/>
            </a:endParaRP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364088" y="620688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First-home mortgages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 flipV="1">
            <a:off x="6948264" y="620688"/>
            <a:ext cx="0" cy="439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876256" y="620688"/>
            <a:ext cx="1800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Fixed-rate loans</a:t>
            </a:r>
            <a:endParaRPr lang="en-GB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2"/>
          <p:cNvGraphicFramePr>
            <a:graphicFrameLocks/>
          </p:cNvGraphicFramePr>
          <p:nvPr/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6944" y="5993982"/>
            <a:ext cx="8358246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en-GB" sz="1600" dirty="0" smtClean="0">
                <a:latin typeface="Univers 45 Light" pitchFamily="34" charset="0"/>
              </a:rPr>
              <a:t>See footnote 1 in Chart 1</a:t>
            </a:r>
          </a:p>
          <a:p>
            <a:pPr marL="342900" indent="-342900"/>
            <a:r>
              <a:rPr lang="en-GB" sz="1600" dirty="0" smtClean="0">
                <a:latin typeface="Univers 45 Light" pitchFamily="34" charset="0"/>
              </a:rPr>
              <a:t>2) Negative net percentage balances denote tighter credit standards</a:t>
            </a:r>
          </a:p>
          <a:p>
            <a:pPr marL="342900" indent="-342900"/>
            <a:r>
              <a:rPr lang="en-GB" sz="1600" dirty="0" smtClean="0">
                <a:latin typeface="Univers 45 Light" pitchFamily="34" charset="0"/>
              </a:rPr>
              <a:t>Source: </a:t>
            </a:r>
            <a:r>
              <a:rPr lang="en-GB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en-GB" sz="1600" dirty="0" smtClean="0">
                <a:latin typeface="Univers 45 Light" pitchFamily="34" charset="0"/>
              </a:rPr>
              <a:t> </a:t>
            </a: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1763688" y="1484784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Economic outlook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467544" y="836712"/>
            <a:ext cx="16430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Credit standards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1907704" y="836712"/>
            <a:ext cx="0" cy="45365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1907704" y="1484784"/>
            <a:ext cx="66240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131840" y="1484784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Market share objectives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915816" y="928670"/>
            <a:ext cx="4792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Factors affecting credit standards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52370" y="52378"/>
            <a:ext cx="9091630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2000" b="1" dirty="0" smtClean="0">
                <a:latin typeface="Univers 45 Light" pitchFamily="34" charset="0"/>
              </a:rPr>
              <a:t>Chart 2 </a:t>
            </a:r>
            <a:r>
              <a:rPr lang="en-GB" sz="2000" dirty="0" smtClean="0">
                <a:latin typeface="Univers 45 Light" pitchFamily="34" charset="0"/>
              </a:rPr>
              <a:t>Change in credit standards for households. Factors affecting credit standards. Net percentage balances</a:t>
            </a:r>
            <a:r>
              <a:rPr lang="en-GB" sz="2000" baseline="30000" dirty="0" smtClean="0">
                <a:latin typeface="Univers 45 Light" pitchFamily="34" charset="0"/>
              </a:rPr>
              <a:t>1)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796136" y="1556792"/>
            <a:ext cx="15716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Funding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427984" y="1484784"/>
            <a:ext cx="15841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Banks’ risk appetite</a:t>
            </a:r>
            <a:endParaRPr lang="en-GB" sz="1600" baseline="300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2"/>
          <p:cNvGraphicFramePr>
            <a:graphicFrameLocks/>
          </p:cNvGraphicFramePr>
          <p:nvPr/>
        </p:nvGraphicFramePr>
        <p:xfrm>
          <a:off x="0" y="500042"/>
          <a:ext cx="9144000" cy="4873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463090" y="6557940"/>
            <a:ext cx="4498975" cy="30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nb-NO" sz="1600" dirty="0">
              <a:solidFill>
                <a:schemeClr val="tx2"/>
              </a:solidFill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571472" y="714356"/>
            <a:ext cx="15522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Lending margins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195736" y="620688"/>
            <a:ext cx="0" cy="410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3779912" y="620688"/>
            <a:ext cx="0" cy="410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220072" y="692696"/>
            <a:ext cx="19699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Fees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5364088" y="620688"/>
            <a:ext cx="0" cy="410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3851920" y="692696"/>
            <a:ext cx="13681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Maximum loan-to-value ratio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324528" cy="404664"/>
          </a:xfrm>
        </p:spPr>
        <p:txBody>
          <a:bodyPr/>
          <a:lstStyle/>
          <a:p>
            <a:pPr eaLnBrk="1" hangingPunct="1"/>
            <a:r>
              <a:rPr lang="en-GB" sz="2000" b="1" dirty="0" smtClean="0">
                <a:latin typeface="Univers 45 Light" pitchFamily="34" charset="0"/>
              </a:rPr>
              <a:t>Chart 3</a:t>
            </a:r>
            <a:r>
              <a:rPr lang="en-GB" sz="2000" dirty="0" smtClean="0">
                <a:latin typeface="Univers 45 Light" pitchFamily="34" charset="0"/>
              </a:rPr>
              <a:t> Change in loan conditions for households. Net percentage balances</a:t>
            </a:r>
            <a:r>
              <a:rPr lang="en-GB" sz="2000" baseline="30000" dirty="0" smtClean="0">
                <a:latin typeface="Univers 45 Light" pitchFamily="34" charset="0"/>
              </a:rPr>
              <a:t>1</a:t>
            </a:r>
            <a:r>
              <a:rPr lang="nb-NO" sz="2000" baseline="30000" dirty="0" smtClean="0">
                <a:latin typeface="Univers 45 Light" pitchFamily="34" charset="0"/>
              </a:rPr>
              <a:t>), 2)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0" y="5301208"/>
            <a:ext cx="9144000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en-GB" sz="1600" dirty="0" smtClean="0">
                <a:latin typeface="Univers 45 Light" pitchFamily="34" charset="0"/>
              </a:rPr>
              <a:t>See footnote 1 in Chart 1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2) Positive net percentage balances for lending margins indicate higher lending margins. Positive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net percentage balances for lending margins and fees denote tighter credit standards. Negative net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percentage balances for maximum LTI ratio, maximum LTV ratio and use of interest-only periods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denote tighter credit standards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Source: </a:t>
            </a:r>
            <a:r>
              <a:rPr lang="en-GB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/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>
                <a:latin typeface="Arial Narrow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Arial Narrow" pitchFamily="34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195736" y="620688"/>
            <a:ext cx="14401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Maximum loan-to-income ratio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 flipV="1">
            <a:off x="6948264" y="620688"/>
            <a:ext cx="0" cy="410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6948264" y="692696"/>
            <a:ext cx="15841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Use of interest-only periods</a:t>
            </a:r>
            <a:endParaRPr lang="en-GB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2"/>
          <p:cNvGraphicFramePr>
            <a:graphicFrameLocks/>
          </p:cNvGraphicFramePr>
          <p:nvPr/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0" y="5883150"/>
            <a:ext cx="8973448" cy="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en-GB" sz="1600" dirty="0" smtClean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2) Positive net percentage balances denote increased demand or increased drawdowns on credit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lines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Source: Norges Bank</a:t>
            </a:r>
            <a:endParaRPr lang="nb-NO" sz="1600" dirty="0" smtClean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323528" y="908720"/>
            <a:ext cx="29523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Credit demand among non-financial corporations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03848" y="98072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03848" y="980728"/>
            <a:ext cx="264320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Drawdowns on credit lines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36944" y="36944"/>
            <a:ext cx="9107056" cy="769957"/>
          </a:xfrm>
        </p:spPr>
        <p:txBody>
          <a:bodyPr/>
          <a:lstStyle/>
          <a:p>
            <a:pPr eaLnBrk="1" hangingPunct="1"/>
            <a:r>
              <a:rPr lang="en-GB" sz="2000" b="1" dirty="0" smtClean="0">
                <a:latin typeface="Univers 45 Light" pitchFamily="34" charset="0"/>
              </a:rPr>
              <a:t>Chart 4</a:t>
            </a:r>
            <a:r>
              <a:rPr lang="en-GB" sz="2000" dirty="0" smtClean="0">
                <a:latin typeface="Univers 45 Light" pitchFamily="34" charset="0"/>
              </a:rPr>
              <a:t> Credit demand among non-financial corporations and drawdowns on credit lines. Net percentage balances</a:t>
            </a:r>
            <a:r>
              <a:rPr lang="en-GB" sz="2000" baseline="30000" dirty="0" smtClean="0">
                <a:latin typeface="Univers 45 Light" pitchFamily="34" charset="0"/>
              </a:rPr>
              <a:t>1), 2)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2"/>
          <p:cNvGraphicFramePr>
            <a:graphicFrameLocks/>
          </p:cNvGraphicFramePr>
          <p:nvPr/>
        </p:nvGraphicFramePr>
        <p:xfrm>
          <a:off x="0" y="78579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55416" y="6003218"/>
            <a:ext cx="771530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en-GB" sz="1600" dirty="0" smtClean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2) Negative net percentage balances denote tighter credit standards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Source: </a:t>
            </a:r>
            <a:r>
              <a:rPr lang="en-GB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611560" y="90872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72000" y="908720"/>
            <a:ext cx="0" cy="45365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0872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Commercial real estate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46180" y="55416"/>
            <a:ext cx="9097820" cy="658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2000" b="1" dirty="0" smtClean="0">
                <a:latin typeface="Univers 45 Light" pitchFamily="34" charset="0"/>
              </a:rPr>
              <a:t>Chart 5 </a:t>
            </a:r>
            <a:r>
              <a:rPr lang="en-GB" sz="2000" dirty="0" smtClean="0">
                <a:latin typeface="Univers 45 Light" pitchFamily="34" charset="0"/>
              </a:rPr>
              <a:t>Change in credit standards for non-financial corporations. Net percentage balances</a:t>
            </a:r>
            <a:r>
              <a:rPr lang="en-GB" sz="2000" baseline="30000" dirty="0" smtClean="0">
                <a:latin typeface="Univers 45 Light" pitchFamily="34" charset="0"/>
              </a:rPr>
              <a:t>1), 2</a:t>
            </a:r>
            <a:r>
              <a:rPr lang="nb-NO" sz="2000" baseline="30000" dirty="0" smtClean="0">
                <a:latin typeface="Univers 45 Light" pitchFamily="34" charset="0"/>
              </a:rPr>
              <a:t>)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2"/>
          <p:cNvGraphicFramePr>
            <a:graphicFrameLocks/>
          </p:cNvGraphicFramePr>
          <p:nvPr/>
        </p:nvGraphicFramePr>
        <p:xfrm>
          <a:off x="0" y="69269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59156" y="5717466"/>
            <a:ext cx="8942000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en-GB" sz="1600" dirty="0" smtClean="0">
                <a:latin typeface="Univers 45 Light" pitchFamily="34" charset="0"/>
              </a:rPr>
              <a:t>See footnote 1 in Chart 1 </a:t>
            </a:r>
          </a:p>
          <a:p>
            <a:pPr marL="342900" indent="-342900" eaLnBrk="0" hangingPunct="0"/>
            <a:r>
              <a:rPr lang="en-GB" sz="1600" dirty="0" smtClean="0">
                <a:latin typeface="Univers 45 Light" pitchFamily="34" charset="0"/>
              </a:rPr>
              <a:t>2) Negative net percentage balances denote that the factor has contributed to tighter credit</a:t>
            </a:r>
          </a:p>
          <a:p>
            <a:pPr marL="342900" indent="-342900" eaLnBrk="0" hangingPunct="0"/>
            <a:r>
              <a:rPr lang="en-GB" sz="1600" dirty="0" smtClean="0">
                <a:latin typeface="Univers 45 Light" pitchFamily="34" charset="0"/>
              </a:rPr>
              <a:t> standards</a:t>
            </a:r>
          </a:p>
          <a:p>
            <a:pPr marL="342900" indent="-342900" eaLnBrk="0" hangingPunct="0"/>
            <a:r>
              <a:rPr lang="en-GB" sz="1600" dirty="0" smtClean="0">
                <a:latin typeface="Univers 45 Light"/>
              </a:rPr>
              <a:t>Source: </a:t>
            </a:r>
            <a:r>
              <a:rPr lang="en-GB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</a:p>
          <a:p>
            <a:pPr marL="342900" indent="-342900" eaLnBrk="0" hangingPunct="0"/>
            <a:endParaRPr lang="nb-NO" sz="1600" dirty="0" smtClean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</a:t>
            </a:r>
            <a:endParaRPr lang="nb-NO" sz="1600" dirty="0" smtClean="0">
              <a:latin typeface="Univers 45 Light" pitchFamily="34" charset="0"/>
            </a:endParaRP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13573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Economic outlook</a:t>
            </a:r>
            <a:endParaRPr lang="en-GB" sz="1600" dirty="0">
              <a:latin typeface="Univers 45 Light"/>
            </a:endParaRP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499992" y="836712"/>
            <a:ext cx="13573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Banks’ risk appetite</a:t>
            </a:r>
            <a:endParaRPr lang="en-GB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H="1" flipV="1">
            <a:off x="1907704" y="836710"/>
            <a:ext cx="0" cy="44644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37486" y="812938"/>
            <a:ext cx="0" cy="450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785794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Sector-specific outlook</a:t>
            </a:r>
            <a:endParaRPr lang="en-GB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46180" y="36944"/>
            <a:ext cx="8954976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2000" b="1" dirty="0" smtClean="0">
                <a:latin typeface="Univers 45 Light" pitchFamily="34" charset="0"/>
              </a:rPr>
              <a:t>Chart 6 </a:t>
            </a:r>
            <a:r>
              <a:rPr lang="en-GB" sz="2000" dirty="0" smtClean="0">
                <a:latin typeface="Univers 45 Light" pitchFamily="34" charset="0"/>
              </a:rPr>
              <a:t>Factors affecting credit standards for non-financial corporations. Net percentage balances</a:t>
            </a:r>
            <a:r>
              <a:rPr lang="en-GB" sz="2000" baseline="30000" dirty="0" smtClean="0">
                <a:latin typeface="Univers 45 Light" pitchFamily="34" charset="0"/>
              </a:rPr>
              <a:t>1), 2)</a:t>
            </a:r>
            <a:endParaRPr lang="en-GB" sz="2000" baseline="30000" dirty="0">
              <a:latin typeface="Univers 45 Light" pitchFamily="34" charset="0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6588" y="794466"/>
            <a:ext cx="0" cy="450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214678" y="785794"/>
            <a:ext cx="13573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Market share objectives</a:t>
            </a:r>
            <a:endParaRPr lang="en-GB" sz="1600" dirty="0">
              <a:latin typeface="Univers 45 Light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868144" y="836712"/>
            <a:ext cx="1357244" cy="34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Funding</a:t>
            </a:r>
            <a:endParaRPr lang="en-GB" sz="1600" baseline="30000" dirty="0">
              <a:latin typeface="Univers 45 Light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7236296" y="836712"/>
            <a:ext cx="1285920" cy="58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Capital adequacy</a:t>
            </a:r>
            <a:endParaRPr lang="en-GB" sz="1600" baseline="300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692696"/>
          <a:ext cx="91440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55776" y="836712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Equity capital requirements</a:t>
            </a:r>
            <a:endParaRPr lang="en-GB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611560" y="836712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Lending margins</a:t>
            </a:r>
            <a:endParaRPr lang="en-GB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3208" y="836712"/>
            <a:ext cx="0" cy="410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64000" y="836712"/>
            <a:ext cx="0" cy="406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16216" y="836712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Fees</a:t>
            </a:r>
            <a:endParaRPr lang="en-GB" sz="1600" dirty="0">
              <a:latin typeface="Univers 45 Light"/>
            </a:endParaRP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60792" y="837168"/>
            <a:ext cx="0" cy="410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836712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Maximum loan maturity</a:t>
            </a:r>
            <a:endParaRPr lang="en-GB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0" y="5301208"/>
            <a:ext cx="9144000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000" indent="-457200"/>
            <a:r>
              <a:rPr lang="nb-NO" sz="1600" dirty="0" smtClean="0">
                <a:latin typeface="Univers 45 Light"/>
              </a:rPr>
              <a:t>1</a:t>
            </a:r>
            <a:r>
              <a:rPr lang="en-GB" sz="1600" dirty="0" smtClean="0">
                <a:latin typeface="Univers 45 Light"/>
              </a:rPr>
              <a:t>) See footnote 1 in Chart 1 </a:t>
            </a:r>
          </a:p>
          <a:p>
            <a:pPr marL="36000" indent="-457200"/>
            <a:r>
              <a:rPr lang="en-GB" sz="1600" dirty="0" smtClean="0">
                <a:latin typeface="Univers 45 Light"/>
              </a:rPr>
              <a:t>2) Positive net percentage balances for lending margins denote higher lending margins. Positive</a:t>
            </a:r>
          </a:p>
          <a:p>
            <a:pPr marL="36000" indent="-457200"/>
            <a:r>
              <a:rPr lang="en-GB" sz="1600" dirty="0" smtClean="0">
                <a:latin typeface="Univers 45 Light"/>
              </a:rPr>
              <a:t> net percentage balances for lending margins, equity capital requirements and fees denote tighter credit standards. Negative net percentage balances for maximum loan maturity indicate tighter credit standards</a:t>
            </a:r>
          </a:p>
          <a:p>
            <a:pPr marL="457200" indent="-457200"/>
            <a:r>
              <a:rPr lang="en-GB" sz="1600" dirty="0" smtClean="0">
                <a:latin typeface="Univers 45 Light"/>
              </a:rPr>
              <a:t>Source: </a:t>
            </a:r>
            <a:r>
              <a:rPr lang="en-GB" sz="1600" dirty="0" smtClean="0">
                <a:solidFill>
                  <a:schemeClr val="tx2"/>
                </a:solidFill>
                <a:latin typeface="Univers 45 Light"/>
              </a:rPr>
              <a:t>Norges Bank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 </a:t>
            </a:r>
          </a:p>
          <a:p>
            <a:pPr marL="457200" indent="-457200"/>
            <a:endParaRPr lang="nb-NO" sz="1600" dirty="0">
              <a:latin typeface="Univers 45 Light"/>
            </a:endParaRPr>
          </a:p>
          <a:p>
            <a:pPr marL="457200" indent="-457200"/>
            <a:endParaRPr lang="nb-NO" sz="16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36944" y="36944"/>
            <a:ext cx="8858280" cy="635000"/>
          </a:xfrm>
        </p:spPr>
        <p:txBody>
          <a:bodyPr/>
          <a:lstStyle/>
          <a:p>
            <a:pPr eaLnBrk="1" hangingPunct="1"/>
            <a:r>
              <a:rPr lang="en-GB" sz="2000" b="1" dirty="0" smtClean="0">
                <a:latin typeface="Univers 45 Light"/>
              </a:rPr>
              <a:t>Chart 7</a:t>
            </a:r>
            <a:r>
              <a:rPr lang="en-GB" sz="2000" dirty="0" smtClean="0">
                <a:latin typeface="Univers 45 Light"/>
              </a:rPr>
              <a:t> Change in loan conditions for non-financial corporations. </a:t>
            </a:r>
            <a:br>
              <a:rPr lang="en-GB" sz="2000" dirty="0" smtClean="0">
                <a:latin typeface="Univers 45 Light"/>
              </a:rPr>
            </a:br>
            <a:r>
              <a:rPr lang="en-GB" sz="2000" dirty="0" smtClean="0">
                <a:latin typeface="Univers 45 Light"/>
              </a:rPr>
              <a:t>Net percentage balances</a:t>
            </a:r>
            <a:r>
              <a:rPr lang="en-GB" sz="2000" baseline="30000" dirty="0" smtClean="0">
                <a:latin typeface="Univers 45 Light"/>
              </a:rPr>
              <a:t>1), 2)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5906</TotalTime>
  <Words>481</Words>
  <Application>Microsoft Office PowerPoint</Application>
  <PresentationFormat>On-screen Show (4:3)</PresentationFormat>
  <Paragraphs>85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Slide 1</vt:lpstr>
      <vt:lpstr>Chart 1 Household credit demand. Net percentage balances.1), 2)</vt:lpstr>
      <vt:lpstr>Slide 3</vt:lpstr>
      <vt:lpstr>Chart 3 Change in loan conditions for households. Net percentage balances1), 2)</vt:lpstr>
      <vt:lpstr>Chart 4 Credit demand among non-financial corporations and drawdowns on credit lines. Net percentage balances1), 2)</vt:lpstr>
      <vt:lpstr>Slide 6</vt:lpstr>
      <vt:lpstr>Slide 7</vt:lpstr>
      <vt:lpstr>Chart 7 Change in loan conditions for non-financial corporations.  Net percentage balances1), 2)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 </dc:title>
  <dc:creator>Magdalena Riiser</dc:creator>
  <cp:lastModifiedBy>Birgitte Hovdan Molden</cp:lastModifiedBy>
  <cp:revision>470</cp:revision>
  <dcterms:created xsi:type="dcterms:W3CDTF">2008-03-11T13:27:45Z</dcterms:created>
  <dcterms:modified xsi:type="dcterms:W3CDTF">2012-01-12T11:58:01Z</dcterms:modified>
</cp:coreProperties>
</file>