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1"/>
  </p:notesMasterIdLst>
  <p:handoutMasterIdLst>
    <p:handoutMasterId r:id="rId12"/>
  </p:handoutMasterIdLst>
  <p:sldIdLst>
    <p:sldId id="257" r:id="rId3"/>
    <p:sldId id="258" r:id="rId4"/>
    <p:sldId id="259" r:id="rId5"/>
    <p:sldId id="260" r:id="rId6"/>
    <p:sldId id="275" r:id="rId7"/>
    <p:sldId id="270" r:id="rId8"/>
    <p:sldId id="271" r:id="rId9"/>
    <p:sldId id="272" r:id="rId10"/>
  </p:sldIdLst>
  <p:sldSz cx="9144000" cy="6858000" type="screen4x3"/>
  <p:notesSz cx="6797675" cy="99266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000080"/>
    <a:srgbClr val="190080"/>
    <a:srgbClr val="000066"/>
    <a:srgbClr val="006666"/>
    <a:srgbClr val="E4E4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50" autoAdjust="0"/>
    <p:restoredTop sz="94660"/>
  </p:normalViewPr>
  <p:slideViewPr>
    <p:cSldViewPr>
      <p:cViewPr>
        <p:scale>
          <a:sx n="100" d="100"/>
          <a:sy n="100" d="100"/>
        </p:scale>
        <p:origin x="-98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6151574803149635E-2"/>
          <c:y val="2.6427969348659014E-2"/>
          <c:w val="0.86769685039370126"/>
          <c:h val="0.86572126436781638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Samlet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dPt>
            <c:idx val="0"/>
            <c:spPr>
              <a:solidFill>
                <a:srgbClr val="000080"/>
              </a:solidFill>
              <a:ln w="0">
                <a:solidFill>
                  <a:schemeClr val="tx1"/>
                </a:solidFill>
              </a:ln>
            </c:spPr>
          </c:dPt>
          <c:cat>
            <c:strRef>
              <c:f>Sheet1!$A$2:$A$45</c:f>
              <c:strCache>
                <c:ptCount val="12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</c:strCache>
            </c:strRef>
          </c:cat>
          <c:val>
            <c:numRef>
              <c:f>Sheet1!$B$2:$B$45</c:f>
              <c:numCache>
                <c:formatCode>General</c:formatCode>
                <c:ptCount val="12"/>
                <c:pt idx="0">
                  <c:v>11.1</c:v>
                </c:pt>
                <c:pt idx="1">
                  <c:v>-22.2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Vanlige boliglån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Sheet1!$A$2:$A$45</c:f>
              <c:strCache>
                <c:ptCount val="12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</c:strCache>
            </c:strRef>
          </c:cat>
          <c:val>
            <c:numRef>
              <c:f>Sheet1!$D$2:$D$45</c:f>
              <c:numCache>
                <c:formatCode>General</c:formatCode>
                <c:ptCount val="12"/>
                <c:pt idx="3">
                  <c:v>11.1</c:v>
                </c:pt>
                <c:pt idx="4">
                  <c:v>-22.2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Rammelån med pant i bolig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Sheet1!$A$2:$A$45</c:f>
              <c:strCache>
                <c:ptCount val="12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</c:strCache>
            </c:strRef>
          </c:cat>
          <c:val>
            <c:numRef>
              <c:f>Sheet1!$F$2:$F$45</c:f>
              <c:numCache>
                <c:formatCode>General</c:formatCode>
                <c:ptCount val="12"/>
                <c:pt idx="6">
                  <c:v>8.2000000000000011</c:v>
                </c:pt>
                <c:pt idx="7">
                  <c:v>-26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Fastrentelån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Sheet1!$A$2:$A$45</c:f>
              <c:strCache>
                <c:ptCount val="12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</c:strCache>
            </c:strRef>
          </c:cat>
          <c:val>
            <c:numRef>
              <c:f>Sheet1!$H$2:$H$45</c:f>
              <c:numCache>
                <c:formatCode>General</c:formatCode>
                <c:ptCount val="12"/>
                <c:pt idx="9">
                  <c:v>15</c:v>
                </c:pt>
                <c:pt idx="10">
                  <c:v>-14.4</c:v>
                </c:pt>
              </c:numCache>
            </c:numRef>
          </c:val>
        </c:ser>
        <c:gapWidth val="140"/>
        <c:overlap val="100"/>
        <c:axId val="196810240"/>
        <c:axId val="196812160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Samlet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Sheet1!$A$2:$A$45</c:f>
              <c:strCache>
                <c:ptCount val="12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</c:strCache>
            </c:strRef>
          </c:cat>
          <c:val>
            <c:numRef>
              <c:f>Sheet1!$C$2:$C$45</c:f>
              <c:numCache>
                <c:formatCode>General</c:formatCode>
                <c:ptCount val="12"/>
                <c:pt idx="0">
                  <c:v>0</c:v>
                </c:pt>
                <c:pt idx="1">
                  <c:v>3.5</c:v>
                </c:pt>
                <c:pt idx="2">
                  <c:v>29.8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Vanlige boliglån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Sheet1!$A$2:$A$45</c:f>
              <c:strCache>
                <c:ptCount val="12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</c:strCache>
            </c:strRef>
          </c:cat>
          <c:val>
            <c:numRef>
              <c:f>Sheet1!$E$2:$E$45</c:f>
              <c:numCache>
                <c:formatCode>General</c:formatCode>
                <c:ptCount val="12"/>
                <c:pt idx="3">
                  <c:v>0</c:v>
                </c:pt>
                <c:pt idx="4">
                  <c:v>3.5</c:v>
                </c:pt>
                <c:pt idx="5">
                  <c:v>32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Rammelån med pant i bolig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Sheet1!$A$2:$A$45</c:f>
              <c:strCache>
                <c:ptCount val="12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</c:strCache>
            </c:strRef>
          </c:cat>
          <c:val>
            <c:numRef>
              <c:f>Sheet1!$G$2:$G$45</c:f>
              <c:numCache>
                <c:formatCode>General</c:formatCode>
                <c:ptCount val="12"/>
                <c:pt idx="6">
                  <c:v>3</c:v>
                </c:pt>
                <c:pt idx="7">
                  <c:v>-0.30000000000000016</c:v>
                </c:pt>
                <c:pt idx="8">
                  <c:v>18.8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Sheet1!$A$2:$A$45</c:f>
              <c:strCache>
                <c:ptCount val="12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</c:strCache>
            </c:strRef>
          </c:cat>
          <c:val>
            <c:numRef>
              <c:f>Sheet1!$I$2:$I$45</c:f>
              <c:numCache>
                <c:formatCode>General</c:formatCode>
                <c:ptCount val="12"/>
                <c:pt idx="9">
                  <c:v>3</c:v>
                </c:pt>
                <c:pt idx="10">
                  <c:v>0</c:v>
                </c:pt>
                <c:pt idx="11">
                  <c:v>17.5</c:v>
                </c:pt>
              </c:numCache>
            </c:numRef>
          </c:val>
        </c:ser>
        <c:marker val="1"/>
        <c:axId val="196826240"/>
        <c:axId val="196827776"/>
      </c:lineChart>
      <c:catAx>
        <c:axId val="196810240"/>
        <c:scaling>
          <c:orientation val="minMax"/>
        </c:scaling>
        <c:axPos val="b"/>
        <c:maj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196812160"/>
        <c:crossesAt val="0"/>
        <c:auto val="1"/>
        <c:lblAlgn val="ctr"/>
        <c:lblOffset val="100"/>
        <c:tickLblSkip val="1"/>
        <c:tickMarkSkip val="4"/>
      </c:catAx>
      <c:valAx>
        <c:axId val="196812160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6810240"/>
        <c:crosses val="autoZero"/>
        <c:crossBetween val="between"/>
        <c:majorUnit val="20"/>
        <c:minorUnit val="20"/>
      </c:valAx>
      <c:catAx>
        <c:axId val="196826240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6827776"/>
        <c:crossesAt val="-90"/>
        <c:auto val="1"/>
        <c:lblAlgn val="ctr"/>
        <c:lblOffset val="100"/>
        <c:tickLblSkip val="1"/>
        <c:tickMarkSkip val="1"/>
      </c:catAx>
      <c:valAx>
        <c:axId val="196827776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6826240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5663167104111991E-2"/>
          <c:y val="2.6209003831417634E-2"/>
          <c:w val="0.86867366579177629"/>
          <c:h val="0.8659402298850577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Kredittpraksis samlet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Sheet1!$A$2:$A$56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Sheet1!$B$2:$B$56</c:f>
              <c:numCache>
                <c:formatCode>General</c:formatCode>
                <c:ptCount val="15"/>
                <c:pt idx="0">
                  <c:v>0</c:v>
                </c:pt>
                <c:pt idx="1">
                  <c:v>-18.8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Sheet1!$A$2:$A$56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Sheet1!$D$2:$D$56</c:f>
              <c:numCache>
                <c:formatCode>General</c:formatCode>
                <c:ptCount val="15"/>
                <c:pt idx="3">
                  <c:v>3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Sheet1!$A$2:$A$56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Sheet1!$F$2:$F$56</c:f>
              <c:numCache>
                <c:formatCode>General</c:formatCode>
                <c:ptCount val="15"/>
                <c:pt idx="6">
                  <c:v>3</c:v>
                </c:pt>
                <c:pt idx="7">
                  <c:v>4.2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Sheet1!$A$2:$A$56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Sheet1!$H$2:$H$56</c:f>
              <c:numCache>
                <c:formatCode>General</c:formatCode>
                <c:ptCount val="15"/>
                <c:pt idx="9">
                  <c:v>0</c:v>
                </c:pt>
                <c:pt idx="10">
                  <c:v>-18.8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Sheet1!$A$2:$A$56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Sheet1!$J$2:$J$56</c:f>
              <c:numCache>
                <c:formatCode>General</c:formatCode>
                <c:ptCount val="15"/>
                <c:pt idx="12">
                  <c:v>3</c:v>
                </c:pt>
                <c:pt idx="13">
                  <c:v>4.2</c:v>
                </c:pt>
              </c:numCache>
            </c:numRef>
          </c:val>
        </c:ser>
        <c:gapWidth val="140"/>
        <c:overlap val="100"/>
        <c:axId val="197082112"/>
        <c:axId val="197096576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Kredittpraksis samlet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Sheet1!$C$2:$C$56</c:f>
              <c:numCache>
                <c:formatCode>General</c:formatCode>
                <c:ptCount val="15"/>
                <c:pt idx="0">
                  <c:v>-3</c:v>
                </c:pt>
                <c:pt idx="1">
                  <c:v>0</c:v>
                </c:pt>
                <c:pt idx="2">
                  <c:v>-3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Makr.øk.utsikter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Sheet1!$E$2:$E$56</c:f>
              <c:numCache>
                <c:formatCode>General</c:formatCode>
                <c:ptCount val="15"/>
                <c:pt idx="3">
                  <c:v>3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Sheet1!$G$2:$G$56</c:f>
              <c:numCache>
                <c:formatCode>General</c:formatCode>
                <c:ptCount val="15"/>
                <c:pt idx="6">
                  <c:v>0</c:v>
                </c:pt>
                <c:pt idx="7">
                  <c:v>3</c:v>
                </c:pt>
                <c:pt idx="8">
                  <c:v>0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Sheet1!$I$2:$I$56</c:f>
              <c:numCache>
                <c:formatCode>General</c:formatCode>
                <c:ptCount val="15"/>
                <c:pt idx="9">
                  <c:v>0</c:v>
                </c:pt>
                <c:pt idx="10">
                  <c:v>0</c:v>
                </c:pt>
                <c:pt idx="11">
                  <c:v>-7.2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Finansieringssituasjonen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Sheet1!$A$2:$A$56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Sheet1!$K$2:$K$56</c:f>
              <c:numCache>
                <c:formatCode>General</c:formatCode>
                <c:ptCount val="15"/>
                <c:pt idx="12">
                  <c:v>0</c:v>
                </c:pt>
                <c:pt idx="13">
                  <c:v>3</c:v>
                </c:pt>
                <c:pt idx="14">
                  <c:v>0</c:v>
                </c:pt>
              </c:numCache>
            </c:numRef>
          </c:val>
        </c:ser>
        <c:marker val="1"/>
        <c:axId val="197098112"/>
        <c:axId val="197108096"/>
      </c:lineChart>
      <c:catAx>
        <c:axId val="197082112"/>
        <c:scaling>
          <c:orientation val="minMax"/>
        </c:scaling>
        <c:axPos val="b"/>
        <c:maj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197096576"/>
        <c:crossesAt val="0"/>
        <c:auto val="1"/>
        <c:lblAlgn val="ctr"/>
        <c:lblOffset val="100"/>
        <c:tickLblSkip val="1"/>
        <c:tickMarkSkip val="4"/>
      </c:catAx>
      <c:valAx>
        <c:axId val="197096576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7082112"/>
        <c:crosses val="autoZero"/>
        <c:crossBetween val="between"/>
        <c:majorUnit val="20"/>
        <c:minorUnit val="20"/>
      </c:valAx>
      <c:catAx>
        <c:axId val="197098112"/>
        <c:scaling>
          <c:orientation val="minMax"/>
        </c:scaling>
        <c:axPos val="b"/>
        <c:numFmt formatCode="General" sourceLinked="1"/>
        <c:majorTickMark val="in"/>
        <c:tickLblPos val="low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7108096"/>
        <c:crossesAt val="-90"/>
        <c:auto val="1"/>
        <c:lblAlgn val="ctr"/>
        <c:lblOffset val="100"/>
        <c:tickLblSkip val="1"/>
        <c:tickMarkSkip val="1"/>
      </c:catAx>
      <c:valAx>
        <c:axId val="197108096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7098112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6.5663167104111991E-2"/>
          <c:y val="2.6209003831417634E-2"/>
          <c:w val="0.86867366579177629"/>
          <c:h val="0.84890957854406168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Sheet1!$A$2:$A$45</c:f>
              <c:strCache>
                <c:ptCount val="12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</c:strCache>
            </c:strRef>
          </c:cat>
          <c:val>
            <c:numRef>
              <c:f>Sheet1!$B$2:$B$45</c:f>
              <c:numCache>
                <c:formatCode>General</c:formatCode>
                <c:ptCount val="12"/>
                <c:pt idx="0">
                  <c:v>3.9</c:v>
                </c:pt>
                <c:pt idx="1">
                  <c:v>-12.7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Maks.gjeld ift inntekt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Sheet1!$A$2:$A$45</c:f>
              <c:strCache>
                <c:ptCount val="12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</c:strCache>
            </c:strRef>
          </c:cat>
          <c:val>
            <c:numRef>
              <c:f>Sheet1!$D$2:$D$45</c:f>
              <c:numCache>
                <c:formatCode>General</c:formatCode>
                <c:ptCount val="12"/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Maks.gjeld ift boligens verdi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Sheet1!$A$2:$A$45</c:f>
              <c:strCache>
                <c:ptCount val="12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</c:strCache>
            </c:strRef>
          </c:cat>
          <c:val>
            <c:numRef>
              <c:f>Sheet1!$F$2:$F$45</c:f>
              <c:numCache>
                <c:formatCode>General</c:formatCode>
                <c:ptCount val="12"/>
                <c:pt idx="6">
                  <c:v>0</c:v>
                </c:pt>
                <c:pt idx="7">
                  <c:v>-18.8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Avdragsfrihet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Sheet1!$A$2:$A$45</c:f>
              <c:strCache>
                <c:ptCount val="12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</c:strCache>
            </c:strRef>
          </c:cat>
          <c:val>
            <c:numRef>
              <c:f>Sheet1!$H$2:$H$45</c:f>
              <c:numCache>
                <c:formatCode>General</c:formatCode>
                <c:ptCount val="12"/>
                <c:pt idx="9">
                  <c:v>0</c:v>
                </c:pt>
                <c:pt idx="10">
                  <c:v>-3</c:v>
                </c:pt>
              </c:numCache>
            </c:numRef>
          </c:val>
        </c:ser>
        <c:gapWidth val="140"/>
        <c:overlap val="100"/>
        <c:axId val="199004544"/>
        <c:axId val="199006464"/>
      </c:barChart>
      <c:lineChart>
        <c:grouping val="standard"/>
        <c:ser>
          <c:idx val="7"/>
          <c:order val="3"/>
          <c:tx>
            <c:strRef>
              <c:f>Sheet1!$E$1</c:f>
              <c:strCache>
                <c:ptCount val="1"/>
                <c:pt idx="0">
                  <c:v>Maks.gjeld ift inntekt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Sheet1!$A$2:$A$45</c:f>
              <c:strCache>
                <c:ptCount val="12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</c:strCache>
            </c:strRef>
          </c:cat>
          <c:val>
            <c:numRef>
              <c:f>Sheet1!$E$2:$E$45</c:f>
              <c:numCache>
                <c:formatCode>General</c:formatCode>
                <c:ptCount val="12"/>
                <c:pt idx="3">
                  <c:v>0</c:v>
                </c:pt>
                <c:pt idx="4">
                  <c:v>0</c:v>
                </c:pt>
                <c:pt idx="5">
                  <c:v>-21.8</c:v>
                </c:pt>
              </c:numCache>
            </c:numRef>
          </c:val>
        </c:ser>
        <c:marker val="1"/>
        <c:axId val="199004544"/>
        <c:axId val="199006464"/>
      </c:line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Sheet1!$A$2:$A$45</c:f>
              <c:strCache>
                <c:ptCount val="12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</c:strCache>
            </c:strRef>
          </c:cat>
          <c:val>
            <c:numRef>
              <c:f>Sheet1!$C$2:$C$45</c:f>
              <c:numCache>
                <c:formatCode>General</c:formatCode>
                <c:ptCount val="12"/>
                <c:pt idx="0">
                  <c:v>-11.1</c:v>
                </c:pt>
                <c:pt idx="1">
                  <c:v>-11.8</c:v>
                </c:pt>
                <c:pt idx="2">
                  <c:v>-15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Maks.gjeld ift boligens verdi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Sheet1!$A$2:$A$45</c:f>
              <c:strCache>
                <c:ptCount val="12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</c:strCache>
            </c:strRef>
          </c:cat>
          <c:val>
            <c:numRef>
              <c:f>Sheet1!$G$2:$G$45</c:f>
              <c:numCache>
                <c:formatCode>General</c:formatCode>
                <c:ptCount val="12"/>
                <c:pt idx="6">
                  <c:v>-4.2</c:v>
                </c:pt>
                <c:pt idx="7">
                  <c:v>0</c:v>
                </c:pt>
                <c:pt idx="8">
                  <c:v>-26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Avdragsfrihet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Sheet1!$A$2:$A$45</c:f>
              <c:strCache>
                <c:ptCount val="12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</c:strCache>
            </c:strRef>
          </c:cat>
          <c:val>
            <c:numRef>
              <c:f>Sheet1!$I$2:$I$45</c:f>
              <c:numCache>
                <c:formatCode>General</c:formatCode>
                <c:ptCount val="12"/>
                <c:pt idx="9">
                  <c:v>3</c:v>
                </c:pt>
                <c:pt idx="10">
                  <c:v>0</c:v>
                </c:pt>
                <c:pt idx="11">
                  <c:v>-7.2</c:v>
                </c:pt>
              </c:numCache>
            </c:numRef>
          </c:val>
        </c:ser>
        <c:marker val="1"/>
        <c:axId val="199024640"/>
        <c:axId val="199026176"/>
      </c:lineChart>
      <c:catAx>
        <c:axId val="199004544"/>
        <c:scaling>
          <c:orientation val="minMax"/>
        </c:scaling>
        <c:axPos val="b"/>
        <c:maj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199006464"/>
        <c:crossesAt val="0"/>
        <c:auto val="1"/>
        <c:lblAlgn val="ctr"/>
        <c:lblOffset val="100"/>
        <c:tickLblSkip val="1"/>
        <c:tickMarkSkip val="4"/>
      </c:catAx>
      <c:valAx>
        <c:axId val="199006464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9004544"/>
        <c:crosses val="autoZero"/>
        <c:crossBetween val="between"/>
        <c:majorUnit val="20"/>
        <c:minorUnit val="20"/>
      </c:valAx>
      <c:catAx>
        <c:axId val="199024640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9026176"/>
        <c:crossesAt val="-90"/>
        <c:auto val="1"/>
        <c:lblAlgn val="ctr"/>
        <c:lblOffset val="100"/>
        <c:tickLblSkip val="1"/>
        <c:tickMarkSkip val="1"/>
      </c:catAx>
      <c:valAx>
        <c:axId val="199026176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9024640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5524278215223108E-2"/>
          <c:y val="2.642796934865901E-2"/>
          <c:w val="0.8683241469816273"/>
          <c:h val="0.86572126436781638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Låneetterspørsel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cat>
            <c:strRef>
              <c:f>Sheet1!$A$2:$A$34</c:f>
              <c:strCache>
                <c:ptCount val="9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</c:strCache>
            </c:strRef>
          </c:cat>
          <c:val>
            <c:numRef>
              <c:f>Sheet1!$B$2:$B$34</c:f>
              <c:numCache>
                <c:formatCode>General</c:formatCode>
                <c:ptCount val="9"/>
                <c:pt idx="0">
                  <c:v>16.8</c:v>
                </c:pt>
                <c:pt idx="1">
                  <c:v>15.9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Utnyttelsesgrad kredittlinjer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cat>
            <c:strRef>
              <c:f>Sheet1!$A$2:$A$34</c:f>
              <c:strCache>
                <c:ptCount val="9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</c:strCache>
            </c:strRef>
          </c:cat>
          <c:val>
            <c:numRef>
              <c:f>Sheet1!$D$2:$D$34</c:f>
              <c:numCache>
                <c:formatCode>General</c:formatCode>
                <c:ptCount val="9"/>
                <c:pt idx="3">
                  <c:v>-1.1000000000000001</c:v>
                </c:pt>
                <c:pt idx="4">
                  <c:v>0</c:v>
                </c:pt>
              </c:numCache>
            </c:numRef>
          </c:val>
        </c:ser>
        <c:ser>
          <c:idx val="0"/>
          <c:order val="4"/>
          <c:tx>
            <c:strRef>
              <c:f>Sheet1!$F$1</c:f>
              <c:strCache>
                <c:ptCount val="1"/>
                <c:pt idx="0">
                  <c:v>Fastrentelån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Sheet1!$A$2:$A$34</c:f>
              <c:strCache>
                <c:ptCount val="9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</c:strCache>
            </c:strRef>
          </c:cat>
          <c:val>
            <c:numRef>
              <c:f>Sheet1!$F$2:$F$34</c:f>
              <c:numCache>
                <c:formatCode>General</c:formatCode>
                <c:ptCount val="9"/>
                <c:pt idx="6">
                  <c:v>0</c:v>
                </c:pt>
                <c:pt idx="7">
                  <c:v>0</c:v>
                </c:pt>
              </c:numCache>
            </c:numRef>
          </c:val>
        </c:ser>
        <c:gapWidth val="140"/>
        <c:overlap val="100"/>
        <c:axId val="198819200"/>
        <c:axId val="199230592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Låneetterspørsel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Sheet1!$A$2:$A$34</c:f>
              <c:strCache>
                <c:ptCount val="9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</c:strCache>
            </c:strRef>
          </c:cat>
          <c:val>
            <c:numRef>
              <c:f>Sheet1!$C$2:$C$34</c:f>
              <c:numCache>
                <c:formatCode>General</c:formatCode>
                <c:ptCount val="9"/>
                <c:pt idx="0">
                  <c:v>29.2</c:v>
                </c:pt>
                <c:pt idx="1">
                  <c:v>33.800000000000004</c:v>
                </c:pt>
                <c:pt idx="2">
                  <c:v>26.2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Utnyttelsesgrad kredittlinjer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Sheet1!$A$2:$A$34</c:f>
              <c:strCache>
                <c:ptCount val="9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</c:strCache>
            </c:strRef>
          </c:cat>
          <c:val>
            <c:numRef>
              <c:f>Sheet1!$E$2:$E$34</c:f>
              <c:numCache>
                <c:formatCode>General</c:formatCode>
                <c:ptCount val="9"/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Sheet1!$A$2:$A$34</c:f>
              <c:strCache>
                <c:ptCount val="9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</c:strCache>
            </c:strRef>
          </c:cat>
          <c:val>
            <c:numRef>
              <c:f>Sheet1!$G$2:$G$34</c:f>
              <c:numCache>
                <c:formatCode>General</c:formatCode>
                <c:ptCount val="9"/>
                <c:pt idx="6">
                  <c:v>13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marker val="1"/>
        <c:axId val="198819200"/>
        <c:axId val="199230592"/>
      </c:lineChart>
      <c:lineChart>
        <c:grouping val="standard"/>
        <c:ser>
          <c:idx val="5"/>
          <c:order val="6"/>
          <c:tx>
            <c:strRef>
              <c:f>Sheet1!$H$1</c:f>
              <c:strCache>
                <c:ptCount val="1"/>
                <c:pt idx="0">
                  <c:v>hjelpelinje</c:v>
                </c:pt>
              </c:strCache>
            </c:strRef>
          </c:tx>
          <c:spPr>
            <a:ln w="28575">
              <a:noFill/>
            </a:ln>
          </c:spPr>
          <c:cat>
            <c:strRef>
              <c:f>Sheet1!$A$2:$A$34</c:f>
              <c:strCache>
                <c:ptCount val="9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</c:strCache>
            </c:strRef>
          </c:cat>
          <c:val>
            <c:numRef>
              <c:f>Sheet1!$H$2:$H$34</c:f>
              <c:numCache>
                <c:formatCode>General</c:formatCode>
                <c:ptCount val="9"/>
              </c:numCache>
            </c:numRef>
          </c:val>
        </c:ser>
        <c:marker val="1"/>
        <c:axId val="199233920"/>
        <c:axId val="199232128"/>
      </c:lineChart>
      <c:catAx>
        <c:axId val="198819200"/>
        <c:scaling>
          <c:orientation val="minMax"/>
        </c:scaling>
        <c:axPos val="b"/>
        <c:majorTickMark val="none"/>
        <c:tickLblPos val="none"/>
        <c:spPr>
          <a:ln w="3140">
            <a:solidFill>
              <a:schemeClr val="tx1"/>
            </a:solidFill>
            <a:prstDash val="solid"/>
          </a:ln>
        </c:spPr>
        <c:crossAx val="199230592"/>
        <c:crossesAt val="0"/>
        <c:auto val="1"/>
        <c:lblAlgn val="ctr"/>
        <c:lblOffset val="100"/>
        <c:tickLblSkip val="1"/>
        <c:tickMarkSkip val="4"/>
      </c:catAx>
      <c:valAx>
        <c:axId val="199230592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1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8819200"/>
        <c:crosses val="autoZero"/>
        <c:crossBetween val="between"/>
        <c:majorUnit val="20"/>
        <c:minorUnit val="20"/>
      </c:valAx>
      <c:valAx>
        <c:axId val="199232128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199233920"/>
        <c:crosses val="max"/>
        <c:crossBetween val="between"/>
        <c:majorUnit val="20"/>
      </c:valAx>
      <c:catAx>
        <c:axId val="199233920"/>
        <c:scaling>
          <c:orientation val="minMax"/>
        </c:scaling>
        <c:axPos val="b"/>
        <c:majorTickMark val="in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199232128"/>
        <c:crossesAt val="-90"/>
        <c:auto val="1"/>
        <c:lblAlgn val="ctr"/>
        <c:lblOffset val="100"/>
      </c:catAx>
      <c:spPr>
        <a:noFill/>
        <a:ln w="12564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1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5693132108486471E-2"/>
          <c:y val="2.6221072796934881E-2"/>
          <c:w val="0.86861373578302714"/>
          <c:h val="0.8659281609195405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Foretak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cat>
            <c:strRef>
              <c:f>Sheet1!$A$2:$A$23</c:f>
              <c:strCache>
                <c:ptCount val="6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</c:strCache>
            </c:strRef>
          </c:cat>
          <c:val>
            <c:numRef>
              <c:f>Sheet1!$B$2:$B$23</c:f>
              <c:numCache>
                <c:formatCode>General</c:formatCode>
                <c:ptCount val="6"/>
                <c:pt idx="0">
                  <c:v>16.600000000000001</c:v>
                </c:pt>
                <c:pt idx="1">
                  <c:v>5.9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Næringseiendom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cat>
            <c:strRef>
              <c:f>Sheet1!$A$2:$A$23</c:f>
              <c:strCache>
                <c:ptCount val="6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</c:strCache>
            </c:strRef>
          </c:cat>
          <c:val>
            <c:numRef>
              <c:f>Sheet1!$D$2:$D$23</c:f>
              <c:numCache>
                <c:formatCode>General</c:formatCode>
                <c:ptCount val="6"/>
                <c:pt idx="3">
                  <c:v>10.7</c:v>
                </c:pt>
                <c:pt idx="4">
                  <c:v>12.9</c:v>
                </c:pt>
              </c:numCache>
            </c:numRef>
          </c:val>
        </c:ser>
        <c:gapWidth val="140"/>
        <c:overlap val="100"/>
        <c:axId val="203662464"/>
        <c:axId val="203664384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Foretak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Sheet1!$A$2:$A$23</c:f>
              <c:strCache>
                <c:ptCount val="6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</c:strCache>
            </c:strRef>
          </c:cat>
          <c:val>
            <c:numRef>
              <c:f>Sheet1!$C$2:$C$23</c:f>
              <c:numCache>
                <c:formatCode>General</c:formatCode>
                <c:ptCount val="6"/>
                <c:pt idx="0">
                  <c:v>16.600000000000001</c:v>
                </c:pt>
                <c:pt idx="1">
                  <c:v>0</c:v>
                </c:pt>
                <c:pt idx="2">
                  <c:v>12.9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Næringseiendom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Sheet1!$A$2:$A$23</c:f>
              <c:strCache>
                <c:ptCount val="6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</c:strCache>
            </c:strRef>
          </c:cat>
          <c:val>
            <c:numRef>
              <c:f>Sheet1!$E$2:$E$23</c:f>
              <c:numCache>
                <c:formatCode>General</c:formatCode>
                <c:ptCount val="6"/>
                <c:pt idx="3">
                  <c:v>10.7</c:v>
                </c:pt>
                <c:pt idx="4">
                  <c:v>0</c:v>
                </c:pt>
                <c:pt idx="5">
                  <c:v>5.9</c:v>
                </c:pt>
              </c:numCache>
            </c:numRef>
          </c:val>
        </c:ser>
        <c:marker val="1"/>
        <c:axId val="203670272"/>
        <c:axId val="203672192"/>
      </c:lineChart>
      <c:catAx>
        <c:axId val="203662464"/>
        <c:scaling>
          <c:orientation val="minMax"/>
        </c:scaling>
        <c:axPos val="b"/>
        <c:majorTickMark val="none"/>
        <c:tickLblPos val="none"/>
        <c:spPr>
          <a:ln w="3151">
            <a:solidFill>
              <a:schemeClr val="tx1"/>
            </a:solidFill>
            <a:prstDash val="solid"/>
          </a:ln>
        </c:spPr>
        <c:crossAx val="203664384"/>
        <c:crossesAt val="0"/>
        <c:auto val="1"/>
        <c:lblAlgn val="ctr"/>
        <c:lblOffset val="100"/>
        <c:tickLblSkip val="1"/>
        <c:tickMarkSkip val="4"/>
      </c:catAx>
      <c:valAx>
        <c:axId val="203664384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203662464"/>
        <c:crosses val="autoZero"/>
        <c:crossBetween val="between"/>
        <c:majorUnit val="20"/>
        <c:minorUnit val="20"/>
      </c:valAx>
      <c:catAx>
        <c:axId val="203670272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203672192"/>
        <c:crossesAt val="-90"/>
        <c:auto val="1"/>
        <c:lblAlgn val="ctr"/>
        <c:lblOffset val="100"/>
        <c:tickLblSkip val="1"/>
        <c:tickMarkSkip val="1"/>
      </c:catAx>
      <c:valAx>
        <c:axId val="203672192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203670272"/>
        <c:crosses val="max"/>
        <c:crossBetween val="between"/>
        <c:majorUnit val="20"/>
        <c:minorUnit val="20"/>
      </c:valAx>
      <c:spPr>
        <a:noFill/>
        <a:ln w="12601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6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0126"/>
          <c:h val="0.86572126436781638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Sheet1!$A$2:$A$67</c:f>
              <c:strCache>
                <c:ptCount val="18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  <c:pt idx="15">
                  <c:v>4kv</c:v>
                </c:pt>
                <c:pt idx="16">
                  <c:v>1kv</c:v>
                </c:pt>
                <c:pt idx="17">
                  <c:v>2kv</c:v>
                </c:pt>
              </c:strCache>
            </c:strRef>
          </c:cat>
          <c:val>
            <c:numRef>
              <c:f>Sheet1!$B$2:$B$67</c:f>
              <c:numCache>
                <c:formatCode>General</c:formatCode>
                <c:ptCount val="18"/>
                <c:pt idx="0">
                  <c:v>34.6</c:v>
                </c:pt>
                <c:pt idx="1">
                  <c:v>0.9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Næringsspesifikke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Sheet1!$A$2:$A$67</c:f>
              <c:strCache>
                <c:ptCount val="18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  <c:pt idx="15">
                  <c:v>4kv</c:v>
                </c:pt>
                <c:pt idx="16">
                  <c:v>1kv</c:v>
                </c:pt>
                <c:pt idx="17">
                  <c:v>2kv</c:v>
                </c:pt>
              </c:strCache>
            </c:strRef>
          </c:cat>
          <c:val>
            <c:numRef>
              <c:f>Sheet1!$D$2:$D$67</c:f>
              <c:numCache>
                <c:formatCode>General</c:formatCode>
                <c:ptCount val="18"/>
                <c:pt idx="3">
                  <c:v>-1.1000000000000001</c:v>
                </c:pt>
                <c:pt idx="4">
                  <c:v>16.600000000000001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Sheet1!$A$2:$A$67</c:f>
              <c:strCache>
                <c:ptCount val="18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  <c:pt idx="15">
                  <c:v>4kv</c:v>
                </c:pt>
                <c:pt idx="16">
                  <c:v>1kv</c:v>
                </c:pt>
                <c:pt idx="17">
                  <c:v>2kv</c:v>
                </c:pt>
              </c:strCache>
            </c:strRef>
          </c:cat>
          <c:val>
            <c:numRef>
              <c:f>Sheet1!$F$2:$F$67</c:f>
              <c:numCache>
                <c:formatCode>General</c:formatCode>
                <c:ptCount val="18"/>
                <c:pt idx="6">
                  <c:v>13</c:v>
                </c:pt>
                <c:pt idx="7">
                  <c:v>13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Sheet1!$A$2:$A$67</c:f>
              <c:strCache>
                <c:ptCount val="18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  <c:pt idx="15">
                  <c:v>4kv</c:v>
                </c:pt>
                <c:pt idx="16">
                  <c:v>1kv</c:v>
                </c:pt>
                <c:pt idx="17">
                  <c:v>2kv</c:v>
                </c:pt>
              </c:strCache>
            </c:strRef>
          </c:cat>
          <c:val>
            <c:numRef>
              <c:f>Sheet1!$H$2:$H$67</c:f>
              <c:numCache>
                <c:formatCode>General</c:formatCode>
                <c:ptCount val="18"/>
                <c:pt idx="9">
                  <c:v>4.0999999999999996</c:v>
                </c:pt>
                <c:pt idx="10">
                  <c:v>0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Sheet1!$A$2:$A$67</c:f>
              <c:strCache>
                <c:ptCount val="18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  <c:pt idx="15">
                  <c:v>4kv</c:v>
                </c:pt>
                <c:pt idx="16">
                  <c:v>1kv</c:v>
                </c:pt>
                <c:pt idx="17">
                  <c:v>2kv</c:v>
                </c:pt>
              </c:strCache>
            </c:strRef>
          </c:cat>
          <c:val>
            <c:numRef>
              <c:f>Sheet1!$J$2:$J$67</c:f>
              <c:numCache>
                <c:formatCode>General</c:formatCode>
                <c:ptCount val="18"/>
                <c:pt idx="12">
                  <c:v>20.7</c:v>
                </c:pt>
                <c:pt idx="13">
                  <c:v>23.6</c:v>
                </c:pt>
              </c:numCache>
            </c:numRef>
          </c:val>
        </c:ser>
        <c:ser>
          <c:idx val="8"/>
          <c:order val="10"/>
          <c:tx>
            <c:strRef>
              <c:f>Sheet1!$L$1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Sheet1!$A$2:$A$67</c:f>
              <c:strCache>
                <c:ptCount val="18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  <c:pt idx="15">
                  <c:v>4kv</c:v>
                </c:pt>
                <c:pt idx="16">
                  <c:v>1kv</c:v>
                </c:pt>
                <c:pt idx="17">
                  <c:v>2kv</c:v>
                </c:pt>
              </c:strCache>
            </c:strRef>
          </c:cat>
          <c:val>
            <c:numRef>
              <c:f>Sheet1!$L$2:$L$67</c:f>
              <c:numCache>
                <c:formatCode>General</c:formatCode>
                <c:ptCount val="18"/>
                <c:pt idx="15">
                  <c:v>27.8</c:v>
                </c:pt>
                <c:pt idx="16">
                  <c:v>22.5</c:v>
                </c:pt>
              </c:numCache>
            </c:numRef>
          </c:val>
        </c:ser>
        <c:gapWidth val="140"/>
        <c:overlap val="100"/>
        <c:axId val="203789440"/>
        <c:axId val="203791360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Makr.øk.utsikter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Sheet1!$A$2:$A$67</c:f>
              <c:strCache>
                <c:ptCount val="18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  <c:pt idx="15">
                  <c:v>4kv</c:v>
                </c:pt>
                <c:pt idx="16">
                  <c:v>1kv</c:v>
                </c:pt>
                <c:pt idx="17">
                  <c:v>2kv</c:v>
                </c:pt>
              </c:strCache>
            </c:strRef>
          </c:cat>
          <c:val>
            <c:numRef>
              <c:f>Sheet1!$C$2:$C$67</c:f>
              <c:numCache>
                <c:formatCode>General</c:formatCode>
                <c:ptCount val="18"/>
                <c:pt idx="0">
                  <c:v>0.9</c:v>
                </c:pt>
                <c:pt idx="1">
                  <c:v>17.2</c:v>
                </c:pt>
                <c:pt idx="2">
                  <c:v>0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Næringsspesifikke 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Sheet1!$A$2:$A$67</c:f>
              <c:strCache>
                <c:ptCount val="18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  <c:pt idx="15">
                  <c:v>4kv</c:v>
                </c:pt>
                <c:pt idx="16">
                  <c:v>1kv</c:v>
                </c:pt>
                <c:pt idx="17">
                  <c:v>2kv</c:v>
                </c:pt>
              </c:strCache>
            </c:strRef>
          </c:cat>
          <c:val>
            <c:numRef>
              <c:f>Sheet1!$E$2:$E$67</c:f>
              <c:numCache>
                <c:formatCode>General</c:formatCode>
                <c:ptCount val="18"/>
                <c:pt idx="3">
                  <c:v>-1.1000000000000001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Sheet1!$A$2:$A$67</c:f>
              <c:strCache>
                <c:ptCount val="18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  <c:pt idx="15">
                  <c:v>4kv</c:v>
                </c:pt>
                <c:pt idx="16">
                  <c:v>1kv</c:v>
                </c:pt>
                <c:pt idx="17">
                  <c:v>2kv</c:v>
                </c:pt>
              </c:strCache>
            </c:strRef>
          </c:cat>
          <c:val>
            <c:numRef>
              <c:f>Sheet1!$G$2:$G$67</c:f>
              <c:numCache>
                <c:formatCode>General</c:formatCode>
                <c:ptCount val="18"/>
                <c:pt idx="6">
                  <c:v>0</c:v>
                </c:pt>
                <c:pt idx="7">
                  <c:v>17.2</c:v>
                </c:pt>
                <c:pt idx="8">
                  <c:v>13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Sheet1!$A$2:$A$67</c:f>
              <c:strCache>
                <c:ptCount val="18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  <c:pt idx="15">
                  <c:v>4kv</c:v>
                </c:pt>
                <c:pt idx="16">
                  <c:v>1kv</c:v>
                </c:pt>
                <c:pt idx="17">
                  <c:v>2kv</c:v>
                </c:pt>
              </c:strCache>
            </c:strRef>
          </c:cat>
          <c:val>
            <c:numRef>
              <c:f>Sheet1!$I$2:$I$67</c:f>
              <c:numCache>
                <c:formatCode>General</c:formatCode>
                <c:ptCount val="18"/>
                <c:pt idx="9">
                  <c:v>0</c:v>
                </c:pt>
                <c:pt idx="10">
                  <c:v>4.0999999999999996</c:v>
                </c:pt>
                <c:pt idx="11">
                  <c:v>4.0999999999999996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Sheet1!$A$2:$A$67</c:f>
              <c:strCache>
                <c:ptCount val="18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  <c:pt idx="15">
                  <c:v>4kv</c:v>
                </c:pt>
                <c:pt idx="16">
                  <c:v>1kv</c:v>
                </c:pt>
                <c:pt idx="17">
                  <c:v>2kv</c:v>
                </c:pt>
              </c:strCache>
            </c:strRef>
          </c:cat>
          <c:val>
            <c:numRef>
              <c:f>Sheet1!$K$2:$K$67</c:f>
              <c:numCache>
                <c:formatCode>General</c:formatCode>
                <c:ptCount val="18"/>
                <c:pt idx="12">
                  <c:v>20.7</c:v>
                </c:pt>
                <c:pt idx="13">
                  <c:v>20.7</c:v>
                </c:pt>
                <c:pt idx="14">
                  <c:v>7</c:v>
                </c:pt>
              </c:numCache>
            </c:numRef>
          </c:val>
        </c:ser>
        <c:ser>
          <c:idx val="9"/>
          <c:order val="11"/>
          <c:tx>
            <c:strRef>
              <c:f>Sheet1!$M$1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dPt>
            <c:idx val="16"/>
            <c:marker>
              <c:symbol val="diamond"/>
              <c:size val="7"/>
            </c:marker>
          </c:dPt>
          <c:cat>
            <c:strRef>
              <c:f>Sheet1!$A$2:$A$67</c:f>
              <c:strCache>
                <c:ptCount val="18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  <c:pt idx="15">
                  <c:v>4kv</c:v>
                </c:pt>
                <c:pt idx="16">
                  <c:v>1kv</c:v>
                </c:pt>
                <c:pt idx="17">
                  <c:v>2kv</c:v>
                </c:pt>
              </c:strCache>
            </c:strRef>
          </c:cat>
          <c:val>
            <c:numRef>
              <c:f>Sheet1!$M$2:$M$67</c:f>
              <c:numCache>
                <c:formatCode>General</c:formatCode>
                <c:ptCount val="18"/>
                <c:pt idx="15">
                  <c:v>44.3</c:v>
                </c:pt>
                <c:pt idx="16">
                  <c:v>43.2</c:v>
                </c:pt>
                <c:pt idx="17">
                  <c:v>5.9</c:v>
                </c:pt>
              </c:numCache>
            </c:numRef>
          </c:val>
        </c:ser>
        <c:marker val="1"/>
        <c:axId val="203801344"/>
        <c:axId val="203802880"/>
      </c:lineChart>
      <c:catAx>
        <c:axId val="203789440"/>
        <c:scaling>
          <c:orientation val="minMax"/>
        </c:scaling>
        <c:axPos val="b"/>
        <c:majorTickMark val="none"/>
        <c:tickLblPos val="none"/>
        <c:spPr>
          <a:ln w="3134">
            <a:solidFill>
              <a:schemeClr val="tx1"/>
            </a:solidFill>
            <a:prstDash val="solid"/>
          </a:ln>
        </c:spPr>
        <c:crossAx val="203791360"/>
        <c:crossesAt val="0"/>
        <c:auto val="1"/>
        <c:lblAlgn val="ctr"/>
        <c:lblOffset val="100"/>
        <c:tickLblSkip val="1"/>
        <c:tickMarkSkip val="4"/>
      </c:catAx>
      <c:valAx>
        <c:axId val="203791360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203789440"/>
        <c:crosses val="autoZero"/>
        <c:crossBetween val="between"/>
        <c:majorUnit val="20"/>
        <c:minorUnit val="20"/>
      </c:valAx>
      <c:catAx>
        <c:axId val="203801344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203802880"/>
        <c:crossesAt val="-90"/>
        <c:auto val="1"/>
        <c:lblAlgn val="ctr"/>
        <c:lblOffset val="100"/>
        <c:tickLblSkip val="1"/>
        <c:tickMarkSkip val="1"/>
      </c:catAx>
      <c:valAx>
        <c:axId val="203802880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203801344"/>
        <c:crosses val="max"/>
        <c:crossBetween val="between"/>
        <c:majorUnit val="20"/>
        <c:minorUnit val="20"/>
      </c:valAx>
      <c:spPr>
        <a:noFill/>
        <a:ln w="12537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77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0126"/>
          <c:h val="0.86572126436781638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Sheet1!$A$2:$A$32</c:f>
              <c:strCache>
                <c:ptCount val="12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</c:v>
                </c:pt>
                <c:pt idx="4">
                  <c:v>1kv </c:v>
                </c:pt>
                <c:pt idx="5">
                  <c:v>2kv </c:v>
                </c:pt>
                <c:pt idx="6">
                  <c:v>4kv</c:v>
                </c:pt>
                <c:pt idx="7">
                  <c:v>1kv </c:v>
                </c:pt>
                <c:pt idx="8">
                  <c:v>2kv </c:v>
                </c:pt>
                <c:pt idx="9">
                  <c:v>4kv</c:v>
                </c:pt>
                <c:pt idx="10">
                  <c:v>1kv </c:v>
                </c:pt>
                <c:pt idx="11">
                  <c:v>2kv </c:v>
                </c:pt>
              </c:strCache>
            </c:strRef>
          </c:cat>
          <c:val>
            <c:numRef>
              <c:f>Sheet1!$B$2:$B$32</c:f>
              <c:numCache>
                <c:formatCode>General</c:formatCode>
                <c:ptCount val="12"/>
                <c:pt idx="0">
                  <c:v>-22.6</c:v>
                </c:pt>
                <c:pt idx="1">
                  <c:v>-36.800000000000004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Krav til ek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Sheet1!$A$2:$A$32</c:f>
              <c:strCache>
                <c:ptCount val="12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</c:v>
                </c:pt>
                <c:pt idx="4">
                  <c:v>1kv </c:v>
                </c:pt>
                <c:pt idx="5">
                  <c:v>2kv </c:v>
                </c:pt>
                <c:pt idx="6">
                  <c:v>4kv</c:v>
                </c:pt>
                <c:pt idx="7">
                  <c:v>1kv </c:v>
                </c:pt>
                <c:pt idx="8">
                  <c:v>2kv </c:v>
                </c:pt>
                <c:pt idx="9">
                  <c:v>4kv</c:v>
                </c:pt>
                <c:pt idx="10">
                  <c:v>1kv </c:v>
                </c:pt>
                <c:pt idx="11">
                  <c:v>2kv </c:v>
                </c:pt>
              </c:strCache>
            </c:strRef>
          </c:cat>
          <c:val>
            <c:numRef>
              <c:f>Sheet1!$D$2:$D$32</c:f>
              <c:numCache>
                <c:formatCode>General</c:formatCode>
                <c:ptCount val="12"/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krav til sikkerhet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Sheet1!$A$2:$A$32</c:f>
              <c:strCache>
                <c:ptCount val="12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</c:v>
                </c:pt>
                <c:pt idx="4">
                  <c:v>1kv </c:v>
                </c:pt>
                <c:pt idx="5">
                  <c:v>2kv </c:v>
                </c:pt>
                <c:pt idx="6">
                  <c:v>4kv</c:v>
                </c:pt>
                <c:pt idx="7">
                  <c:v>1kv </c:v>
                </c:pt>
                <c:pt idx="8">
                  <c:v>2kv </c:v>
                </c:pt>
                <c:pt idx="9">
                  <c:v>4kv</c:v>
                </c:pt>
                <c:pt idx="10">
                  <c:v>1kv </c:v>
                </c:pt>
                <c:pt idx="11">
                  <c:v>2kv </c:v>
                </c:pt>
              </c:strCache>
            </c:strRef>
          </c:cat>
          <c:val>
            <c:numRef>
              <c:f>Sheet1!$F$2:$F$32</c:f>
              <c:numCache>
                <c:formatCode>General</c:formatCode>
                <c:ptCount val="12"/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Sheet1!$A$2:$A$32</c:f>
              <c:strCache>
                <c:ptCount val="12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</c:v>
                </c:pt>
                <c:pt idx="4">
                  <c:v>1kv </c:v>
                </c:pt>
                <c:pt idx="5">
                  <c:v>2kv </c:v>
                </c:pt>
                <c:pt idx="6">
                  <c:v>4kv</c:v>
                </c:pt>
                <c:pt idx="7">
                  <c:v>1kv </c:v>
                </c:pt>
                <c:pt idx="8">
                  <c:v>2kv </c:v>
                </c:pt>
                <c:pt idx="9">
                  <c:v>4kv</c:v>
                </c:pt>
                <c:pt idx="10">
                  <c:v>1kv </c:v>
                </c:pt>
                <c:pt idx="11">
                  <c:v>2kv </c:v>
                </c:pt>
              </c:strCache>
            </c:strRef>
          </c:cat>
          <c:val>
            <c:numRef>
              <c:f>Sheet1!$H$2:$H$32</c:f>
              <c:numCache>
                <c:formatCode>General</c:formatCode>
                <c:ptCount val="12"/>
                <c:pt idx="9">
                  <c:v>0.9</c:v>
                </c:pt>
                <c:pt idx="10">
                  <c:v>0.9</c:v>
                </c:pt>
              </c:numCache>
            </c:numRef>
          </c:val>
        </c:ser>
        <c:gapWidth val="140"/>
        <c:overlap val="100"/>
        <c:axId val="204075008"/>
        <c:axId val="204076928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Sheet1!$A$2:$A$32</c:f>
              <c:strCache>
                <c:ptCount val="12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</c:v>
                </c:pt>
                <c:pt idx="4">
                  <c:v>1kv </c:v>
                </c:pt>
                <c:pt idx="5">
                  <c:v>2kv </c:v>
                </c:pt>
                <c:pt idx="6">
                  <c:v>4kv</c:v>
                </c:pt>
                <c:pt idx="7">
                  <c:v>1kv </c:v>
                </c:pt>
                <c:pt idx="8">
                  <c:v>2kv </c:v>
                </c:pt>
                <c:pt idx="9">
                  <c:v>4kv</c:v>
                </c:pt>
                <c:pt idx="10">
                  <c:v>1kv </c:v>
                </c:pt>
                <c:pt idx="11">
                  <c:v>2kv </c:v>
                </c:pt>
              </c:strCache>
            </c:strRef>
          </c:cat>
          <c:val>
            <c:numRef>
              <c:f>Sheet1!$C$2:$C$32</c:f>
              <c:numCache>
                <c:formatCode>General</c:formatCode>
                <c:ptCount val="12"/>
                <c:pt idx="0">
                  <c:v>-15.4</c:v>
                </c:pt>
                <c:pt idx="1">
                  <c:v>-24.4</c:v>
                </c:pt>
                <c:pt idx="2">
                  <c:v>-19.2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krav til ek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Sheet1!$A$2:$A$32</c:f>
              <c:strCache>
                <c:ptCount val="12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</c:v>
                </c:pt>
                <c:pt idx="4">
                  <c:v>1kv </c:v>
                </c:pt>
                <c:pt idx="5">
                  <c:v>2kv </c:v>
                </c:pt>
                <c:pt idx="6">
                  <c:v>4kv</c:v>
                </c:pt>
                <c:pt idx="7">
                  <c:v>1kv </c:v>
                </c:pt>
                <c:pt idx="8">
                  <c:v>2kv </c:v>
                </c:pt>
                <c:pt idx="9">
                  <c:v>4kv</c:v>
                </c:pt>
                <c:pt idx="10">
                  <c:v>1kv </c:v>
                </c:pt>
                <c:pt idx="11">
                  <c:v>2kv </c:v>
                </c:pt>
              </c:strCache>
            </c:strRef>
          </c:cat>
          <c:val>
            <c:numRef>
              <c:f>Sheet1!$E$2:$E$32</c:f>
              <c:numCache>
                <c:formatCode>General</c:formatCode>
                <c:ptCount val="12"/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krav til sikkerhet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Sheet1!$A$2:$A$32</c:f>
              <c:strCache>
                <c:ptCount val="12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</c:v>
                </c:pt>
                <c:pt idx="4">
                  <c:v>1kv </c:v>
                </c:pt>
                <c:pt idx="5">
                  <c:v>2kv </c:v>
                </c:pt>
                <c:pt idx="6">
                  <c:v>4kv</c:v>
                </c:pt>
                <c:pt idx="7">
                  <c:v>1kv </c:v>
                </c:pt>
                <c:pt idx="8">
                  <c:v>2kv </c:v>
                </c:pt>
                <c:pt idx="9">
                  <c:v>4kv</c:v>
                </c:pt>
                <c:pt idx="10">
                  <c:v>1kv </c:v>
                </c:pt>
                <c:pt idx="11">
                  <c:v>2kv </c:v>
                </c:pt>
              </c:strCache>
            </c:strRef>
          </c:cat>
          <c:val>
            <c:numRef>
              <c:f>Sheet1!$G$2:$G$32</c:f>
              <c:numCache>
                <c:formatCode>General</c:formatCode>
                <c:ptCount val="12"/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Sheet1!$A$2:$A$32</c:f>
              <c:strCache>
                <c:ptCount val="12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</c:v>
                </c:pt>
                <c:pt idx="4">
                  <c:v>1kv </c:v>
                </c:pt>
                <c:pt idx="5">
                  <c:v>2kv </c:v>
                </c:pt>
                <c:pt idx="6">
                  <c:v>4kv</c:v>
                </c:pt>
                <c:pt idx="7">
                  <c:v>1kv </c:v>
                </c:pt>
                <c:pt idx="8">
                  <c:v>2kv </c:v>
                </c:pt>
                <c:pt idx="9">
                  <c:v>4kv</c:v>
                </c:pt>
                <c:pt idx="10">
                  <c:v>1kv </c:v>
                </c:pt>
                <c:pt idx="11">
                  <c:v>2kv </c:v>
                </c:pt>
              </c:strCache>
            </c:strRef>
          </c:cat>
          <c:val>
            <c:numRef>
              <c:f>Sheet1!$I$2:$I$32</c:f>
              <c:numCache>
                <c:formatCode>General</c:formatCode>
                <c:ptCount val="12"/>
                <c:pt idx="9">
                  <c:v>-16.600000000000001</c:v>
                </c:pt>
                <c:pt idx="10">
                  <c:v>-16.600000000000001</c:v>
                </c:pt>
                <c:pt idx="11">
                  <c:v>0</c:v>
                </c:pt>
              </c:numCache>
            </c:numRef>
          </c:val>
        </c:ser>
        <c:marker val="1"/>
        <c:axId val="204078464"/>
        <c:axId val="204162176"/>
      </c:lineChart>
      <c:catAx>
        <c:axId val="204075008"/>
        <c:scaling>
          <c:orientation val="minMax"/>
        </c:scaling>
        <c:axPos val="b"/>
        <c:maj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204076928"/>
        <c:crossesAt val="0"/>
        <c:auto val="1"/>
        <c:lblAlgn val="ctr"/>
        <c:lblOffset val="100"/>
        <c:tickLblSkip val="1"/>
        <c:tickMarkSkip val="4"/>
      </c:catAx>
      <c:valAx>
        <c:axId val="204076928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204075008"/>
        <c:crosses val="autoZero"/>
        <c:crossBetween val="between"/>
        <c:majorUnit val="20"/>
        <c:minorUnit val="20"/>
      </c:valAx>
      <c:catAx>
        <c:axId val="204078464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204162176"/>
        <c:crossesAt val="-90"/>
        <c:auto val="1"/>
        <c:lblAlgn val="ctr"/>
        <c:lblOffset val="100"/>
        <c:tickLblSkip val="1"/>
        <c:tickMarkSkip val="1"/>
      </c:catAx>
      <c:valAx>
        <c:axId val="204162176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204078464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0.75781</cdr:x>
      <cdr:y>0.17791</cdr:y>
    </cdr:from>
    <cdr:to>
      <cdr:x>0.75781</cdr:x>
      <cdr:y>0.89515</cdr:y>
    </cdr:to>
    <cdr:sp macro="" textlink="">
      <cdr:nvSpPr>
        <cdr:cNvPr id="2" name="Line 1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6929454" y="928694"/>
          <a:ext cx="0" cy="374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0.64063</cdr:x>
      <cdr:y>0.02737</cdr:y>
    </cdr:from>
    <cdr:to>
      <cdr:x>0.64063</cdr:x>
      <cdr:y>0.88254</cdr:y>
    </cdr:to>
    <cdr:sp macro="" textlink="">
      <cdr:nvSpPr>
        <cdr:cNvPr id="2" name="Line 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5857884" y="14287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0.93737</cdr:x>
      <cdr:y>0.10312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857884" y="142876"/>
          <a:ext cx="2713437" cy="395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nb-NO" sz="1600" dirty="0" err="1" smtClean="0">
              <a:latin typeface="Univers 45 Light" pitchFamily="34" charset="0"/>
            </a:rPr>
            <a:t>Fastrentelån</a:t>
          </a:r>
          <a:endParaRPr lang="nb-NO" sz="1600" dirty="0">
            <a:latin typeface="Univers 45 Light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0.78549</cdr:x>
      <cdr:y>0.02817</cdr:y>
    </cdr:from>
    <cdr:to>
      <cdr:x>0.78549</cdr:x>
      <cdr:y>0.88334</cdr:y>
    </cdr:to>
    <cdr:sp macro="" textlink="">
      <cdr:nvSpPr>
        <cdr:cNvPr id="2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7182521" y="14704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0.63281</cdr:x>
      <cdr:y>0.02817</cdr:y>
    </cdr:from>
    <cdr:to>
      <cdr:x>0.78906</cdr:x>
      <cdr:y>0.1402</cdr:y>
    </cdr:to>
    <cdr:sp macro="" textlink="">
      <cdr:nvSpPr>
        <cdr:cNvPr id="4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86446" y="147048"/>
          <a:ext cx="1428760" cy="5847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/>
            </a:rPr>
            <a:t>Finansierings-situasjonen</a:t>
          </a:r>
          <a:endParaRPr lang="nb-NO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0.78125</cdr:x>
      <cdr:y>0.02737</cdr:y>
    </cdr:from>
    <cdr:to>
      <cdr:x>0.92969</cdr:x>
      <cdr:y>0.14266</cdr:y>
    </cdr:to>
    <cdr:sp macro="" textlink="">
      <cdr:nvSpPr>
        <cdr:cNvPr id="5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143768" y="142876"/>
          <a:ext cx="1357322" cy="6018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/>
            </a:rPr>
            <a:t>Kapital-dekning</a:t>
          </a:r>
          <a:endParaRPr lang="nb-NO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0.64063</cdr:x>
      <cdr:y>0.88254</cdr:y>
    </cdr:to>
    <cdr:sp macro="" textlink="">
      <cdr:nvSpPr>
        <cdr:cNvPr id="6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5857884" y="14287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40E495-DF68-4F93-9ED0-6EE8A26AB0EB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315453F-2B5B-4DA9-8FE9-14CEED12EC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42678-358C-49F5-B4DC-87D5144AA750}" type="slidenum">
              <a:rPr lang="nb-NO" smtClean="0"/>
              <a:pPr/>
              <a:t>2</a:t>
            </a:fld>
            <a:endParaRPr lang="nb-NO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555D7A-E3E5-45CC-8DD9-2D9EF602A1FF}" type="slidenum">
              <a:rPr lang="nb-NO" smtClean="0"/>
              <a:pPr/>
              <a:t>3</a:t>
            </a:fld>
            <a:endParaRPr lang="nb-NO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03F141-6B68-4B80-9433-36B3340E6F7D}" type="slidenum">
              <a:rPr lang="nb-NO" smtClean="0"/>
              <a:pPr/>
              <a:t>4</a:t>
            </a:fld>
            <a:endParaRPr lang="nb-NO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040A15-6AB2-4AA2-89AE-21A5791AC017}" type="slidenum">
              <a:rPr lang="nb-NO" smtClean="0"/>
              <a:pPr/>
              <a:t>5</a:t>
            </a:fld>
            <a:endParaRPr lang="nb-NO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109E47-B49F-402C-8A26-34289FCFF0AD}" type="slidenum">
              <a:rPr lang="nb-NO" smtClean="0"/>
              <a:pPr/>
              <a:t>6</a:t>
            </a:fld>
            <a:endParaRPr lang="nb-NO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751CEB-45B9-4C81-86AA-5748081CD7F2}" type="slidenum">
              <a:rPr lang="nb-NO" smtClean="0"/>
              <a:pPr/>
              <a:t>7</a:t>
            </a:fld>
            <a:endParaRPr lang="nb-NO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0C05E7-47CE-461F-B6DB-4C73E097A588}" type="slidenum">
              <a:rPr lang="nb-NO" smtClean="0"/>
              <a:pPr/>
              <a:t>8</a:t>
            </a:fld>
            <a:endParaRPr lang="nb-NO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DD77B-AAC4-48FC-A777-EE62AF715F3A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1BC7D-9767-4298-8A6E-066A0F9F7E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F285B-890B-4089-8F6F-265371A4A2D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9388" y="6429375"/>
            <a:ext cx="184150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lIns="91408" tIns="45705" rIns="91408" bIns="45705" anchor="ctr">
            <a:spAutoFit/>
          </a:bodyPr>
          <a:lstStyle/>
          <a:p>
            <a:pPr defTabSz="912813" eaLnBrk="0" hangingPunct="0">
              <a:spcBef>
                <a:spcPct val="50000"/>
              </a:spcBef>
              <a:defRPr/>
            </a:pPr>
            <a:endParaRPr lang="en-GB" sz="1000" dirty="0">
              <a:latin typeface="Times New Roman" pitchFamily="18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90700"/>
          </a:xfrm>
        </p:spPr>
        <p:txBody>
          <a:bodyPr anchor="ctr"/>
          <a:lstStyle>
            <a:lvl1pPr algn="ctr">
              <a:defRPr sz="2000">
                <a:solidFill>
                  <a:srgbClr val="0C2577"/>
                </a:solidFill>
              </a:defRPr>
            </a:lvl1pPr>
          </a:lstStyle>
          <a:p>
            <a:r>
              <a:rPr lang="en-GB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627188"/>
            <a:ext cx="2192337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4350" y="1627188"/>
            <a:ext cx="2192338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2F86A-9158-410B-ABB3-01B1BCDCF5E6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3213" y="557213"/>
            <a:ext cx="1133475" cy="4959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9613" y="557213"/>
            <a:ext cx="3251200" cy="4959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322EC-2493-4B98-969B-CC306422CA6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70D9F-17C2-4B0B-AE6D-FA5334CDB811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61D3A-230A-4B49-B602-7782675787BF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53FDF-4970-415C-A607-15DD3781C2F9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85BB4-BD65-4C87-B97C-D8F7A8C8287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77B7D-EE07-447B-B030-B013A78AB15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A4367-7E6C-4DD6-8F1F-9446FE8A9B9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7492FA-F607-4475-B207-474A5342E10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6" r:id="rId1"/>
    <p:sldLayoutId id="2147484227" r:id="rId2"/>
    <p:sldLayoutId id="2147484228" r:id="rId3"/>
    <p:sldLayoutId id="2147484229" r:id="rId4"/>
    <p:sldLayoutId id="2147484230" r:id="rId5"/>
    <p:sldLayoutId id="2147484231" r:id="rId6"/>
    <p:sldLayoutId id="2147484232" r:id="rId7"/>
    <p:sldLayoutId id="2147484233" r:id="rId8"/>
    <p:sldLayoutId id="2147484234" r:id="rId9"/>
    <p:sldLayoutId id="2147484235" r:id="rId10"/>
    <p:sldLayoutId id="214748423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557213"/>
            <a:ext cx="4537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tittelstil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1627188"/>
            <a:ext cx="4537075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tekststiler i malen</a:t>
            </a:r>
          </a:p>
          <a:p>
            <a:pPr lvl="1"/>
            <a:r>
              <a:rPr lang="en-GB" smtClean="0"/>
              <a:t>Andre nivå</a:t>
            </a:r>
          </a:p>
          <a:p>
            <a:pPr lvl="2"/>
            <a:r>
              <a:rPr lang="en-GB" smtClean="0"/>
              <a:t>Tredje nivå</a:t>
            </a:r>
          </a:p>
          <a:p>
            <a:pPr lvl="3"/>
            <a:r>
              <a:rPr lang="en-GB" smtClean="0"/>
              <a:t>Fjerde nivå</a:t>
            </a:r>
          </a:p>
          <a:p>
            <a:pPr lvl="4"/>
            <a:r>
              <a:rPr lang="en-GB" smtClean="0"/>
              <a:t>Femte nivå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37" r:id="rId2"/>
    <p:sldLayoutId id="2147484238" r:id="rId3"/>
    <p:sldLayoutId id="2147484239" r:id="rId4"/>
    <p:sldLayoutId id="2147484240" r:id="rId5"/>
    <p:sldLayoutId id="2147484241" r:id="rId6"/>
    <p:sldLayoutId id="2147484242" r:id="rId7"/>
    <p:sldLayoutId id="2147484243" r:id="rId8"/>
    <p:sldLayoutId id="2147484244" r:id="rId9"/>
    <p:sldLayoutId id="2147484245" r:id="rId10"/>
    <p:sldLayoutId id="2147484246" r:id="rId11"/>
    <p:sldLayoutId id="214748424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smtClean="0"/>
              <a:t>Norges Banks utlånsundersøkelse 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827088" y="378936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b-NO" sz="4000" dirty="0">
                <a:solidFill>
                  <a:schemeClr val="tx2"/>
                </a:solidFill>
              </a:rPr>
              <a:t>1</a:t>
            </a:r>
            <a:r>
              <a:rPr lang="nb-NO" sz="4000" dirty="0" smtClean="0">
                <a:solidFill>
                  <a:schemeClr val="tx2"/>
                </a:solidFill>
              </a:rPr>
              <a:t>. </a:t>
            </a:r>
            <a:r>
              <a:rPr lang="nb-NO" sz="4000" dirty="0">
                <a:solidFill>
                  <a:schemeClr val="tx2"/>
                </a:solidFill>
              </a:rPr>
              <a:t>kvartal </a:t>
            </a:r>
            <a:r>
              <a:rPr lang="nb-NO" sz="4000" dirty="0" smtClean="0">
                <a:solidFill>
                  <a:schemeClr val="tx2"/>
                </a:solidFill>
              </a:rPr>
              <a:t>2010 </a:t>
            </a:r>
            <a:endParaRPr lang="nb-NO" sz="4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428604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571736" y="571480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Vanlige boliglån</a:t>
            </a:r>
            <a:r>
              <a:rPr lang="nb-NO" sz="1600" baseline="30000" dirty="0">
                <a:latin typeface="Univers 45 Light" pitchFamily="34" charset="0"/>
              </a:rPr>
              <a:t>3)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71472" y="571480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Samlet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6572264" y="571480"/>
            <a:ext cx="19288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Fastrentelån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 flipH="1" flipV="1">
            <a:off x="6553214" y="5714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4572000" y="571480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Rammelån</a:t>
            </a:r>
            <a:r>
              <a:rPr lang="nb-NO" sz="1600" dirty="0" smtClean="0">
                <a:latin typeface="Univers 45 Light" pitchFamily="34" charset="0"/>
              </a:rPr>
              <a:t> med pant i bolig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3" name="Rectangle 11"/>
          <p:cNvSpPr>
            <a:spLocks noGrp="1" noChangeArrowheads="1"/>
          </p:cNvSpPr>
          <p:nvPr>
            <p:ph type="title"/>
          </p:nvPr>
        </p:nvSpPr>
        <p:spPr>
          <a:xfrm>
            <a:off x="57150" y="57127"/>
            <a:ext cx="8143932" cy="428628"/>
          </a:xfrm>
        </p:spPr>
        <p:txBody>
          <a:bodyPr/>
          <a:lstStyle/>
          <a:p>
            <a:pPr eaLnBrk="1" hangingPunct="1"/>
            <a:r>
              <a:rPr lang="nb-NO" sz="2000" b="1" dirty="0" smtClean="0">
                <a:latin typeface="Univers 45 Light" pitchFamily="34" charset="0"/>
              </a:rPr>
              <a:t>Figur 1</a:t>
            </a:r>
            <a:r>
              <a:rPr lang="nb-NO" sz="2000" dirty="0" smtClean="0">
                <a:latin typeface="Univers 45 Light" pitchFamily="34" charset="0"/>
              </a:rPr>
              <a:t> Etterspørsel etter lån fra husholdninger. Nettotall.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r>
              <a:rPr lang="nb-NO" sz="2000" dirty="0" smtClean="0">
                <a:latin typeface="Univers 45 Light" pitchFamily="34" charset="0"/>
              </a:rPr>
              <a:t> Prosent</a:t>
            </a:r>
            <a:endParaRPr lang="en-GB" sz="2000" dirty="0" smtClean="0">
              <a:latin typeface="Univers 45 Light" pitchFamily="34" charset="0"/>
            </a:endParaRPr>
          </a:p>
        </p:txBody>
      </p:sp>
      <p:sp>
        <p:nvSpPr>
          <p:cNvPr id="11274" name="Text Box 12"/>
          <p:cNvSpPr txBox="1">
            <a:spLocks noChangeArrowheads="1"/>
          </p:cNvSpPr>
          <p:nvPr/>
        </p:nvSpPr>
        <p:spPr bwMode="auto">
          <a:xfrm>
            <a:off x="0" y="5500702"/>
            <a:ext cx="9144000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Nettotall </a:t>
            </a:r>
            <a:r>
              <a:rPr lang="nb-NO" sz="1600" dirty="0">
                <a:latin typeface="Univers 45 Light" pitchFamily="34" charset="0"/>
              </a:rPr>
              <a:t>fremkommer ved å veie sammen svarene i </a:t>
            </a:r>
            <a:r>
              <a:rPr lang="nb-NO" sz="1600" dirty="0" smtClean="0">
                <a:latin typeface="Univers 45 Light" pitchFamily="34" charset="0"/>
              </a:rPr>
              <a:t>undersøkelsen</a:t>
            </a:r>
            <a:r>
              <a:rPr lang="nb-NO" sz="1600" dirty="0">
                <a:latin typeface="Univers 45 Light" pitchFamily="34" charset="0"/>
              </a:rPr>
              <a:t>. De </a:t>
            </a:r>
            <a:r>
              <a:rPr lang="nb-NO" sz="1600" dirty="0" smtClean="0">
                <a:latin typeface="Univers 45 Light" pitchFamily="34" charset="0"/>
              </a:rPr>
              <a:t>blå søylene viser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 utviklingen </a:t>
            </a:r>
            <a:r>
              <a:rPr lang="nb-NO" sz="1600" dirty="0">
                <a:latin typeface="Univers 45 Light" pitchFamily="34" charset="0"/>
              </a:rPr>
              <a:t>det </a:t>
            </a:r>
            <a:r>
              <a:rPr lang="nb-NO" sz="1600" dirty="0" smtClean="0">
                <a:latin typeface="Univers 45 Light" pitchFamily="34" charset="0"/>
              </a:rPr>
              <a:t>siste kvartalet</a:t>
            </a:r>
            <a:r>
              <a:rPr lang="nb-NO" sz="1600" dirty="0">
                <a:latin typeface="Univers 45 Light" pitchFamily="34" charset="0"/>
              </a:rPr>
              <a:t>. De røde punktene viser forventet utvikling </a:t>
            </a:r>
            <a:r>
              <a:rPr lang="nb-NO" sz="1600" dirty="0" smtClean="0">
                <a:latin typeface="Univers 45 Light" pitchFamily="34" charset="0"/>
              </a:rPr>
              <a:t>for neste </a:t>
            </a:r>
            <a:r>
              <a:rPr lang="nb-NO" sz="1600" dirty="0">
                <a:latin typeface="Univers 45 Light" pitchFamily="34" charset="0"/>
              </a:rPr>
              <a:t>kvartal. </a:t>
            </a:r>
            <a:r>
              <a:rPr lang="nb-NO" sz="1600" dirty="0" smtClean="0">
                <a:latin typeface="Univers 45 Light" pitchFamily="34" charset="0"/>
              </a:rPr>
              <a:t>De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 røde </a:t>
            </a:r>
            <a:r>
              <a:rPr lang="nb-NO" sz="1600" dirty="0">
                <a:latin typeface="Univers 45 Light" pitchFamily="34" charset="0"/>
              </a:rPr>
              <a:t>punktene er forflyttet ett kvartal fram i tid</a:t>
            </a: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>
                <a:latin typeface="Univers 45 Light" pitchFamily="34" charset="0"/>
              </a:rPr>
              <a:t>nettotall betyr fallende etterspørsel</a:t>
            </a: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 smtClean="0">
                <a:latin typeface="Univers 45 Light" pitchFamily="34" charset="0"/>
              </a:rPr>
              <a:t>3) Nedbetalingslån </a:t>
            </a:r>
            <a:r>
              <a:rPr lang="nb-NO" sz="1600" dirty="0">
                <a:latin typeface="Univers 45 Light" pitchFamily="34" charset="0"/>
              </a:rPr>
              <a:t>med pant i bolig 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457200" indent="-457200" eaLnBrk="0" hangingPunct="0">
              <a:lnSpc>
                <a:spcPct val="80000"/>
              </a:lnSpc>
            </a:pPr>
            <a:endParaRPr lang="nb-NO" sz="1600" dirty="0" smtClean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endParaRPr lang="nb-NO" sz="1600" dirty="0" smtClean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>
                <a:latin typeface="Univers 45 Light" pitchFamily="34" charset="0"/>
              </a:rPr>
              <a:t>	</a:t>
            </a:r>
          </a:p>
          <a:p>
            <a:pPr marL="457200" indent="-457200"/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5" name="Line 9"/>
          <p:cNvSpPr>
            <a:spLocks noChangeShapeType="1"/>
          </p:cNvSpPr>
          <p:nvPr/>
        </p:nvSpPr>
        <p:spPr bwMode="auto">
          <a:xfrm flipH="1" flipV="1">
            <a:off x="4562475" y="5714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6" name="Line 9"/>
          <p:cNvSpPr>
            <a:spLocks noChangeShapeType="1"/>
          </p:cNvSpPr>
          <p:nvPr/>
        </p:nvSpPr>
        <p:spPr bwMode="auto">
          <a:xfrm flipH="1" flipV="1">
            <a:off x="2581261" y="5714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714356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0" y="5857892"/>
            <a:ext cx="7072362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>
                <a:latin typeface="Univers 45 Light" pitchFamily="34" charset="0"/>
              </a:rPr>
              <a:t>tall innebærer innstramming i </a:t>
            </a:r>
            <a:r>
              <a:rPr lang="nb-NO" sz="1600" dirty="0" smtClean="0">
                <a:latin typeface="Univers 45 Light" pitchFamily="34" charset="0"/>
              </a:rPr>
              <a:t>kredittpraksis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  </a:t>
            </a:r>
            <a:endParaRPr lang="nb-NO" sz="1600" dirty="0">
              <a:latin typeface="Univers 45 Light" pitchFamily="34" charset="0"/>
            </a:endParaRPr>
          </a:p>
          <a:p>
            <a:pPr marL="342900" indent="-342900" eaLnBrk="0" hangingPunct="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2214546" y="1571612"/>
            <a:ext cx="15716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>
                <a:latin typeface="Univers 45 Light" pitchFamily="34" charset="0"/>
              </a:rPr>
              <a:t>Makro-økonomiske</a:t>
            </a:r>
            <a:r>
              <a:rPr lang="nb-NO" sz="1600" dirty="0">
                <a:latin typeface="Univers 45 Light" pitchFamily="34" charset="0"/>
              </a:rPr>
              <a:t> utsikter</a:t>
            </a: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571472" y="857232"/>
            <a:ext cx="16430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Kreditt-praksis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baseline="30000" dirty="0" smtClean="0">
                <a:latin typeface="Univers 45 Light" pitchFamily="34" charset="0"/>
              </a:rPr>
              <a:t>2</a:t>
            </a:r>
            <a:r>
              <a:rPr lang="nb-NO" sz="1600" baseline="30000" dirty="0">
                <a:latin typeface="Univers 45 Light" pitchFamily="34" charset="0"/>
              </a:rPr>
              <a:t>)</a:t>
            </a:r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 flipV="1">
            <a:off x="2190733" y="87152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2228836" y="1600187"/>
            <a:ext cx="630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3786182" y="1643050"/>
            <a:ext cx="15716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Mål for markedsandel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214546" y="857232"/>
            <a:ext cx="628654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Faktorer som påvirker bankenes kredittpraksis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57150"/>
            <a:ext cx="9143999" cy="63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nb-NO" sz="2000" b="1" dirty="0">
                <a:latin typeface="Univers 45 Light" pitchFamily="34" charset="0"/>
              </a:rPr>
              <a:t>Figur 2 </a:t>
            </a:r>
            <a:r>
              <a:rPr lang="nb-NO" sz="2000" dirty="0">
                <a:latin typeface="Univers 45 Light" pitchFamily="34" charset="0"/>
              </a:rPr>
              <a:t>Endring i kredittpraksis overfor </a:t>
            </a:r>
            <a:r>
              <a:rPr lang="nb-NO" sz="2000" dirty="0" smtClean="0">
                <a:latin typeface="Univers 45 Light" pitchFamily="34" charset="0"/>
              </a:rPr>
              <a:t>husholdninger. </a:t>
            </a:r>
            <a:r>
              <a:rPr lang="nb-NO" sz="2000" dirty="0">
                <a:latin typeface="Univers 45 Light" pitchFamily="34" charset="0"/>
              </a:rPr>
              <a:t>Faktorer som påvirker kredittpraksisen. Nettotall.</a:t>
            </a:r>
            <a:r>
              <a:rPr lang="nb-NO" sz="2000" baseline="30000" dirty="0">
                <a:latin typeface="Univers 45 Light" pitchFamily="34" charset="0"/>
              </a:rPr>
              <a:t>1)</a:t>
            </a:r>
            <a:r>
              <a:rPr lang="nb-NO" sz="2000" dirty="0">
                <a:latin typeface="Univers 45 Light" pitchFamily="34" charset="0"/>
              </a:rPr>
              <a:t> Prosent</a:t>
            </a:r>
            <a:endParaRPr lang="en-GB" sz="2000" dirty="0">
              <a:latin typeface="Univers 45 Light" pitchFamily="34" charset="0"/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H="1" flipV="1">
            <a:off x="5357818" y="1619238"/>
            <a:ext cx="0" cy="374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5357818" y="1571612"/>
            <a:ext cx="15716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Bankens risikovilje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039" name="Line 13"/>
          <p:cNvSpPr>
            <a:spLocks noChangeShapeType="1"/>
          </p:cNvSpPr>
          <p:nvPr/>
        </p:nvSpPr>
        <p:spPr bwMode="auto">
          <a:xfrm flipH="1" flipV="1">
            <a:off x="3776657" y="1614475"/>
            <a:ext cx="0" cy="374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6929454" y="1571612"/>
            <a:ext cx="15716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Finansierings-situasjonen</a:t>
            </a:r>
            <a:endParaRPr lang="nb-NO" sz="16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50004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2571736" y="642918"/>
            <a:ext cx="196901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Maks. gjeld i forhold til inntekt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642910" y="642918"/>
            <a:ext cx="19288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Utlånsmargin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 flipV="1">
            <a:off x="2578082" y="642917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 flipH="1" flipV="1">
            <a:off x="4564484" y="633393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6572264" y="642918"/>
            <a:ext cx="19288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Avdragsfrihet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 flipH="1" flipV="1">
            <a:off x="6554369" y="62386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4572000" y="642918"/>
            <a:ext cx="192882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Maks. gjeld i forhold til boligens verdi</a:t>
            </a:r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0" y="5500665"/>
            <a:ext cx="9144000" cy="1357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1 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2) Positive </a:t>
            </a:r>
            <a:r>
              <a:rPr lang="nb-NO" sz="1600" dirty="0">
                <a:latin typeface="Univers 45 Light" pitchFamily="34" charset="0"/>
              </a:rPr>
              <a:t>tall for utlånsmargin betyr økt utlånsmargin og </a:t>
            </a:r>
            <a:r>
              <a:rPr lang="nb-NO" sz="1600" dirty="0" smtClean="0">
                <a:latin typeface="Univers 45 Light" pitchFamily="34" charset="0"/>
              </a:rPr>
              <a:t>derfor strammere </a:t>
            </a:r>
            <a:r>
              <a:rPr lang="nb-NO" sz="1600" dirty="0">
                <a:latin typeface="Univers 45 Light" pitchFamily="34" charset="0"/>
              </a:rPr>
              <a:t>kredittpraksis</a:t>
            </a:r>
            <a:r>
              <a:rPr lang="nb-NO" sz="1600" dirty="0" smtClean="0">
                <a:latin typeface="Univers 45 Light" pitchFamily="34" charset="0"/>
              </a:rPr>
              <a:t>.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>
                <a:latin typeface="Univers 45 Light" pitchFamily="34" charset="0"/>
              </a:rPr>
              <a:t>Negative tall </a:t>
            </a:r>
            <a:r>
              <a:rPr lang="nb-NO" sz="1600" dirty="0" smtClean="0">
                <a:latin typeface="Univers 45 Light" pitchFamily="34" charset="0"/>
              </a:rPr>
              <a:t>maksimal </a:t>
            </a:r>
            <a:r>
              <a:rPr lang="nb-NO" sz="1600" dirty="0">
                <a:latin typeface="Univers 45 Light" pitchFamily="34" charset="0"/>
              </a:rPr>
              <a:t>gjeld i forhold til boligens </a:t>
            </a:r>
            <a:r>
              <a:rPr lang="nb-NO" sz="1600" dirty="0" smtClean="0">
                <a:latin typeface="Univers 45 Light" pitchFamily="34" charset="0"/>
              </a:rPr>
              <a:t>verdi og inntekt </a:t>
            </a:r>
            <a:r>
              <a:rPr lang="nb-NO" sz="1600" dirty="0">
                <a:latin typeface="Univers 45 Light" pitchFamily="34" charset="0"/>
              </a:rPr>
              <a:t>og </a:t>
            </a:r>
            <a:r>
              <a:rPr lang="nb-NO" sz="1600" dirty="0" smtClean="0">
                <a:latin typeface="Univers 45 Light" pitchFamily="34" charset="0"/>
              </a:rPr>
              <a:t>for avdragsfrihet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 innebærer </a:t>
            </a:r>
            <a:r>
              <a:rPr lang="nb-NO" sz="1600" dirty="0">
                <a:latin typeface="Univers 45 Light" pitchFamily="34" charset="0"/>
              </a:rPr>
              <a:t>strammere kredittpraksis 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457200" indent="-457200"/>
            <a:endParaRPr lang="nb-NO" sz="1600" dirty="0" smtClean="0">
              <a:latin typeface="Univers 45 Light" pitchFamily="34" charset="0"/>
            </a:endParaRPr>
          </a:p>
          <a:p>
            <a:pPr marL="457200" indent="-457200"/>
            <a:r>
              <a:rPr lang="nb-NO" sz="1600" dirty="0">
                <a:latin typeface="Univers 45 Light" pitchFamily="34" charset="0"/>
              </a:rPr>
              <a:t>	</a:t>
            </a:r>
          </a:p>
          <a:p>
            <a:pPr marL="457200" indent="-457200"/>
            <a:endParaRPr lang="nb-NO" sz="1600" dirty="0">
              <a:latin typeface="Univers 45 Light" pitchFamily="34" charset="0"/>
            </a:endParaRPr>
          </a:p>
        </p:txBody>
      </p:sp>
      <p:sp>
        <p:nvSpPr>
          <p:cNvPr id="2061" name="Rectangle 12"/>
          <p:cNvSpPr>
            <a:spLocks noGrp="1" noChangeArrowheads="1"/>
          </p:cNvSpPr>
          <p:nvPr>
            <p:ph type="title"/>
          </p:nvPr>
        </p:nvSpPr>
        <p:spPr>
          <a:xfrm>
            <a:off x="85725" y="66652"/>
            <a:ext cx="9144000" cy="357190"/>
          </a:xfrm>
        </p:spPr>
        <p:txBody>
          <a:bodyPr/>
          <a:lstStyle/>
          <a:p>
            <a:pPr eaLnBrk="1" hangingPunct="1"/>
            <a:r>
              <a:rPr lang="nb-NO" sz="2000" b="1" dirty="0" smtClean="0">
                <a:latin typeface="Univers 45 Light" pitchFamily="34" charset="0"/>
              </a:rPr>
              <a:t>Figur 3</a:t>
            </a:r>
            <a:r>
              <a:rPr lang="nb-NO" sz="2000" dirty="0" smtClean="0">
                <a:latin typeface="Univers 45 Light" pitchFamily="34" charset="0"/>
              </a:rPr>
              <a:t> Endring i lånebetingelser for husholdninger. Nettotall.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r>
              <a:rPr lang="nb-NO" sz="2000" dirty="0" smtClean="0">
                <a:latin typeface="Univers 45 Light" pitchFamily="34" charset="0"/>
              </a:rPr>
              <a:t> Prosent</a:t>
            </a:r>
            <a:endParaRPr lang="en-GB" sz="2000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85723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19050" y="5983287"/>
            <a:ext cx="821537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</a:t>
            </a:r>
            <a:r>
              <a:rPr lang="nb-NO" sz="1600" dirty="0" smtClean="0">
                <a:latin typeface="Univers 45 Light" pitchFamily="34" charset="0"/>
              </a:rPr>
              <a:t>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Positive nettotall betyr økt etterspørsel / økt utnyttelsesgrad på kredittlinjer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		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571472" y="1000108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Låneetterspørsel fra ikke-finansielle foretak 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 flipV="1">
            <a:off x="3234018" y="1000108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3214678" y="1000108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Utnyttelsesgrad på kredittlinjer</a:t>
            </a:r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>
          <a:xfrm>
            <a:off x="57150" y="142852"/>
            <a:ext cx="8872568" cy="769957"/>
          </a:xfrm>
        </p:spPr>
        <p:txBody>
          <a:bodyPr/>
          <a:lstStyle/>
          <a:p>
            <a:pPr eaLnBrk="1" hangingPunct="1"/>
            <a:r>
              <a:rPr lang="nb-NO" sz="2000" b="1" dirty="0" smtClean="0">
                <a:latin typeface="Univers 45 Light" pitchFamily="34" charset="0"/>
              </a:rPr>
              <a:t>Figur 4</a:t>
            </a:r>
            <a:r>
              <a:rPr lang="nb-NO" sz="2000" dirty="0" smtClean="0">
                <a:latin typeface="Univers 45 Light" pitchFamily="34" charset="0"/>
              </a:rPr>
              <a:t> Etterspørsel etter lån fra ikke-finansielle foretak og utnyttelsesgrad på kredittlinjer. Nettotall.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r>
              <a:rPr lang="nb-NO" sz="2000" dirty="0" smtClean="0">
                <a:latin typeface="Univers 45 Light" pitchFamily="34" charset="0"/>
              </a:rPr>
              <a:t> Prosent</a:t>
            </a:r>
            <a:endParaRPr lang="en-GB" sz="2000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785794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9525" y="5815029"/>
            <a:ext cx="771530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>
                <a:latin typeface="Univers 45 Light" pitchFamily="34" charset="0"/>
              </a:rPr>
              <a:t>tall innebærer innstramming i kredittpraksis </a:t>
            </a:r>
            <a:endParaRPr lang="nb-NO" sz="1600" dirty="0" smtClean="0">
              <a:latin typeface="Univers 45 Light" pitchFamily="34" charset="0"/>
            </a:endParaRP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571472" y="92867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Samlet 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 flipV="1">
            <a:off x="4566371" y="92867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4572000" y="92867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Næringseiendom</a:t>
            </a:r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71408" y="180953"/>
            <a:ext cx="8910698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nb-NO" sz="2000" b="1" dirty="0">
                <a:latin typeface="Univers 45 Light" pitchFamily="34" charset="0"/>
              </a:rPr>
              <a:t>Figur 5 </a:t>
            </a:r>
            <a:r>
              <a:rPr lang="nb-NO" sz="2000" dirty="0">
                <a:latin typeface="Univers 45 Light" pitchFamily="34" charset="0"/>
              </a:rPr>
              <a:t>Endring i kredittpraksis overfor ikke-finansielle </a:t>
            </a:r>
            <a:r>
              <a:rPr lang="nb-NO" sz="2000" dirty="0" smtClean="0">
                <a:latin typeface="Univers 45 Light" pitchFamily="34" charset="0"/>
              </a:rPr>
              <a:t>foretak. </a:t>
            </a:r>
            <a:r>
              <a:rPr lang="nb-NO" sz="2000" dirty="0">
                <a:latin typeface="Univers 45 Light" pitchFamily="34" charset="0"/>
              </a:rPr>
              <a:t>Nettotall.</a:t>
            </a:r>
            <a:r>
              <a:rPr lang="nb-NO" sz="2000" baseline="30000" dirty="0">
                <a:latin typeface="Univers 45 Light" pitchFamily="34" charset="0"/>
              </a:rPr>
              <a:t>1), 2)</a:t>
            </a:r>
            <a:r>
              <a:rPr lang="nb-NO" sz="2000" dirty="0">
                <a:latin typeface="Univers 45 Light" pitchFamily="34" charset="0"/>
              </a:rPr>
              <a:t> Prosent</a:t>
            </a:r>
            <a:endParaRPr lang="en-GB" sz="20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85723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28575" y="5929330"/>
            <a:ext cx="814393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/>
              </a:rPr>
              <a:t>1) Se </a:t>
            </a:r>
            <a:r>
              <a:rPr lang="nb-NO" sz="1600" dirty="0">
                <a:latin typeface="Univers 45 Light"/>
              </a:rPr>
              <a:t>fotnote 1 i figur </a:t>
            </a:r>
            <a:r>
              <a:rPr lang="nb-NO" sz="1600" dirty="0" smtClean="0">
                <a:latin typeface="Univers 45 Light"/>
              </a:rPr>
              <a:t>1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2) Negative tall betyr at faktoren bidrar til innstramming i kredittpraksis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/>
              </a:rPr>
              <a:t>Norges Bank 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 	</a:t>
            </a: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571472" y="1000108"/>
            <a:ext cx="13573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>
                <a:latin typeface="Univers 45 Light"/>
              </a:rPr>
              <a:t>Makro-økonomiske</a:t>
            </a:r>
            <a:r>
              <a:rPr lang="nb-NO" sz="1600" dirty="0">
                <a:latin typeface="Univers 45 Light"/>
              </a:rPr>
              <a:t> utsikter</a:t>
            </a: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4572000" y="1000108"/>
            <a:ext cx="12858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/>
              </a:rPr>
              <a:t>Bankens risikovilje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5128" name="Line 7"/>
          <p:cNvSpPr>
            <a:spLocks noChangeShapeType="1"/>
          </p:cNvSpPr>
          <p:nvPr/>
        </p:nvSpPr>
        <p:spPr bwMode="auto">
          <a:xfrm flipV="1">
            <a:off x="1921076" y="1033445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29" name="Line 8"/>
          <p:cNvSpPr>
            <a:spLocks noChangeShapeType="1"/>
          </p:cNvSpPr>
          <p:nvPr/>
        </p:nvSpPr>
        <p:spPr bwMode="auto">
          <a:xfrm flipH="1" flipV="1">
            <a:off x="3252779" y="1033446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1928794" y="1000108"/>
            <a:ext cx="12858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/>
              </a:rPr>
              <a:t>Nærings-spesifikke</a:t>
            </a:r>
            <a:r>
              <a:rPr lang="nb-NO" sz="1600" dirty="0" smtClean="0">
                <a:latin typeface="Univers 45 Light"/>
              </a:rPr>
              <a:t> utsikter</a:t>
            </a:r>
            <a:endParaRPr lang="nb-NO" sz="1600" dirty="0">
              <a:latin typeface="Univers 45 Light"/>
            </a:endParaRPr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57120" y="219053"/>
            <a:ext cx="8872598" cy="70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nb-NO" sz="2000" b="1" dirty="0">
                <a:latin typeface="Univers 45 Light"/>
              </a:rPr>
              <a:t>Figur 6 </a:t>
            </a:r>
            <a:r>
              <a:rPr lang="nb-NO" sz="2000" dirty="0">
                <a:latin typeface="Univers 45 Light"/>
              </a:rPr>
              <a:t>Faktorer som påvirker kredittpraksisen overfor ikke-finansielle </a:t>
            </a:r>
            <a:r>
              <a:rPr lang="nb-NO" sz="2000" dirty="0" smtClean="0">
                <a:latin typeface="Univers 45 Light"/>
              </a:rPr>
              <a:t>foretak. </a:t>
            </a:r>
            <a:r>
              <a:rPr lang="nb-NO" sz="2000" dirty="0">
                <a:latin typeface="Univers 45 Light"/>
              </a:rPr>
              <a:t>Nettotall.</a:t>
            </a:r>
            <a:r>
              <a:rPr lang="nb-NO" sz="2000" baseline="30000" dirty="0">
                <a:latin typeface="Univers 45 Light"/>
              </a:rPr>
              <a:t>1), 2)</a:t>
            </a:r>
            <a:r>
              <a:rPr lang="nb-NO" sz="2000" dirty="0">
                <a:latin typeface="Univers 45 Light"/>
              </a:rPr>
              <a:t> Prosent</a:t>
            </a:r>
            <a:endParaRPr lang="en-GB" sz="2000" dirty="0">
              <a:latin typeface="Univers 45 Light"/>
            </a:endParaRPr>
          </a:p>
        </p:txBody>
      </p:sp>
      <p:sp>
        <p:nvSpPr>
          <p:cNvPr id="5132" name="Line 11"/>
          <p:cNvSpPr>
            <a:spLocks noChangeShapeType="1"/>
          </p:cNvSpPr>
          <p:nvPr/>
        </p:nvSpPr>
        <p:spPr bwMode="auto">
          <a:xfrm flipH="1" flipV="1">
            <a:off x="4565432" y="1023921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3214678" y="1000108"/>
            <a:ext cx="13573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Mål for </a:t>
            </a:r>
            <a:r>
              <a:rPr lang="nb-NO" sz="1600" dirty="0" err="1" smtClean="0">
                <a:latin typeface="Univers 45 Light"/>
              </a:rPr>
              <a:t>markeds-andel</a:t>
            </a:r>
            <a:endParaRPr lang="nb-NO" sz="1600" dirty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642918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2571736" y="785794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/>
              </a:rPr>
              <a:t>Krav til egenkapital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571472" y="785794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Utlånsmargin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6151" name="Line 6"/>
          <p:cNvSpPr>
            <a:spLocks noChangeShapeType="1"/>
          </p:cNvSpPr>
          <p:nvPr/>
        </p:nvSpPr>
        <p:spPr bwMode="auto">
          <a:xfrm flipV="1">
            <a:off x="2584219" y="826355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 flipH="1" flipV="1">
            <a:off x="4558040" y="820114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6500826" y="785794"/>
            <a:ext cx="207170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/>
              </a:rPr>
              <a:t>Gebyrer</a:t>
            </a:r>
          </a:p>
        </p:txBody>
      </p:sp>
      <p:sp>
        <p:nvSpPr>
          <p:cNvPr id="6154" name="Line 9"/>
          <p:cNvSpPr>
            <a:spLocks noChangeShapeType="1"/>
          </p:cNvSpPr>
          <p:nvPr/>
        </p:nvSpPr>
        <p:spPr bwMode="auto">
          <a:xfrm flipH="1" flipV="1">
            <a:off x="6555019" y="807305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4572000" y="785794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/>
              </a:rPr>
              <a:t>Krav til sikkerhet</a:t>
            </a:r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57119" y="5719778"/>
            <a:ext cx="8501122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/>
              </a:rPr>
              <a:t>1) Se </a:t>
            </a:r>
            <a:r>
              <a:rPr lang="nb-NO" sz="1600" dirty="0">
                <a:latin typeface="Univers 45 Light"/>
              </a:rPr>
              <a:t>fotnote 1 i figur 1 </a:t>
            </a:r>
            <a:endParaRPr lang="nb-NO" sz="1600" dirty="0" smtClean="0">
              <a:latin typeface="Univers 45 Light"/>
            </a:endParaRPr>
          </a:p>
          <a:p>
            <a:pPr marL="457200" indent="-457200"/>
            <a:r>
              <a:rPr lang="nb-NO" sz="1600" dirty="0" smtClean="0">
                <a:latin typeface="Univers 45 Light"/>
              </a:rPr>
              <a:t>2) Positive tall for utlånsmargin betyr økt utlånsmargin. Positive tall for utlånsmargin, krav til</a:t>
            </a:r>
          </a:p>
          <a:p>
            <a:pPr marL="457200" indent="-457200"/>
            <a:r>
              <a:rPr lang="nb-NO" sz="1600" dirty="0" smtClean="0">
                <a:latin typeface="Univers 45 Light"/>
              </a:rPr>
              <a:t> egenkapital, krav til sikkerhet og for gebyrer innebærer strammere kredittpraksis </a:t>
            </a:r>
          </a:p>
          <a:p>
            <a:pPr marL="457200" indent="-457200"/>
            <a:r>
              <a:rPr lang="nb-NO" sz="1600" dirty="0" smtClean="0">
                <a:latin typeface="Univers 45 Light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/>
              </a:rPr>
              <a:t>Norges Bank </a:t>
            </a:r>
            <a:r>
              <a:rPr lang="nb-NO" sz="1600" dirty="0" smtClean="0">
                <a:latin typeface="Univers 45 Light"/>
              </a:rPr>
              <a:t>	</a:t>
            </a:r>
          </a:p>
          <a:p>
            <a:pPr marL="457200" indent="-457200"/>
            <a:endParaRPr lang="nb-NO" sz="1600" dirty="0">
              <a:latin typeface="Univers 45 Light"/>
            </a:endParaRPr>
          </a:p>
        </p:txBody>
      </p:sp>
      <p:sp>
        <p:nvSpPr>
          <p:cNvPr id="6157" name="Rectangle 12"/>
          <p:cNvSpPr>
            <a:spLocks noGrp="1" noChangeArrowheads="1"/>
          </p:cNvSpPr>
          <p:nvPr>
            <p:ph type="title"/>
          </p:nvPr>
        </p:nvSpPr>
        <p:spPr>
          <a:xfrm>
            <a:off x="57120" y="90792"/>
            <a:ext cx="8572560" cy="635000"/>
          </a:xfrm>
        </p:spPr>
        <p:txBody>
          <a:bodyPr/>
          <a:lstStyle/>
          <a:p>
            <a:pPr eaLnBrk="1" hangingPunct="1"/>
            <a:r>
              <a:rPr lang="nb-NO" sz="2000" b="1" dirty="0" smtClean="0">
                <a:latin typeface="Univers 45 Light"/>
              </a:rPr>
              <a:t>Figur 7</a:t>
            </a:r>
            <a:r>
              <a:rPr lang="nb-NO" sz="2000" dirty="0" smtClean="0">
                <a:latin typeface="Univers 45 Light"/>
              </a:rPr>
              <a:t> Endring i lånebetingelser for ikke-finansielle foretak. Nettotall.</a:t>
            </a:r>
            <a:r>
              <a:rPr lang="nb-NO" sz="2000" baseline="30000" dirty="0" smtClean="0">
                <a:latin typeface="Univers 45 Light"/>
              </a:rPr>
              <a:t>1), 2)</a:t>
            </a:r>
            <a:r>
              <a:rPr lang="nb-NO" sz="2000" dirty="0" smtClean="0">
                <a:latin typeface="Univers 45 Light"/>
              </a:rPr>
              <a:t> Prosent</a:t>
            </a:r>
            <a:endParaRPr lang="en-GB" sz="2000" dirty="0" smtClean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B Powerpointmal">
  <a:themeElements>
    <a:clrScheme name="NB Powerpointm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B Powerpointmal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B Powerpoint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 Powerpointma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5455</TotalTime>
  <Words>426</Words>
  <Application>Microsoft Office PowerPoint</Application>
  <PresentationFormat>On-screen Show (4:3)</PresentationFormat>
  <Paragraphs>82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Standard utforming</vt:lpstr>
      <vt:lpstr>NB Powerpointmal</vt:lpstr>
      <vt:lpstr>Norges Banks utlånsundersøkelse </vt:lpstr>
      <vt:lpstr>Figur 1 Etterspørsel etter lån fra husholdninger. Nettotall.1), 2) Prosent</vt:lpstr>
      <vt:lpstr>Slide 3</vt:lpstr>
      <vt:lpstr>Figur 3 Endring i lånebetingelser for husholdninger. Nettotall.1), 2) Prosent</vt:lpstr>
      <vt:lpstr>Figur 4 Etterspørsel etter lån fra ikke-finansielle foretak og utnyttelsesgrad på kredittlinjer. Nettotall.1), 2) Prosent</vt:lpstr>
      <vt:lpstr>Slide 6</vt:lpstr>
      <vt:lpstr>Slide 7</vt:lpstr>
      <vt:lpstr>Figur 7 Endring i lånebetingelser for ikke-finansielle foretak. Nettotall.1), 2) Prosent</vt:lpstr>
    </vt:vector>
  </TitlesOfParts>
  <Company>Norges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Norges Banks utlånsundersøkelse </dc:title>
  <dc:creator>Magdalena Riiser</dc:creator>
  <cp:lastModifiedBy>Kari-Anne Røisgård</cp:lastModifiedBy>
  <cp:revision>380</cp:revision>
  <dcterms:created xsi:type="dcterms:W3CDTF">2008-03-11T13:27:45Z</dcterms:created>
  <dcterms:modified xsi:type="dcterms:W3CDTF">2010-04-22T06:30:21Z</dcterms:modified>
</cp:coreProperties>
</file>