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60"/>
  </p:normalViewPr>
  <p:slideViewPr>
    <p:cSldViewPr>
      <p:cViewPr>
        <p:scale>
          <a:sx n="100" d="100"/>
          <a:sy n="100" d="100"/>
        </p:scale>
        <p:origin x="-98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35E-2"/>
          <c:y val="2.6427969348659014E-2"/>
          <c:w val="0.86769685039370126"/>
          <c:h val="0.8657212643678163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12"/>
                <c:pt idx="0">
                  <c:v>11.1</c:v>
                </c:pt>
                <c:pt idx="1">
                  <c:v>-22.2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12"/>
                <c:pt idx="3">
                  <c:v>11.1</c:v>
                </c:pt>
                <c:pt idx="4">
                  <c:v>-22.2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Sheet1!$F$2:$F$45</c:f>
              <c:numCache>
                <c:formatCode>General</c:formatCode>
                <c:ptCount val="12"/>
                <c:pt idx="6">
                  <c:v>8.2000000000000011</c:v>
                </c:pt>
                <c:pt idx="7">
                  <c:v>-26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Sheet1!$H$2:$H$45</c:f>
              <c:numCache>
                <c:formatCode>General</c:formatCode>
                <c:ptCount val="12"/>
                <c:pt idx="9">
                  <c:v>15</c:v>
                </c:pt>
                <c:pt idx="10">
                  <c:v>-14.4</c:v>
                </c:pt>
              </c:numCache>
            </c:numRef>
          </c:val>
        </c:ser>
        <c:gapWidth val="140"/>
        <c:overlap val="100"/>
        <c:axId val="196810240"/>
        <c:axId val="19681216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12"/>
                <c:pt idx="0">
                  <c:v>0</c:v>
                </c:pt>
                <c:pt idx="1">
                  <c:v>3.5</c:v>
                </c:pt>
                <c:pt idx="2">
                  <c:v>29.8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Sheet1!$E$2:$E$45</c:f>
              <c:numCache>
                <c:formatCode>General</c:formatCode>
                <c:ptCount val="12"/>
                <c:pt idx="3">
                  <c:v>0</c:v>
                </c:pt>
                <c:pt idx="4">
                  <c:v>3.5</c:v>
                </c:pt>
                <c:pt idx="5">
                  <c:v>32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Sheet1!$G$2:$G$45</c:f>
              <c:numCache>
                <c:formatCode>General</c:formatCode>
                <c:ptCount val="12"/>
                <c:pt idx="6">
                  <c:v>3</c:v>
                </c:pt>
                <c:pt idx="7">
                  <c:v>-0.30000000000000016</c:v>
                </c:pt>
                <c:pt idx="8">
                  <c:v>18.8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Sheet1!$I$2:$I$45</c:f>
              <c:numCache>
                <c:formatCode>General</c:formatCode>
                <c:ptCount val="12"/>
                <c:pt idx="9">
                  <c:v>3</c:v>
                </c:pt>
                <c:pt idx="10">
                  <c:v>0</c:v>
                </c:pt>
                <c:pt idx="11">
                  <c:v>17.5</c:v>
                </c:pt>
              </c:numCache>
            </c:numRef>
          </c:val>
        </c:ser>
        <c:marker val="1"/>
        <c:axId val="196826240"/>
        <c:axId val="196827776"/>
      </c:lineChart>
      <c:catAx>
        <c:axId val="196810240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96812160"/>
        <c:crossesAt val="0"/>
        <c:auto val="1"/>
        <c:lblAlgn val="ctr"/>
        <c:lblOffset val="100"/>
        <c:tickLblSkip val="1"/>
        <c:tickMarkSkip val="4"/>
      </c:catAx>
      <c:valAx>
        <c:axId val="1968121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810240"/>
        <c:crosses val="autoZero"/>
        <c:crossBetween val="between"/>
        <c:majorUnit val="20"/>
        <c:minorUnit val="20"/>
      </c:valAx>
      <c:catAx>
        <c:axId val="19682624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827776"/>
        <c:crossesAt val="-90"/>
        <c:auto val="1"/>
        <c:lblAlgn val="ctr"/>
        <c:lblOffset val="100"/>
        <c:tickLblSkip val="1"/>
        <c:tickMarkSkip val="1"/>
      </c:catAx>
      <c:valAx>
        <c:axId val="19682777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6826240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34E-2"/>
          <c:w val="0.86867366579177629"/>
          <c:h val="0.865940229885057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Sheet1!$B$2:$B$56</c:f>
              <c:numCache>
                <c:formatCode>General</c:formatCode>
                <c:ptCount val="15"/>
                <c:pt idx="0">
                  <c:v>0</c:v>
                </c:pt>
                <c:pt idx="1">
                  <c:v>-18.8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Sheet1!$D$2:$D$56</c:f>
              <c:numCache>
                <c:formatCode>General</c:formatCode>
                <c:ptCount val="15"/>
                <c:pt idx="3">
                  <c:v>3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Sheet1!$F$2:$F$56</c:f>
              <c:numCache>
                <c:formatCode>General</c:formatCode>
                <c:ptCount val="15"/>
                <c:pt idx="6">
                  <c:v>3</c:v>
                </c:pt>
                <c:pt idx="7">
                  <c:v>4.2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Sheet1!$H$2:$H$56</c:f>
              <c:numCache>
                <c:formatCode>General</c:formatCode>
                <c:ptCount val="15"/>
                <c:pt idx="9">
                  <c:v>0</c:v>
                </c:pt>
                <c:pt idx="10">
                  <c:v>-18.8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Sheet1!$J$2:$J$56</c:f>
              <c:numCache>
                <c:formatCode>General</c:formatCode>
                <c:ptCount val="15"/>
                <c:pt idx="12">
                  <c:v>3</c:v>
                </c:pt>
                <c:pt idx="13">
                  <c:v>4.2</c:v>
                </c:pt>
              </c:numCache>
            </c:numRef>
          </c:val>
        </c:ser>
        <c:gapWidth val="140"/>
        <c:overlap val="100"/>
        <c:axId val="197082112"/>
        <c:axId val="19709657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Sheet1!$C$2:$C$56</c:f>
              <c:numCache>
                <c:formatCode>General</c:formatCode>
                <c:ptCount val="15"/>
                <c:pt idx="0">
                  <c:v>-3</c:v>
                </c:pt>
                <c:pt idx="1">
                  <c:v>0</c:v>
                </c:pt>
                <c:pt idx="2">
                  <c:v>-3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Sheet1!$E$2:$E$56</c:f>
              <c:numCache>
                <c:formatCode>General</c:formatCode>
                <c:ptCount val="15"/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Sheet1!$G$2:$G$56</c:f>
              <c:numCache>
                <c:formatCode>General</c:formatCode>
                <c:ptCount val="15"/>
                <c:pt idx="6">
                  <c:v>0</c:v>
                </c:pt>
                <c:pt idx="7">
                  <c:v>3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Sheet1!$I$2:$I$56</c:f>
              <c:numCache>
                <c:formatCode>General</c:formatCode>
                <c:ptCount val="15"/>
                <c:pt idx="9">
                  <c:v>0</c:v>
                </c:pt>
                <c:pt idx="10">
                  <c:v>0</c:v>
                </c:pt>
                <c:pt idx="11">
                  <c:v>-7.2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Sheet1!$A$2:$A$56</c:f>
              <c:strCache>
                <c:ptCount val="15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</c:strCache>
            </c:strRef>
          </c:cat>
          <c:val>
            <c:numRef>
              <c:f>Sheet1!$K$2:$K$56</c:f>
              <c:numCache>
                <c:formatCode>General</c:formatCode>
                <c:ptCount val="15"/>
                <c:pt idx="12">
                  <c:v>0</c:v>
                </c:pt>
                <c:pt idx="13">
                  <c:v>3</c:v>
                </c:pt>
                <c:pt idx="14">
                  <c:v>0</c:v>
                </c:pt>
              </c:numCache>
            </c:numRef>
          </c:val>
        </c:ser>
        <c:marker val="1"/>
        <c:axId val="197098112"/>
        <c:axId val="197108096"/>
      </c:lineChart>
      <c:catAx>
        <c:axId val="197082112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7096576"/>
        <c:crossesAt val="0"/>
        <c:auto val="1"/>
        <c:lblAlgn val="ctr"/>
        <c:lblOffset val="100"/>
        <c:tickLblSkip val="1"/>
        <c:tickMarkSkip val="4"/>
      </c:catAx>
      <c:valAx>
        <c:axId val="19709657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082112"/>
        <c:crosses val="autoZero"/>
        <c:crossBetween val="between"/>
        <c:majorUnit val="20"/>
        <c:minorUnit val="20"/>
      </c:valAx>
      <c:catAx>
        <c:axId val="197098112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108096"/>
        <c:crossesAt val="-90"/>
        <c:auto val="1"/>
        <c:lblAlgn val="ctr"/>
        <c:lblOffset val="100"/>
        <c:tickLblSkip val="1"/>
        <c:tickMarkSkip val="1"/>
      </c:catAx>
      <c:valAx>
        <c:axId val="19710809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7098112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5663167104111991E-2"/>
          <c:y val="2.6209003831417634E-2"/>
          <c:w val="0.86867366579177629"/>
          <c:h val="0.8489095785440616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Sheet1!$B$2:$B$45</c:f>
              <c:numCache>
                <c:formatCode>General</c:formatCode>
                <c:ptCount val="12"/>
                <c:pt idx="0">
                  <c:v>3.9</c:v>
                </c:pt>
                <c:pt idx="1">
                  <c:v>-12.7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Sheet1!$D$2:$D$45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Sheet1!$F$2:$F$45</c:f>
              <c:numCache>
                <c:formatCode>General</c:formatCode>
                <c:ptCount val="12"/>
                <c:pt idx="6">
                  <c:v>0</c:v>
                </c:pt>
                <c:pt idx="7">
                  <c:v>-18.8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Avdragsfrihet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Sheet1!$H$2:$H$45</c:f>
              <c:numCache>
                <c:formatCode>General</c:formatCode>
                <c:ptCount val="12"/>
                <c:pt idx="9">
                  <c:v>0</c:v>
                </c:pt>
                <c:pt idx="10">
                  <c:v>-3</c:v>
                </c:pt>
              </c:numCache>
            </c:numRef>
          </c:val>
        </c:ser>
        <c:gapWidth val="140"/>
        <c:overlap val="100"/>
        <c:axId val="199004544"/>
        <c:axId val="199006464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Sheet1!$E$2:$E$45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-21.8</c:v>
                </c:pt>
              </c:numCache>
            </c:numRef>
          </c:val>
        </c:ser>
        <c:marker val="1"/>
        <c:axId val="199004544"/>
        <c:axId val="199006464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Sheet1!$C$2:$C$45</c:f>
              <c:numCache>
                <c:formatCode>General</c:formatCode>
                <c:ptCount val="12"/>
                <c:pt idx="0">
                  <c:v>-11.1</c:v>
                </c:pt>
                <c:pt idx="1">
                  <c:v>-11.8</c:v>
                </c:pt>
                <c:pt idx="2">
                  <c:v>-15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Sheet1!$G$2:$G$45</c:f>
              <c:numCache>
                <c:formatCode>General</c:formatCode>
                <c:ptCount val="12"/>
                <c:pt idx="6">
                  <c:v>-4.2</c:v>
                </c:pt>
                <c:pt idx="7">
                  <c:v>0</c:v>
                </c:pt>
                <c:pt idx="8">
                  <c:v>-26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Sheet1!$A$2:$A$45</c:f>
              <c:strCache>
                <c:ptCount val="12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</c:strCache>
            </c:strRef>
          </c:cat>
          <c:val>
            <c:numRef>
              <c:f>Sheet1!$I$2:$I$45</c:f>
              <c:numCache>
                <c:formatCode>General</c:formatCode>
                <c:ptCount val="12"/>
                <c:pt idx="9">
                  <c:v>3</c:v>
                </c:pt>
                <c:pt idx="10">
                  <c:v>0</c:v>
                </c:pt>
                <c:pt idx="11">
                  <c:v>-7.2</c:v>
                </c:pt>
              </c:numCache>
            </c:numRef>
          </c:val>
        </c:ser>
        <c:marker val="1"/>
        <c:axId val="199024640"/>
        <c:axId val="199026176"/>
      </c:lineChart>
      <c:catAx>
        <c:axId val="19900454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99006464"/>
        <c:crossesAt val="0"/>
        <c:auto val="1"/>
        <c:lblAlgn val="ctr"/>
        <c:lblOffset val="100"/>
        <c:tickLblSkip val="1"/>
        <c:tickMarkSkip val="4"/>
      </c:catAx>
      <c:valAx>
        <c:axId val="19900646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9004544"/>
        <c:crosses val="autoZero"/>
        <c:crossBetween val="between"/>
        <c:majorUnit val="20"/>
        <c:minorUnit val="20"/>
      </c:valAx>
      <c:catAx>
        <c:axId val="19902464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9026176"/>
        <c:crossesAt val="-90"/>
        <c:auto val="1"/>
        <c:lblAlgn val="ctr"/>
        <c:lblOffset val="100"/>
        <c:tickLblSkip val="1"/>
        <c:tickMarkSkip val="1"/>
      </c:catAx>
      <c:valAx>
        <c:axId val="19902617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9024640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163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Sheet1!$A$2:$A$34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Sheet1!$B$2:$B$34</c:f>
              <c:numCache>
                <c:formatCode>General</c:formatCode>
                <c:ptCount val="9"/>
                <c:pt idx="0">
                  <c:v>16.8</c:v>
                </c:pt>
                <c:pt idx="1">
                  <c:v>15.9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Sheet1!$A$2:$A$34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Sheet1!$D$2:$D$34</c:f>
              <c:numCache>
                <c:formatCode>General</c:formatCode>
                <c:ptCount val="9"/>
                <c:pt idx="3">
                  <c:v>-1.1000000000000001</c:v>
                </c:pt>
                <c:pt idx="4">
                  <c:v>0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Sheet1!$A$2:$A$34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Sheet1!$F$2:$F$34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98819200"/>
        <c:axId val="19923059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Sheet1!$A$2:$A$34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Sheet1!$C$2:$C$34</c:f>
              <c:numCache>
                <c:formatCode>General</c:formatCode>
                <c:ptCount val="9"/>
                <c:pt idx="0">
                  <c:v>29.2</c:v>
                </c:pt>
                <c:pt idx="1">
                  <c:v>33.800000000000004</c:v>
                </c:pt>
                <c:pt idx="2">
                  <c:v>26.2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Sheet1!$A$2:$A$34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Sheet1!$E$2:$E$34</c:f>
              <c:numCache>
                <c:formatCode>General</c:formatCode>
                <c:ptCount val="9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Sheet1!$A$2:$A$34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Sheet1!$G$2:$G$34</c:f>
              <c:numCache>
                <c:formatCode>General</c:formatCode>
                <c:ptCount val="9"/>
                <c:pt idx="6">
                  <c:v>13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marker val="1"/>
        <c:axId val="198819200"/>
        <c:axId val="199230592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Sheet1!$A$2:$A$34</c:f>
              <c:strCache>
                <c:ptCount val="9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</c:strCache>
            </c:strRef>
          </c:cat>
          <c:val>
            <c:numRef>
              <c:f>Sheet1!$H$2:$H$34</c:f>
              <c:numCache>
                <c:formatCode>General</c:formatCode>
                <c:ptCount val="9"/>
              </c:numCache>
            </c:numRef>
          </c:val>
        </c:ser>
        <c:marker val="1"/>
        <c:axId val="199233920"/>
        <c:axId val="199232128"/>
      </c:lineChart>
      <c:catAx>
        <c:axId val="198819200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9230592"/>
        <c:crossesAt val="0"/>
        <c:auto val="1"/>
        <c:lblAlgn val="ctr"/>
        <c:lblOffset val="100"/>
        <c:tickLblSkip val="1"/>
        <c:tickMarkSkip val="4"/>
      </c:catAx>
      <c:valAx>
        <c:axId val="19923059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8819200"/>
        <c:crosses val="autoZero"/>
        <c:crossBetween val="between"/>
        <c:majorUnit val="20"/>
        <c:minorUnit val="20"/>
      </c:valAx>
      <c:valAx>
        <c:axId val="19923212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9233920"/>
        <c:crosses val="max"/>
        <c:crossBetween val="between"/>
        <c:majorUnit val="20"/>
      </c:valAx>
      <c:catAx>
        <c:axId val="199233920"/>
        <c:scaling>
          <c:orientation val="minMax"/>
        </c:scaling>
        <c:axPos val="b"/>
        <c:majorTickMark val="in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9232128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5693132108486471E-2"/>
          <c:y val="2.6221072796934881E-2"/>
          <c:w val="0.86861373578302714"/>
          <c:h val="0.865928160919540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Sheet1!$A$2:$A$23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6"/>
                <c:pt idx="0">
                  <c:v>16.600000000000001</c:v>
                </c:pt>
                <c:pt idx="1">
                  <c:v>5.9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Sheet1!$A$2:$A$23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Sheet1!$D$2:$D$23</c:f>
              <c:numCache>
                <c:formatCode>General</c:formatCode>
                <c:ptCount val="6"/>
                <c:pt idx="3">
                  <c:v>10.7</c:v>
                </c:pt>
                <c:pt idx="4">
                  <c:v>12.9</c:v>
                </c:pt>
              </c:numCache>
            </c:numRef>
          </c:val>
        </c:ser>
        <c:gapWidth val="140"/>
        <c:overlap val="100"/>
        <c:axId val="203662464"/>
        <c:axId val="20366438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Sheet1!$A$2:$A$23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Sheet1!$C$2:$C$23</c:f>
              <c:numCache>
                <c:formatCode>General</c:formatCode>
                <c:ptCount val="6"/>
                <c:pt idx="0">
                  <c:v>16.600000000000001</c:v>
                </c:pt>
                <c:pt idx="1">
                  <c:v>0</c:v>
                </c:pt>
                <c:pt idx="2">
                  <c:v>12.9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Sheet1!$A$2:$A$23</c:f>
              <c:strCache>
                <c:ptCount val="6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</c:strCache>
            </c:strRef>
          </c:cat>
          <c:val>
            <c:numRef>
              <c:f>Sheet1!$E$2:$E$23</c:f>
              <c:numCache>
                <c:formatCode>General</c:formatCode>
                <c:ptCount val="6"/>
                <c:pt idx="3">
                  <c:v>10.7</c:v>
                </c:pt>
                <c:pt idx="4">
                  <c:v>0</c:v>
                </c:pt>
                <c:pt idx="5">
                  <c:v>5.9</c:v>
                </c:pt>
              </c:numCache>
            </c:numRef>
          </c:val>
        </c:ser>
        <c:marker val="1"/>
        <c:axId val="203670272"/>
        <c:axId val="203672192"/>
      </c:lineChart>
      <c:catAx>
        <c:axId val="203662464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203664384"/>
        <c:crossesAt val="0"/>
        <c:auto val="1"/>
        <c:lblAlgn val="ctr"/>
        <c:lblOffset val="100"/>
        <c:tickLblSkip val="1"/>
        <c:tickMarkSkip val="4"/>
      </c:catAx>
      <c:valAx>
        <c:axId val="20366438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3662464"/>
        <c:crosses val="autoZero"/>
        <c:crossBetween val="between"/>
        <c:majorUnit val="20"/>
        <c:minorUnit val="20"/>
      </c:valAx>
      <c:catAx>
        <c:axId val="20367027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3672192"/>
        <c:crossesAt val="-90"/>
        <c:auto val="1"/>
        <c:lblAlgn val="ctr"/>
        <c:lblOffset val="100"/>
        <c:tickLblSkip val="1"/>
        <c:tickMarkSkip val="1"/>
      </c:catAx>
      <c:valAx>
        <c:axId val="20367219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203670272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126"/>
          <c:h val="0.8657212643678163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Sheet1!$B$2:$B$67</c:f>
              <c:numCache>
                <c:formatCode>General</c:formatCode>
                <c:ptCount val="18"/>
                <c:pt idx="0">
                  <c:v>34.6</c:v>
                </c:pt>
                <c:pt idx="1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Sheet1!$D$2:$D$67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16.600000000000001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Sheet1!$F$2:$F$67</c:f>
              <c:numCache>
                <c:formatCode>General</c:formatCode>
                <c:ptCount val="18"/>
                <c:pt idx="6">
                  <c:v>13</c:v>
                </c:pt>
                <c:pt idx="7">
                  <c:v>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Sheet1!$H$2:$H$67</c:f>
              <c:numCache>
                <c:formatCode>General</c:formatCode>
                <c:ptCount val="18"/>
                <c:pt idx="9">
                  <c:v>4.0999999999999996</c:v>
                </c:pt>
                <c:pt idx="1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Sheet1!$J$2:$J$67</c:f>
              <c:numCache>
                <c:formatCode>General</c:formatCode>
                <c:ptCount val="18"/>
                <c:pt idx="12">
                  <c:v>20.7</c:v>
                </c:pt>
                <c:pt idx="13">
                  <c:v>23.6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Sheet1!$L$2:$L$67</c:f>
              <c:numCache>
                <c:formatCode>General</c:formatCode>
                <c:ptCount val="18"/>
                <c:pt idx="15">
                  <c:v>27.8</c:v>
                </c:pt>
                <c:pt idx="16">
                  <c:v>22.5</c:v>
                </c:pt>
              </c:numCache>
            </c:numRef>
          </c:val>
        </c:ser>
        <c:gapWidth val="140"/>
        <c:overlap val="100"/>
        <c:axId val="203789440"/>
        <c:axId val="203791360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Sheet1!$C$2:$C$67</c:f>
              <c:numCache>
                <c:formatCode>General</c:formatCode>
                <c:ptCount val="18"/>
                <c:pt idx="0">
                  <c:v>0.9</c:v>
                </c:pt>
                <c:pt idx="1">
                  <c:v>17.2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Sheet1!$E$2:$E$67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Sheet1!$G$2:$G$67</c:f>
              <c:numCache>
                <c:formatCode>General</c:formatCode>
                <c:ptCount val="18"/>
                <c:pt idx="6">
                  <c:v>0</c:v>
                </c:pt>
                <c:pt idx="7">
                  <c:v>17.2</c:v>
                </c:pt>
                <c:pt idx="8">
                  <c:v>13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Sheet1!$I$2:$I$67</c:f>
              <c:numCache>
                <c:formatCode>General</c:formatCode>
                <c:ptCount val="18"/>
                <c:pt idx="9">
                  <c:v>0</c:v>
                </c:pt>
                <c:pt idx="10">
                  <c:v>4.0999999999999996</c:v>
                </c:pt>
                <c:pt idx="11">
                  <c:v>4.0999999999999996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Sheet1!$K$2:$K$67</c:f>
              <c:numCache>
                <c:formatCode>General</c:formatCode>
                <c:ptCount val="18"/>
                <c:pt idx="12">
                  <c:v>20.7</c:v>
                </c:pt>
                <c:pt idx="13">
                  <c:v>20.7</c:v>
                </c:pt>
                <c:pt idx="14">
                  <c:v>7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Sheet1!$A$2:$A$67</c:f>
              <c:strCache>
                <c:ptCount val="18"/>
                <c:pt idx="0">
                  <c:v>4kv</c:v>
                </c:pt>
                <c:pt idx="1">
                  <c:v>1kv</c:v>
                </c:pt>
                <c:pt idx="2">
                  <c:v>2kv</c:v>
                </c:pt>
                <c:pt idx="3">
                  <c:v>4kv</c:v>
                </c:pt>
                <c:pt idx="4">
                  <c:v>1kv</c:v>
                </c:pt>
                <c:pt idx="5">
                  <c:v>2kv</c:v>
                </c:pt>
                <c:pt idx="6">
                  <c:v>4kv</c:v>
                </c:pt>
                <c:pt idx="7">
                  <c:v>1kv</c:v>
                </c:pt>
                <c:pt idx="8">
                  <c:v>2kv</c:v>
                </c:pt>
                <c:pt idx="9">
                  <c:v>4kv</c:v>
                </c:pt>
                <c:pt idx="10">
                  <c:v>1kv</c:v>
                </c:pt>
                <c:pt idx="11">
                  <c:v>2kv</c:v>
                </c:pt>
                <c:pt idx="12">
                  <c:v>4kv</c:v>
                </c:pt>
                <c:pt idx="13">
                  <c:v>1kv</c:v>
                </c:pt>
                <c:pt idx="14">
                  <c:v>2kv</c:v>
                </c:pt>
                <c:pt idx="15">
                  <c:v>4kv</c:v>
                </c:pt>
                <c:pt idx="16">
                  <c:v>1kv</c:v>
                </c:pt>
                <c:pt idx="17">
                  <c:v>2kv</c:v>
                </c:pt>
              </c:strCache>
            </c:strRef>
          </c:cat>
          <c:val>
            <c:numRef>
              <c:f>Sheet1!$M$2:$M$67</c:f>
              <c:numCache>
                <c:formatCode>General</c:formatCode>
                <c:ptCount val="18"/>
                <c:pt idx="15">
                  <c:v>44.3</c:v>
                </c:pt>
                <c:pt idx="16">
                  <c:v>43.2</c:v>
                </c:pt>
                <c:pt idx="17">
                  <c:v>5.9</c:v>
                </c:pt>
              </c:numCache>
            </c:numRef>
          </c:val>
        </c:ser>
        <c:marker val="1"/>
        <c:axId val="203801344"/>
        <c:axId val="203802880"/>
      </c:lineChart>
      <c:catAx>
        <c:axId val="203789440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203791360"/>
        <c:crossesAt val="0"/>
        <c:auto val="1"/>
        <c:lblAlgn val="ctr"/>
        <c:lblOffset val="100"/>
        <c:tickLblSkip val="1"/>
        <c:tickMarkSkip val="4"/>
      </c:catAx>
      <c:valAx>
        <c:axId val="20379136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789440"/>
        <c:crosses val="autoZero"/>
        <c:crossBetween val="between"/>
        <c:majorUnit val="20"/>
        <c:minorUnit val="20"/>
      </c:valAx>
      <c:catAx>
        <c:axId val="20380134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802880"/>
        <c:crossesAt val="-90"/>
        <c:auto val="1"/>
        <c:lblAlgn val="ctr"/>
        <c:lblOffset val="100"/>
        <c:tickLblSkip val="1"/>
        <c:tickMarkSkip val="1"/>
      </c:catAx>
      <c:valAx>
        <c:axId val="20380288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380134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0126"/>
          <c:h val="0.86572126436781638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Sheet1!$A$2:$A$32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Sheet1!$B$2:$B$32</c:f>
              <c:numCache>
                <c:formatCode>General</c:formatCode>
                <c:ptCount val="12"/>
                <c:pt idx="0">
                  <c:v>-22.6</c:v>
                </c:pt>
                <c:pt idx="1">
                  <c:v>-36.800000000000004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Sheet1!$A$2:$A$32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Sheet1!$D$2:$D$32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krav til sikkerhet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Sheet1!$A$2:$A$32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Sheet1!$F$2:$F$32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Sheet1!$A$2:$A$32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Sheet1!$H$2:$H$32</c:f>
              <c:numCache>
                <c:formatCode>General</c:formatCode>
                <c:ptCount val="12"/>
                <c:pt idx="9">
                  <c:v>0.9</c:v>
                </c:pt>
                <c:pt idx="10">
                  <c:v>0.9</c:v>
                </c:pt>
              </c:numCache>
            </c:numRef>
          </c:val>
        </c:ser>
        <c:gapWidth val="140"/>
        <c:overlap val="100"/>
        <c:axId val="204075008"/>
        <c:axId val="2040769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Sheet1!$A$2:$A$32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Sheet1!$C$2:$C$32</c:f>
              <c:numCache>
                <c:formatCode>General</c:formatCode>
                <c:ptCount val="12"/>
                <c:pt idx="0">
                  <c:v>-15.4</c:v>
                </c:pt>
                <c:pt idx="1">
                  <c:v>-24.4</c:v>
                </c:pt>
                <c:pt idx="2">
                  <c:v>-19.2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Sheet1!$A$2:$A$32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Sheet1!$E$2:$E$32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krav til sikkerhet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Sheet1!$A$2:$A$32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Sheet1!$G$2:$G$32</c:f>
              <c:numCache>
                <c:formatCode>General</c:formatCode>
                <c:ptCount val="12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Sheet1!$A$2:$A$32</c:f>
              <c:strCache>
                <c:ptCount val="12"/>
                <c:pt idx="0">
                  <c:v>4kv </c:v>
                </c:pt>
                <c:pt idx="1">
                  <c:v>1kv </c:v>
                </c:pt>
                <c:pt idx="2">
                  <c:v>2kv </c:v>
                </c:pt>
                <c:pt idx="3">
                  <c:v>4kv</c:v>
                </c:pt>
                <c:pt idx="4">
                  <c:v>1kv </c:v>
                </c:pt>
                <c:pt idx="5">
                  <c:v>2kv </c:v>
                </c:pt>
                <c:pt idx="6">
                  <c:v>4kv</c:v>
                </c:pt>
                <c:pt idx="7">
                  <c:v>1kv </c:v>
                </c:pt>
                <c:pt idx="8">
                  <c:v>2kv </c:v>
                </c:pt>
                <c:pt idx="9">
                  <c:v>4kv</c:v>
                </c:pt>
                <c:pt idx="10">
                  <c:v>1kv </c:v>
                </c:pt>
                <c:pt idx="11">
                  <c:v>2kv </c:v>
                </c:pt>
              </c:strCache>
            </c:strRef>
          </c:cat>
          <c:val>
            <c:numRef>
              <c:f>Sheet1!$I$2:$I$32</c:f>
              <c:numCache>
                <c:formatCode>General</c:formatCode>
                <c:ptCount val="12"/>
                <c:pt idx="9">
                  <c:v>-16.600000000000001</c:v>
                </c:pt>
                <c:pt idx="10">
                  <c:v>-16.600000000000001</c:v>
                </c:pt>
                <c:pt idx="11">
                  <c:v>0</c:v>
                </c:pt>
              </c:numCache>
            </c:numRef>
          </c:val>
        </c:ser>
        <c:marker val="1"/>
        <c:axId val="204078464"/>
        <c:axId val="204162176"/>
      </c:lineChart>
      <c:catAx>
        <c:axId val="204075008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204076928"/>
        <c:crossesAt val="0"/>
        <c:auto val="1"/>
        <c:lblAlgn val="ctr"/>
        <c:lblOffset val="100"/>
        <c:tickLblSkip val="1"/>
        <c:tickMarkSkip val="4"/>
      </c:catAx>
      <c:valAx>
        <c:axId val="20407692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4075008"/>
        <c:crosses val="autoZero"/>
        <c:crossBetween val="between"/>
        <c:majorUnit val="20"/>
        <c:minorUnit val="20"/>
      </c:valAx>
      <c:catAx>
        <c:axId val="20407846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4162176"/>
        <c:crossesAt val="-90"/>
        <c:auto val="1"/>
        <c:lblAlgn val="ctr"/>
        <c:lblOffset val="100"/>
        <c:tickLblSkip val="1"/>
        <c:tickMarkSkip val="1"/>
      </c:catAx>
      <c:valAx>
        <c:axId val="20416217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20407846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0.75781</cdr:x>
      <cdr:y>0.17791</cdr:y>
    </cdr:from>
    <cdr:to>
      <cdr:x>0.75781</cdr:x>
      <cdr:y>0.89515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29454" y="928694"/>
          <a:ext cx="0" cy="374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600" dirty="0" err="1" smtClean="0">
              <a:latin typeface="Univers 45 Light" pitchFamily="34" charset="0"/>
            </a:rPr>
            <a:t>Fastrentelån</a:t>
          </a:r>
          <a:endParaRPr lang="nb-NO" sz="16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0.78906</cdr:x>
      <cdr:y>0.1402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46" y="147048"/>
          <a:ext cx="1428760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Finansierings-situasjonen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0.14266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68" y="142876"/>
          <a:ext cx="1357322" cy="60182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600" dirty="0" err="1" smtClean="0">
              <a:latin typeface="Univers 45 Light"/>
            </a:rPr>
            <a:t>Kapital-dekning</a:t>
          </a:r>
          <a:endParaRPr lang="nb-NO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Norges Banks utlånsundersøkelse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1</a:t>
            </a:r>
            <a:r>
              <a:rPr lang="nb-NO" sz="4000" dirty="0" smtClean="0">
                <a:solidFill>
                  <a:schemeClr val="tx2"/>
                </a:solidFill>
              </a:rPr>
              <a:t>. </a:t>
            </a:r>
            <a:r>
              <a:rPr lang="nb-NO" sz="4000" dirty="0">
                <a:solidFill>
                  <a:schemeClr val="tx2"/>
                </a:solidFill>
              </a:rPr>
              <a:t>kvartal </a:t>
            </a:r>
            <a:r>
              <a:rPr lang="nb-NO" sz="4000" dirty="0" smtClean="0">
                <a:solidFill>
                  <a:schemeClr val="tx2"/>
                </a:solidFill>
              </a:rPr>
              <a:t>2010 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71736" y="571480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Vanlige boliglån</a:t>
            </a:r>
            <a:r>
              <a:rPr lang="nb-NO" sz="1600" baseline="30000" dirty="0">
                <a:latin typeface="Univers 45 Light" pitchFamily="34" charset="0"/>
              </a:rPr>
              <a:t>3)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1472" y="571480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572264" y="571480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Fastrentelån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553214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571480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Rammelån</a:t>
            </a:r>
            <a:r>
              <a:rPr lang="nb-NO" sz="1600" dirty="0" smtClean="0">
                <a:latin typeface="Univers 45 Light" pitchFamily="34" charset="0"/>
              </a:rPr>
              <a:t> med pant i bolig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57150" y="57127"/>
            <a:ext cx="8143932" cy="428628"/>
          </a:xfrm>
        </p:spPr>
        <p:txBody>
          <a:bodyPr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1</a:t>
            </a:r>
            <a:r>
              <a:rPr lang="nb-NO" sz="2000" dirty="0" smtClean="0">
                <a:latin typeface="Univers 45 Light" pitchFamily="34" charset="0"/>
              </a:rPr>
              <a:t> Etterspørsel etter lån fra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Nettotall </a:t>
            </a:r>
            <a:r>
              <a:rPr lang="nb-NO" sz="1600" dirty="0">
                <a:latin typeface="Univers 45 Light" pitchFamily="34" charset="0"/>
              </a:rPr>
              <a:t>fremkommer ved å veie sammen svarene i </a:t>
            </a:r>
            <a:r>
              <a:rPr lang="nb-NO" sz="1600" dirty="0" smtClean="0">
                <a:latin typeface="Univers 45 Light" pitchFamily="34" charset="0"/>
              </a:rPr>
              <a:t>undersøkelsen</a:t>
            </a:r>
            <a:r>
              <a:rPr lang="nb-NO" sz="1600" dirty="0">
                <a:latin typeface="Univers 45 Light" pitchFamily="34" charset="0"/>
              </a:rPr>
              <a:t>. De </a:t>
            </a:r>
            <a:r>
              <a:rPr lang="nb-NO" sz="1600" dirty="0" smtClean="0">
                <a:latin typeface="Univers 45 Light" pitchFamily="34" charset="0"/>
              </a:rPr>
              <a:t>blå søylene viser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utviklingen </a:t>
            </a:r>
            <a:r>
              <a:rPr lang="nb-NO" sz="1600" dirty="0">
                <a:latin typeface="Univers 45 Light" pitchFamily="34" charset="0"/>
              </a:rPr>
              <a:t>det </a:t>
            </a:r>
            <a:r>
              <a:rPr lang="nb-NO" sz="1600" dirty="0" smtClean="0">
                <a:latin typeface="Univers 45 Light" pitchFamily="34" charset="0"/>
              </a:rPr>
              <a:t>siste kvartalet</a:t>
            </a:r>
            <a:r>
              <a:rPr lang="nb-NO" sz="1600" dirty="0">
                <a:latin typeface="Univers 45 Light" pitchFamily="34" charset="0"/>
              </a:rPr>
              <a:t>. De røde punktene viser forventet utvikling </a:t>
            </a:r>
            <a:r>
              <a:rPr lang="nb-NO" sz="1600" dirty="0" smtClean="0">
                <a:latin typeface="Univers 45 Light" pitchFamily="34" charset="0"/>
              </a:rPr>
              <a:t>for neste </a:t>
            </a:r>
            <a:r>
              <a:rPr lang="nb-NO" sz="1600" dirty="0">
                <a:latin typeface="Univers 45 Light" pitchFamily="34" charset="0"/>
              </a:rPr>
              <a:t>kvartal. </a:t>
            </a:r>
            <a:r>
              <a:rPr lang="nb-NO" sz="1600" dirty="0" smtClean="0">
                <a:latin typeface="Univers 45 Light" pitchFamily="34" charset="0"/>
              </a:rPr>
              <a:t>De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røde </a:t>
            </a:r>
            <a:r>
              <a:rPr lang="nb-NO" sz="1600" dirty="0">
                <a:latin typeface="Univers 45 Light" pitchFamily="34" charset="0"/>
              </a:rPr>
              <a:t>punktene er forflyttet ett kvartal fram i tid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nettotall betyr fallende etterspørsel</a:t>
            </a: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3) Nedbetalingslån </a:t>
            </a:r>
            <a:r>
              <a:rPr lang="nb-NO" sz="1600" dirty="0">
                <a:latin typeface="Univers 45 Light" pitchFamily="34" charset="0"/>
              </a:rPr>
              <a:t>med pant i bolig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endParaRPr lang="nb-NO" sz="1600" dirty="0" smtClean="0">
              <a:latin typeface="Univers 45 Light" pitchFamily="34" charset="0"/>
            </a:endParaRPr>
          </a:p>
          <a:p>
            <a:pPr marL="457200" indent="-457200" eaLnBrk="0" hangingPunct="0">
              <a:lnSpc>
                <a:spcPct val="80000"/>
              </a:lnSpc>
            </a:pP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62475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581261" y="5714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0" y="5857892"/>
            <a:ext cx="707236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</a:t>
            </a:r>
            <a:r>
              <a:rPr lang="nb-NO" sz="1600" dirty="0" smtClean="0">
                <a:latin typeface="Univers 45 Light" pitchFamily="34" charset="0"/>
              </a:rPr>
              <a:t>kredittpraksis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 </a:t>
            </a:r>
            <a:endParaRPr lang="nb-NO" sz="1600" dirty="0">
              <a:latin typeface="Univers 45 Light" pitchFamily="34" charset="0"/>
            </a:endParaRP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1571612"/>
            <a:ext cx="1571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 pitchFamily="34" charset="0"/>
              </a:rPr>
              <a:t>Makro-økonomiske</a:t>
            </a:r>
            <a:r>
              <a:rPr lang="nb-NO" sz="1600" dirty="0">
                <a:latin typeface="Univers 45 Light" pitchFamily="34" charset="0"/>
              </a:rPr>
              <a:t> utsikter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71472" y="857232"/>
            <a:ext cx="16430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Kreditt-praksis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0733" y="87152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28836" y="1600187"/>
            <a:ext cx="630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86182" y="1643050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Mål for markedsandel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14546" y="857232"/>
            <a:ext cx="62865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Faktorer som påvirker bankenes kredittpraksis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57150"/>
            <a:ext cx="9143999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2 </a:t>
            </a:r>
            <a:r>
              <a:rPr lang="nb-NO" sz="2000" dirty="0">
                <a:latin typeface="Univers 45 Light" pitchFamily="34" charset="0"/>
              </a:rPr>
              <a:t>Endring i kredittpraksis overfor </a:t>
            </a:r>
            <a:r>
              <a:rPr lang="nb-NO" sz="2000" dirty="0" smtClean="0">
                <a:latin typeface="Univers 45 Light" pitchFamily="34" charset="0"/>
              </a:rPr>
              <a:t>husholdninger. </a:t>
            </a:r>
            <a:r>
              <a:rPr lang="nb-NO" sz="2000" dirty="0">
                <a:latin typeface="Univers 45 Light" pitchFamily="34" charset="0"/>
              </a:rPr>
              <a:t>Faktorer som påvirker kredittpraksisen. Nettotall.</a:t>
            </a:r>
            <a:r>
              <a:rPr lang="nb-NO" sz="2000" baseline="30000" dirty="0">
                <a:latin typeface="Univers 45 Light" pitchFamily="34" charset="0"/>
              </a:rPr>
              <a:t>1)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57818" y="1619238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357818" y="1571612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Bankens risikovilje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6657" y="1614475"/>
            <a:ext cx="0" cy="374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929454" y="1571612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 pitchFamily="34" charset="0"/>
              </a:rPr>
              <a:t>Finansierings-situasjonen</a:t>
            </a:r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50004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571736" y="642918"/>
            <a:ext cx="19690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Maks. gjeld i forhold til inntekt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42910" y="642918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Utlånsmargin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578082" y="642917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64484" y="633393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572264" y="642918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Avdragsfrihet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554369" y="62386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642918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Maks. gjeld i forhold til boligens verdi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500665"/>
            <a:ext cx="9144000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 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2) Positive </a:t>
            </a:r>
            <a:r>
              <a:rPr lang="nb-NO" sz="1600" dirty="0">
                <a:latin typeface="Univers 45 Light" pitchFamily="34" charset="0"/>
              </a:rPr>
              <a:t>tall for utlånsmargin betyr økt utlånsmargin og </a:t>
            </a:r>
            <a:r>
              <a:rPr lang="nb-NO" sz="1600" dirty="0" smtClean="0">
                <a:latin typeface="Univers 45 Light" pitchFamily="34" charset="0"/>
              </a:rPr>
              <a:t>derfor strammere </a:t>
            </a:r>
            <a:r>
              <a:rPr lang="nb-NO" sz="1600" dirty="0">
                <a:latin typeface="Univers 45 Light" pitchFamily="34" charset="0"/>
              </a:rPr>
              <a:t>kredittpraksis</a:t>
            </a:r>
            <a:r>
              <a:rPr lang="nb-NO" sz="1600" dirty="0" smtClean="0">
                <a:latin typeface="Univers 45 Light" pitchFamily="34" charset="0"/>
              </a:rPr>
              <a:t>.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>
                <a:latin typeface="Univers 45 Light" pitchFamily="34" charset="0"/>
              </a:rPr>
              <a:t>Negative tall </a:t>
            </a:r>
            <a:r>
              <a:rPr lang="nb-NO" sz="1600" dirty="0" smtClean="0">
                <a:latin typeface="Univers 45 Light" pitchFamily="34" charset="0"/>
              </a:rPr>
              <a:t>maksimal </a:t>
            </a:r>
            <a:r>
              <a:rPr lang="nb-NO" sz="1600" dirty="0">
                <a:latin typeface="Univers 45 Light" pitchFamily="34" charset="0"/>
              </a:rPr>
              <a:t>gjeld i forhold til boligens </a:t>
            </a:r>
            <a:r>
              <a:rPr lang="nb-NO" sz="1600" dirty="0" smtClean="0">
                <a:latin typeface="Univers 45 Light" pitchFamily="34" charset="0"/>
              </a:rPr>
              <a:t>verdi og inntekt </a:t>
            </a:r>
            <a:r>
              <a:rPr lang="nb-NO" sz="1600" dirty="0">
                <a:latin typeface="Univers 45 Light" pitchFamily="34" charset="0"/>
              </a:rPr>
              <a:t>og </a:t>
            </a:r>
            <a:r>
              <a:rPr lang="nb-NO" sz="1600" dirty="0" smtClean="0">
                <a:latin typeface="Univers 45 Light" pitchFamily="34" charset="0"/>
              </a:rPr>
              <a:t>for avdragsfrihet</a:t>
            </a: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 innebærer </a:t>
            </a:r>
            <a:r>
              <a:rPr lang="nb-NO" sz="1600" dirty="0">
                <a:latin typeface="Univers 45 Light" pitchFamily="34" charset="0"/>
              </a:rPr>
              <a:t>strammere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457200" indent="-457200"/>
            <a:endParaRPr lang="nb-NO" sz="16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85725" y="66652"/>
            <a:ext cx="9144000" cy="357190"/>
          </a:xfrm>
        </p:spPr>
        <p:txBody>
          <a:bodyPr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3</a:t>
            </a:r>
            <a:r>
              <a:rPr lang="nb-NO" sz="2000" dirty="0" smtClean="0">
                <a:latin typeface="Univers 45 Light" pitchFamily="34" charset="0"/>
              </a:rPr>
              <a:t> Endring i lånebetingelser for husholdninger.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83287"/>
            <a:ext cx="821537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</a:t>
            </a:r>
            <a:r>
              <a:rPr lang="nb-NO" sz="1600" dirty="0" smtClean="0">
                <a:latin typeface="Univers 45 Light" pitchFamily="34" charset="0"/>
              </a:rPr>
              <a:t>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Positive nettotall betyr økt etterspørsel / økt utnyttelsesgrad på kredittlinjer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		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Låneetterspørsel fra ikke-finansielle foretak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Utnyttelsesgrad på kredittlinjer</a:t>
            </a: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57150" y="142852"/>
            <a:ext cx="8872568" cy="769957"/>
          </a:xfrm>
        </p:spPr>
        <p:txBody>
          <a:bodyPr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Figur 4</a:t>
            </a:r>
            <a:r>
              <a:rPr lang="nb-NO" sz="2000" dirty="0" smtClean="0">
                <a:latin typeface="Univers 45 Light" pitchFamily="34" charset="0"/>
              </a:rPr>
              <a:t> Etterspørsel etter lån fra ikke-finansielle foretak og utnyttelsesgrad på kredittlinjer. Nettotall.</a:t>
            </a:r>
            <a:r>
              <a:rPr lang="nb-NO" sz="2000" baseline="30000" dirty="0" smtClean="0">
                <a:latin typeface="Univers 45 Light" pitchFamily="34" charset="0"/>
              </a:rPr>
              <a:t>1), 2)</a:t>
            </a:r>
            <a:r>
              <a:rPr lang="nb-NO" sz="2000" dirty="0" smtClean="0">
                <a:latin typeface="Univers 45 Light" pitchFamily="34" charset="0"/>
              </a:rPr>
              <a:t> Prosent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78579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9525" y="5815029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Se </a:t>
            </a:r>
            <a:r>
              <a:rPr lang="nb-NO" sz="1600" dirty="0">
                <a:latin typeface="Univers 45 Light" pitchFamily="34" charset="0"/>
              </a:rPr>
              <a:t>fotnote 1 i figur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Negative </a:t>
            </a:r>
            <a:r>
              <a:rPr lang="nb-NO" sz="1600" dirty="0">
                <a:latin typeface="Univers 45 Light" pitchFamily="34" charset="0"/>
              </a:rPr>
              <a:t>tall innebærer innstramming i kredittpraksis </a:t>
            </a:r>
            <a:endParaRPr lang="nb-NO" sz="1600" dirty="0" smtClean="0">
              <a:latin typeface="Univers 45 Light" pitchFamily="34" charset="0"/>
            </a:endParaRP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Samlet 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 pitchFamily="34" charset="0"/>
              </a:rPr>
              <a:t>Næringseiendom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71408" y="180953"/>
            <a:ext cx="891069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 pitchFamily="34" charset="0"/>
              </a:rPr>
              <a:t>Figur 5 </a:t>
            </a:r>
            <a:r>
              <a:rPr lang="nb-NO" sz="2000" dirty="0">
                <a:latin typeface="Univers 45 Light" pitchFamily="34" charset="0"/>
              </a:rPr>
              <a:t>Endring i kredittpraksis overfor ikke-finansielle </a:t>
            </a:r>
            <a:r>
              <a:rPr lang="nb-NO" sz="2000" dirty="0" smtClean="0">
                <a:latin typeface="Univers 45 Light" pitchFamily="34" charset="0"/>
              </a:rPr>
              <a:t>foretak. </a:t>
            </a:r>
            <a:r>
              <a:rPr lang="nb-NO" sz="2000" dirty="0">
                <a:latin typeface="Univers 45 Light" pitchFamily="34" charset="0"/>
              </a:rPr>
              <a:t>Nettotall.</a:t>
            </a:r>
            <a:r>
              <a:rPr lang="nb-NO" sz="2000" baseline="30000" dirty="0">
                <a:latin typeface="Univers 45 Light" pitchFamily="34" charset="0"/>
              </a:rPr>
              <a:t>1), 2)</a:t>
            </a:r>
            <a:r>
              <a:rPr lang="nb-NO" sz="2000" dirty="0">
                <a:latin typeface="Univers 45 Light" pitchFamily="34" charset="0"/>
              </a:rPr>
              <a:t> Prosent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</a:t>
            </a:r>
            <a:r>
              <a:rPr lang="nb-NO" sz="1600" dirty="0" smtClean="0">
                <a:latin typeface="Univers 45 Light"/>
              </a:rPr>
              <a:t>1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2) Negative tall betyr at faktoren bidrar til innstramming i kredittpraksis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>
                <a:latin typeface="Univers 45 Light"/>
              </a:rPr>
              <a:t>Makro-økonomiske</a:t>
            </a:r>
            <a:r>
              <a:rPr lang="nb-NO" sz="1600" dirty="0">
                <a:latin typeface="Univers 45 Light"/>
              </a:rPr>
              <a:t> utsikter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Bankens risikovilje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err="1" smtClean="0">
                <a:latin typeface="Univers 45 Light"/>
              </a:rPr>
              <a:t>Nærings-spesifikke</a:t>
            </a:r>
            <a:r>
              <a:rPr lang="nb-NO" sz="1600" dirty="0" smtClean="0">
                <a:latin typeface="Univers 45 Light"/>
              </a:rPr>
              <a:t> utsikter</a:t>
            </a:r>
            <a:endParaRPr lang="nb-NO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57120" y="219053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sz="2000" b="1" dirty="0">
                <a:latin typeface="Univers 45 Light"/>
              </a:rPr>
              <a:t>Figur 6 </a:t>
            </a:r>
            <a:r>
              <a:rPr lang="nb-NO" sz="2000" dirty="0">
                <a:latin typeface="Univers 45 Light"/>
              </a:rPr>
              <a:t>Faktorer som påvirker kredittpraksisen overfor ikke-finansielle </a:t>
            </a:r>
            <a:r>
              <a:rPr lang="nb-NO" sz="2000" dirty="0" smtClean="0">
                <a:latin typeface="Univers 45 Light"/>
              </a:rPr>
              <a:t>foretak. </a:t>
            </a:r>
            <a:r>
              <a:rPr lang="nb-NO" sz="2000" dirty="0">
                <a:latin typeface="Univers 45 Light"/>
              </a:rPr>
              <a:t>Nettotall.</a:t>
            </a:r>
            <a:r>
              <a:rPr lang="nb-NO" sz="2000" baseline="30000" dirty="0">
                <a:latin typeface="Univers 45 Light"/>
              </a:rPr>
              <a:t>1), 2)</a:t>
            </a:r>
            <a:r>
              <a:rPr lang="nb-NO" sz="2000" dirty="0">
                <a:latin typeface="Univers 45 Light"/>
              </a:rPr>
              <a:t> Prosent</a:t>
            </a:r>
            <a:endParaRPr lang="en-GB" sz="2000" dirty="0">
              <a:latin typeface="Univers 45 Light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214678" y="1000108"/>
            <a:ext cx="135732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Mål for </a:t>
            </a:r>
            <a:r>
              <a:rPr lang="nb-NO" sz="1600" dirty="0" err="1" smtClean="0">
                <a:latin typeface="Univers 45 Light"/>
              </a:rPr>
              <a:t>markeds-andel</a:t>
            </a:r>
            <a:endParaRPr lang="nb-NO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</p:nvPr>
        </p:nvGraphicFramePr>
        <p:xfrm>
          <a:off x="0" y="642918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egenkapital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Utlånsmargin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82635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820114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Gebyrer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80730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>
                <a:latin typeface="Univers 45 Light"/>
              </a:rPr>
              <a:t>Krav til sikkerhet</a:t>
            </a: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9" y="5719778"/>
            <a:ext cx="8501122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 smtClean="0">
                <a:latin typeface="Univers 45 Light"/>
              </a:rPr>
              <a:t>1) Se </a:t>
            </a:r>
            <a:r>
              <a:rPr lang="nb-NO" sz="1600" dirty="0">
                <a:latin typeface="Univers 45 Light"/>
              </a:rPr>
              <a:t>fotnote 1 i figur 1 </a:t>
            </a:r>
            <a:endParaRPr lang="nb-NO" sz="1600" dirty="0" smtClean="0">
              <a:latin typeface="Univers 45 Light"/>
            </a:endParaRPr>
          </a:p>
          <a:p>
            <a:pPr marL="457200" indent="-457200"/>
            <a:r>
              <a:rPr lang="nb-NO" sz="1600" dirty="0" smtClean="0">
                <a:latin typeface="Univers 45 Light"/>
              </a:rPr>
              <a:t>2) Positive tall for utlånsmargin betyr økt utlånsmargin. Positive tall for utlånsmargin, krav til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 egenkapital, krav til sikkerhet og for gebyrer innebærer strammere kredittpraksis </a:t>
            </a:r>
          </a:p>
          <a:p>
            <a:pPr marL="457200" indent="-457200"/>
            <a:r>
              <a:rPr lang="nb-NO" sz="1600" dirty="0" smtClean="0">
                <a:latin typeface="Univers 45 Light"/>
              </a:rPr>
              <a:t>Kilde: </a:t>
            </a:r>
            <a:r>
              <a:rPr lang="nb-NO" sz="1600" dirty="0" smtClean="0">
                <a:solidFill>
                  <a:schemeClr val="tx2"/>
                </a:solidFill>
                <a:latin typeface="Univers 45 Light"/>
              </a:rPr>
              <a:t>Norges Bank </a:t>
            </a:r>
            <a:r>
              <a:rPr lang="nb-NO" sz="1600" dirty="0" smtClean="0">
                <a:latin typeface="Univers 45 Light"/>
              </a:rPr>
              <a:t>	</a:t>
            </a:r>
          </a:p>
          <a:p>
            <a:pPr marL="457200" indent="-457200"/>
            <a:endParaRPr lang="nb-NO" sz="16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57120" y="90792"/>
            <a:ext cx="8572560" cy="635000"/>
          </a:xfrm>
        </p:spPr>
        <p:txBody>
          <a:bodyPr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Figur 7</a:t>
            </a:r>
            <a:r>
              <a:rPr lang="nb-NO" sz="2000" dirty="0" smtClean="0">
                <a:latin typeface="Univers 45 Light"/>
              </a:rPr>
              <a:t> Endring i lånebetingelser for ikke-finansielle foretak. Nettotall.</a:t>
            </a:r>
            <a:r>
              <a:rPr lang="nb-NO" sz="2000" baseline="30000" dirty="0" smtClean="0">
                <a:latin typeface="Univers 45 Light"/>
              </a:rPr>
              <a:t>1), 2)</a:t>
            </a:r>
            <a:r>
              <a:rPr lang="nb-NO" sz="2000" dirty="0" smtClean="0">
                <a:latin typeface="Univers 45 Light"/>
              </a:rPr>
              <a:t> Prosent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5455</TotalTime>
  <Words>426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Banks utlånsundersøkelse </vt:lpstr>
      <vt:lpstr>Figur 1 Etterspørsel etter lån fra husholdninger. Nettotall.1), 2) Prosent</vt:lpstr>
      <vt:lpstr>Slide 3</vt:lpstr>
      <vt:lpstr>Figur 3 Endring i lånebetingelser for husholdninger. Nettotall.1), 2) Prosent</vt:lpstr>
      <vt:lpstr>Figur 4 Etterspørsel etter lån fra ikke-finansielle foretak og utnyttelsesgrad på kredittlinjer. Nettotall.1), 2) Prosent</vt:lpstr>
      <vt:lpstr>Slide 6</vt:lpstr>
      <vt:lpstr>Slide 7</vt:lpstr>
      <vt:lpstr>Figur 7 Endring i lånebetingelser for ikke-finansielle foretak. Nettotall.1), 2) Prosent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Kari-Anne Røisgård</cp:lastModifiedBy>
  <cp:revision>380</cp:revision>
  <dcterms:created xsi:type="dcterms:W3CDTF">2008-03-11T13:27:45Z</dcterms:created>
  <dcterms:modified xsi:type="dcterms:W3CDTF">2010-04-22T06:30:21Z</dcterms:modified>
</cp:coreProperties>
</file>