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 varScale="1">
        <p:scale>
          <a:sx n="103" d="100"/>
          <a:sy n="103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35E-2"/>
          <c:y val="2.7371825396825415E-2"/>
          <c:w val="0.86769685039370126"/>
          <c:h val="0.86092559523809564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12"/>
                <c:pt idx="0">
                  <c:v>11.1</c:v>
                </c:pt>
                <c:pt idx="1">
                  <c:v>-22.2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12"/>
                <c:pt idx="3">
                  <c:v>11.1</c:v>
                </c:pt>
                <c:pt idx="4">
                  <c:v>-22.2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12"/>
                <c:pt idx="6">
                  <c:v>8.2000000000000011</c:v>
                </c:pt>
                <c:pt idx="7">
                  <c:v>-26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12"/>
                <c:pt idx="9">
                  <c:v>15</c:v>
                </c:pt>
                <c:pt idx="10">
                  <c:v>-14.4</c:v>
                </c:pt>
              </c:numCache>
            </c:numRef>
          </c:val>
        </c:ser>
        <c:gapWidth val="140"/>
        <c:overlap val="100"/>
        <c:axId val="196618880"/>
        <c:axId val="19662924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12"/>
                <c:pt idx="0">
                  <c:v>0</c:v>
                </c:pt>
                <c:pt idx="1">
                  <c:v>3.5</c:v>
                </c:pt>
                <c:pt idx="2">
                  <c:v>29.8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12"/>
                <c:pt idx="3">
                  <c:v>0</c:v>
                </c:pt>
                <c:pt idx="4">
                  <c:v>3.5</c:v>
                </c:pt>
                <c:pt idx="5">
                  <c:v>32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12"/>
                <c:pt idx="6">
                  <c:v>3</c:v>
                </c:pt>
                <c:pt idx="7">
                  <c:v>-0.3000000000000001</c:v>
                </c:pt>
                <c:pt idx="8">
                  <c:v>18.8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Sheet1!$I$2:$I$45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  <c:pt idx="11">
                  <c:v>17.5</c:v>
                </c:pt>
              </c:numCache>
            </c:numRef>
          </c:val>
        </c:ser>
        <c:marker val="1"/>
        <c:axId val="196630784"/>
        <c:axId val="196644864"/>
      </c:lineChart>
      <c:catAx>
        <c:axId val="19661888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96629248"/>
        <c:crossesAt val="0"/>
        <c:auto val="1"/>
        <c:lblAlgn val="ctr"/>
        <c:lblOffset val="100"/>
        <c:tickLblSkip val="1"/>
        <c:tickMarkSkip val="4"/>
      </c:catAx>
      <c:valAx>
        <c:axId val="19662924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18880"/>
        <c:crosses val="autoZero"/>
        <c:crossBetween val="between"/>
        <c:majorUnit val="20"/>
        <c:minorUnit val="20"/>
      </c:valAx>
      <c:catAx>
        <c:axId val="196630784"/>
        <c:scaling>
          <c:orientation val="minMax"/>
        </c:scaling>
        <c:axPos val="b"/>
        <c:numFmt formatCode="m/d;@" sourceLinked="0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44864"/>
        <c:crossesAt val="-90"/>
        <c:auto val="1"/>
        <c:lblAlgn val="ctr"/>
        <c:lblOffset val="100"/>
        <c:tickLblSkip val="1"/>
        <c:tickMarkSkip val="1"/>
      </c:catAx>
      <c:valAx>
        <c:axId val="1966448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30784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4871444242087318E-2"/>
          <c:w val="0.86867366579177629"/>
          <c:h val="0.8727818837004426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Sheet1!$B$2:$B$56</c:f>
              <c:numCache>
                <c:formatCode>General</c:formatCode>
                <c:ptCount val="15"/>
                <c:pt idx="0">
                  <c:v>0</c:v>
                </c:pt>
                <c:pt idx="1">
                  <c:v>-18.8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Sheet1!$D$2:$D$56</c:f>
              <c:numCache>
                <c:formatCode>General</c:formatCode>
                <c:ptCount val="15"/>
                <c:pt idx="3">
                  <c:v>3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Sheet1!$F$2:$F$56</c:f>
              <c:numCache>
                <c:formatCode>General</c:formatCode>
                <c:ptCount val="15"/>
                <c:pt idx="6">
                  <c:v>3</c:v>
                </c:pt>
                <c:pt idx="7">
                  <c:v>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Sheet1!$H$2:$H$56</c:f>
              <c:numCache>
                <c:formatCode>General</c:formatCode>
                <c:ptCount val="15"/>
                <c:pt idx="9">
                  <c:v>0</c:v>
                </c:pt>
                <c:pt idx="10">
                  <c:v>-18.8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Sheet1!$J$2:$J$56</c:f>
              <c:numCache>
                <c:formatCode>General</c:formatCode>
                <c:ptCount val="15"/>
                <c:pt idx="12">
                  <c:v>3</c:v>
                </c:pt>
                <c:pt idx="13">
                  <c:v>4.2</c:v>
                </c:pt>
              </c:numCache>
            </c:numRef>
          </c:val>
        </c:ser>
        <c:gapWidth val="140"/>
        <c:overlap val="100"/>
        <c:axId val="197177728"/>
        <c:axId val="19717964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Sheet1!$C$2:$C$56</c:f>
              <c:numCache>
                <c:formatCode>General</c:formatCode>
                <c:ptCount val="15"/>
                <c:pt idx="0">
                  <c:v>-3</c:v>
                </c:pt>
                <c:pt idx="1">
                  <c:v>0</c:v>
                </c:pt>
                <c:pt idx="2">
                  <c:v>-3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Sheet1!$E$2:$E$56</c:f>
              <c:numCache>
                <c:formatCode>General</c:formatCode>
                <c:ptCount val="15"/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Sheet1!$G$2:$G$56</c:f>
              <c:numCache>
                <c:formatCode>General</c:formatCode>
                <c:ptCount val="15"/>
                <c:pt idx="6">
                  <c:v>0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Sheet1!$I$2:$I$56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-7.2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Sheet1!$A$2:$A$56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Sheet1!$K$2:$K$56</c:f>
              <c:numCache>
                <c:formatCode>General</c:formatCode>
                <c:ptCount val="15"/>
                <c:pt idx="12">
                  <c:v>0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</c:ser>
        <c:marker val="1"/>
        <c:axId val="196935680"/>
        <c:axId val="196937216"/>
      </c:lineChart>
      <c:catAx>
        <c:axId val="19717772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97179648"/>
        <c:crossesAt val="0"/>
        <c:auto val="1"/>
        <c:lblAlgn val="ctr"/>
        <c:lblOffset val="100"/>
        <c:tickLblSkip val="1"/>
        <c:tickMarkSkip val="4"/>
      </c:catAx>
      <c:valAx>
        <c:axId val="19717964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7177728"/>
        <c:crosses val="autoZero"/>
        <c:crossBetween val="between"/>
        <c:majorUnit val="20"/>
        <c:minorUnit val="20"/>
      </c:valAx>
      <c:catAx>
        <c:axId val="19693568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937216"/>
        <c:crossesAt val="-90"/>
        <c:auto val="1"/>
        <c:lblAlgn val="ctr"/>
        <c:lblOffset val="100"/>
        <c:tickLblSkip val="1"/>
        <c:tickMarkSkip val="1"/>
      </c:catAx>
      <c:valAx>
        <c:axId val="1969372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93568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7358588666296042E-2"/>
          <c:w val="0.86867366579177629"/>
          <c:h val="0.8625041494522722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Sheet1!$B$2:$B$45</c:f>
              <c:numCache>
                <c:formatCode>General</c:formatCode>
                <c:ptCount val="12"/>
                <c:pt idx="0">
                  <c:v>3.9</c:v>
                </c:pt>
                <c:pt idx="1">
                  <c:v>-12.7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 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Sheet1!$D$2:$D$45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Sheet1!$F$2:$F$45</c:f>
              <c:numCache>
                <c:formatCode>General</c:formatCode>
                <c:ptCount val="12"/>
                <c:pt idx="6">
                  <c:v>0</c:v>
                </c:pt>
                <c:pt idx="7">
                  <c:v>-18.8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Sheet1!$H$2:$H$45</c:f>
              <c:numCache>
                <c:formatCode>General</c:formatCode>
                <c:ptCount val="12"/>
                <c:pt idx="9">
                  <c:v>0</c:v>
                </c:pt>
                <c:pt idx="10">
                  <c:v>-3</c:v>
                </c:pt>
              </c:numCache>
            </c:numRef>
          </c:val>
        </c:ser>
        <c:gapWidth val="140"/>
        <c:overlap val="100"/>
        <c:axId val="198919680"/>
        <c:axId val="198921600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 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Sheet1!$E$2:$E$45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-21.8</c:v>
                </c:pt>
              </c:numCache>
            </c:numRef>
          </c:val>
        </c:ser>
        <c:marker val="1"/>
        <c:axId val="198919680"/>
        <c:axId val="198921600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Sheet1!$C$2:$C$45</c:f>
              <c:numCache>
                <c:formatCode>General</c:formatCode>
                <c:ptCount val="12"/>
                <c:pt idx="0">
                  <c:v>-11.1</c:v>
                </c:pt>
                <c:pt idx="1">
                  <c:v>-11.8</c:v>
                </c:pt>
                <c:pt idx="2">
                  <c:v>-15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Sheet1!$G$2:$G$45</c:f>
              <c:numCache>
                <c:formatCode>General</c:formatCode>
                <c:ptCount val="12"/>
                <c:pt idx="6">
                  <c:v>-4.2</c:v>
                </c:pt>
                <c:pt idx="7">
                  <c:v>0</c:v>
                </c:pt>
                <c:pt idx="8">
                  <c:v>-26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Sheet1!$A$2:$A$45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Sheet1!$I$2:$I$45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  <c:pt idx="11">
                  <c:v>-7.2</c:v>
                </c:pt>
              </c:numCache>
            </c:numRef>
          </c:val>
        </c:ser>
        <c:marker val="1"/>
        <c:axId val="198939776"/>
        <c:axId val="198941312"/>
      </c:lineChart>
      <c:catAx>
        <c:axId val="19891968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98921600"/>
        <c:crossesAt val="0"/>
        <c:auto val="1"/>
        <c:lblAlgn val="ctr"/>
        <c:lblOffset val="100"/>
        <c:tickLblSkip val="1"/>
        <c:tickMarkSkip val="4"/>
      </c:catAx>
      <c:valAx>
        <c:axId val="1989216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19680"/>
        <c:crosses val="autoZero"/>
        <c:crossBetween val="between"/>
        <c:majorUnit val="20"/>
        <c:minorUnit val="20"/>
      </c:valAx>
      <c:catAx>
        <c:axId val="19893977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41312"/>
        <c:crossesAt val="-90"/>
        <c:auto val="1"/>
        <c:lblAlgn val="ctr"/>
        <c:lblOffset val="100"/>
        <c:tickLblSkip val="1"/>
        <c:tickMarkSkip val="1"/>
      </c:catAx>
      <c:valAx>
        <c:axId val="1989413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3977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53439652815155E-2"/>
          <c:w val="0.8683241469816273"/>
          <c:h val="0.8655918514646480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Sheet1!$B$2:$B$34</c:f>
              <c:numCache>
                <c:formatCode>General</c:formatCode>
                <c:ptCount val="9"/>
                <c:pt idx="0">
                  <c:v>16.8</c:v>
                </c:pt>
                <c:pt idx="1">
                  <c:v>15.9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Sheet1!$D$2:$D$34</c:f>
              <c:numCache>
                <c:formatCode>General</c:formatCode>
                <c:ptCount val="9"/>
                <c:pt idx="3">
                  <c:v>-1.1000000000000001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Sheet1!$F$2:$F$34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195132800"/>
        <c:axId val="1951431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Sheet1!$C$2:$C$34</c:f>
              <c:numCache>
                <c:formatCode>General</c:formatCode>
                <c:ptCount val="9"/>
                <c:pt idx="0">
                  <c:v>29.2</c:v>
                </c:pt>
                <c:pt idx="1">
                  <c:v>33.800000000000004</c:v>
                </c:pt>
                <c:pt idx="2">
                  <c:v>26.2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Sheet1!$E$2:$E$34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Sheet1!$G$2:$G$34</c:f>
              <c:numCache>
                <c:formatCode>General</c:formatCode>
                <c:ptCount val="9"/>
                <c:pt idx="6">
                  <c:v>13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195132800"/>
        <c:axId val="195143168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</c:strCache>
            </c:strRef>
          </c:tx>
          <c:spPr>
            <a:ln w="28575">
              <a:noFill/>
            </a:ln>
          </c:spPr>
          <c:cat>
            <c:strRef>
              <c:f>Sheet1!$A$2:$A$34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Sheet1!$H$2:$H$34</c:f>
              <c:numCache>
                <c:formatCode>General</c:formatCode>
                <c:ptCount val="9"/>
              </c:numCache>
            </c:numRef>
          </c:val>
        </c:ser>
        <c:marker val="1"/>
        <c:axId val="195154688"/>
        <c:axId val="195144704"/>
      </c:lineChart>
      <c:catAx>
        <c:axId val="19513280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95143168"/>
        <c:crossesAt val="0"/>
        <c:auto val="1"/>
        <c:lblAlgn val="ctr"/>
        <c:lblOffset val="100"/>
        <c:tickLblSkip val="1"/>
        <c:tickMarkSkip val="4"/>
      </c:catAx>
      <c:valAx>
        <c:axId val="1951431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5132800"/>
        <c:crosses val="autoZero"/>
        <c:crossBetween val="between"/>
        <c:majorUnit val="20"/>
        <c:minorUnit val="20"/>
      </c:valAx>
      <c:valAx>
        <c:axId val="1951447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195154688"/>
        <c:crosses val="max"/>
        <c:crossBetween val="between"/>
        <c:majorUnit val="20"/>
      </c:valAx>
      <c:catAx>
        <c:axId val="195154688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lang="en-GB" sz="1800">
                <a:latin typeface="Univers 45 Light" pitchFamily="34" charset="0"/>
              </a:defRPr>
            </a:pPr>
            <a:endParaRPr lang="nb-NO"/>
          </a:p>
        </c:txPr>
        <c:crossAx val="195144704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71E-2"/>
          <c:y val="2.8813402932601269E-2"/>
          <c:w val="0.86861373578302714"/>
          <c:h val="0.8674933066729928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Sheet1!$A$2:$A$23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5.9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Sheet1!$A$2:$A$23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6"/>
                <c:pt idx="3">
                  <c:v>10.7</c:v>
                </c:pt>
                <c:pt idx="4">
                  <c:v>12.9</c:v>
                </c:pt>
              </c:numCache>
            </c:numRef>
          </c:val>
        </c:ser>
        <c:gapWidth val="140"/>
        <c:overlap val="100"/>
        <c:axId val="203563008"/>
        <c:axId val="20356492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6"/>
                <c:pt idx="0">
                  <c:v>16.600000000000001</c:v>
                </c:pt>
                <c:pt idx="1">
                  <c:v>0</c:v>
                </c:pt>
                <c:pt idx="2">
                  <c:v>12.9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6"/>
                <c:pt idx="3">
                  <c:v>10.7</c:v>
                </c:pt>
                <c:pt idx="4">
                  <c:v>0</c:v>
                </c:pt>
                <c:pt idx="5">
                  <c:v>5.9</c:v>
                </c:pt>
              </c:numCache>
            </c:numRef>
          </c:val>
        </c:ser>
        <c:marker val="1"/>
        <c:axId val="203571200"/>
        <c:axId val="203572736"/>
      </c:lineChart>
      <c:catAx>
        <c:axId val="20356300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203564928"/>
        <c:crossesAt val="0"/>
        <c:auto val="1"/>
        <c:lblAlgn val="ctr"/>
        <c:lblOffset val="100"/>
        <c:tickLblSkip val="1"/>
        <c:tickMarkSkip val="4"/>
      </c:catAx>
      <c:valAx>
        <c:axId val="20356492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563008"/>
        <c:crosses val="autoZero"/>
        <c:crossBetween val="between"/>
        <c:majorUnit val="20"/>
        <c:minorUnit val="20"/>
      </c:valAx>
      <c:catAx>
        <c:axId val="2035712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572736"/>
        <c:crossesAt val="-90"/>
        <c:auto val="1"/>
        <c:lblAlgn val="ctr"/>
        <c:lblOffset val="100"/>
        <c:tickLblSkip val="1"/>
        <c:tickMarkSkip val="1"/>
      </c:catAx>
      <c:valAx>
        <c:axId val="20357273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571200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5748086680534209E-2"/>
          <c:w val="0.86769685039370126"/>
          <c:h val="0.867233313455901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Sheet1!$B$2:$B$67</c:f>
              <c:numCache>
                <c:formatCode>General</c:formatCode>
                <c:ptCount val="18"/>
                <c:pt idx="0">
                  <c:v>34.6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Sheet1!$D$2:$D$67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16.600000000000001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Sheet1!$F$2:$F$67</c:f>
              <c:numCache>
                <c:formatCode>General</c:formatCode>
                <c:ptCount val="18"/>
                <c:pt idx="6">
                  <c:v>13</c:v>
                </c:pt>
                <c:pt idx="7">
                  <c:v>13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Sheet1!$H$2:$H$67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Sheet1!$J$2:$J$67</c:f>
              <c:numCache>
                <c:formatCode>General</c:formatCode>
                <c:ptCount val="18"/>
                <c:pt idx="12">
                  <c:v>20.7</c:v>
                </c:pt>
                <c:pt idx="13">
                  <c:v>23.6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Sheet1!$L$2:$L$67</c:f>
              <c:numCache>
                <c:formatCode>General</c:formatCode>
                <c:ptCount val="18"/>
                <c:pt idx="15">
                  <c:v>27.8</c:v>
                </c:pt>
                <c:pt idx="16">
                  <c:v>22.5</c:v>
                </c:pt>
              </c:numCache>
            </c:numRef>
          </c:val>
        </c:ser>
        <c:gapWidth val="140"/>
        <c:overlap val="100"/>
        <c:axId val="203776384"/>
        <c:axId val="20377830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Sheet1!$C$2:$C$67</c:f>
              <c:numCache>
                <c:formatCode>General</c:formatCode>
                <c:ptCount val="18"/>
                <c:pt idx="0">
                  <c:v>0.9</c:v>
                </c:pt>
                <c:pt idx="1">
                  <c:v>17.2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Sheet1!$E$2:$E$67</c:f>
              <c:numCache>
                <c:formatCode>General</c:formatCode>
                <c:ptCount val="18"/>
                <c:pt idx="3">
                  <c:v>-1.1000000000000001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Sheet1!$G$2:$G$67</c:f>
              <c:numCache>
                <c:formatCode>General</c:formatCode>
                <c:ptCount val="18"/>
                <c:pt idx="6">
                  <c:v>0</c:v>
                </c:pt>
                <c:pt idx="7">
                  <c:v>17.2</c:v>
                </c:pt>
                <c:pt idx="8">
                  <c:v>13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Sheet1!$I$2:$I$67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  <c:pt idx="11">
                  <c:v>4.0999999999999996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Sheet1!$K$2:$K$67</c:f>
              <c:numCache>
                <c:formatCode>General</c:formatCode>
                <c:ptCount val="18"/>
                <c:pt idx="12">
                  <c:v>20.7</c:v>
                </c:pt>
                <c:pt idx="13">
                  <c:v>20.7</c:v>
                </c:pt>
                <c:pt idx="14">
                  <c:v>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Sheet1!$A$2:$A$67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Sheet1!$M$2:$M$67</c:f>
              <c:numCache>
                <c:formatCode>General</c:formatCode>
                <c:ptCount val="18"/>
                <c:pt idx="15">
                  <c:v>44.3</c:v>
                </c:pt>
                <c:pt idx="16">
                  <c:v>43.2</c:v>
                </c:pt>
                <c:pt idx="17">
                  <c:v>5.9</c:v>
                </c:pt>
              </c:numCache>
            </c:numRef>
          </c:val>
        </c:ser>
        <c:marker val="1"/>
        <c:axId val="203779456"/>
        <c:axId val="203789824"/>
      </c:lineChart>
      <c:catAx>
        <c:axId val="203776384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203778304"/>
        <c:crossesAt val="0"/>
        <c:auto val="1"/>
        <c:lblAlgn val="ctr"/>
        <c:lblOffset val="100"/>
        <c:tickLblSkip val="1"/>
        <c:tickMarkSkip val="4"/>
      </c:catAx>
      <c:valAx>
        <c:axId val="20377830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776384"/>
        <c:crosses val="autoZero"/>
        <c:crossBetween val="between"/>
        <c:majorUnit val="20"/>
        <c:minorUnit val="20"/>
      </c:valAx>
      <c:catAx>
        <c:axId val="203779456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789824"/>
        <c:crossesAt val="-90"/>
        <c:auto val="1"/>
        <c:lblAlgn val="ctr"/>
        <c:lblOffset val="100"/>
        <c:tickLblSkip val="1"/>
        <c:tickMarkSkip val="1"/>
      </c:catAx>
      <c:valAx>
        <c:axId val="20378982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779456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7198601604582238E-2"/>
          <c:w val="0.86769685039370126"/>
          <c:h val="0.8618057336814605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12"/>
                <c:pt idx="0">
                  <c:v>-22.6</c:v>
                </c:pt>
                <c:pt idx="1">
                  <c:v>-36.800000000000004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Sheet1!$F$2:$F$32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Sheet1!$H$2:$H$32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199092480"/>
        <c:axId val="1990946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12"/>
                <c:pt idx="0">
                  <c:v>-15.4</c:v>
                </c:pt>
                <c:pt idx="1">
                  <c:v>-24.4</c:v>
                </c:pt>
                <c:pt idx="2">
                  <c:v>-19.2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Sheet1!$E$2:$E$32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Sheet1!$G$2:$G$32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Sheet1!$A$2:$A$32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Sheet1!$I$2:$I$32</c:f>
              <c:numCache>
                <c:formatCode>General</c:formatCode>
                <c:ptCount val="12"/>
                <c:pt idx="9">
                  <c:v>-16.600000000000001</c:v>
                </c:pt>
                <c:pt idx="10">
                  <c:v>-16.600000000000001</c:v>
                </c:pt>
                <c:pt idx="11">
                  <c:v>0</c:v>
                </c:pt>
              </c:numCache>
            </c:numRef>
          </c:val>
        </c:ser>
        <c:marker val="1"/>
        <c:axId val="199096192"/>
        <c:axId val="199097728"/>
      </c:lineChart>
      <c:catAx>
        <c:axId val="199092480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lang="en-GB"/>
            </a:pPr>
            <a:endParaRPr lang="nb-NO"/>
          </a:p>
        </c:txPr>
        <c:crossAx val="199094656"/>
        <c:crossesAt val="0"/>
        <c:auto val="1"/>
        <c:lblAlgn val="ctr"/>
        <c:lblOffset val="100"/>
        <c:tickLblSkip val="1"/>
        <c:tickMarkSkip val="4"/>
      </c:catAx>
      <c:valAx>
        <c:axId val="1990946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092480"/>
        <c:crosses val="autoZero"/>
        <c:crossBetween val="between"/>
        <c:majorUnit val="20"/>
        <c:minorUnit val="20"/>
      </c:valAx>
      <c:catAx>
        <c:axId val="1990961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097728"/>
        <c:crossesAt val="-90"/>
        <c:auto val="1"/>
        <c:lblAlgn val="ctr"/>
        <c:lblOffset val="100"/>
        <c:tickLblSkip val="1"/>
        <c:tickMarkSkip val="1"/>
      </c:catAx>
      <c:valAx>
        <c:axId val="19909772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en-GB"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19909619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0.76033</cdr:x>
      <cdr:y>0.17009</cdr:y>
    </cdr:from>
    <cdr:to>
      <cdr:x>0.76033</cdr:x>
      <cdr:y>0.89654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52458" y="935618"/>
          <a:ext cx="0" cy="399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0.58594</cdr:x>
      <cdr:y>0.16883</cdr:y>
    </cdr:from>
    <cdr:to>
      <cdr:x>0.75781</cdr:x>
      <cdr:y>0.27514</cdr:y>
    </cdr:to>
    <cdr:sp macro="" textlink="">
      <cdr:nvSpPr>
        <cdr:cNvPr id="3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18" y="928694"/>
          <a:ext cx="1571636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smtClean="0">
              <a:latin typeface="Univers 45 Light"/>
            </a:rPr>
            <a:t>Banks’ risk </a:t>
          </a:r>
          <a:r>
            <a:rPr lang="nb-NO" sz="1600" dirty="0" err="1" smtClean="0">
              <a:latin typeface="Univers 45 Light"/>
            </a:rPr>
            <a:t>appetite</a:t>
          </a:r>
          <a:endParaRPr lang="nb-NO" sz="1600" baseline="30000" dirty="0">
            <a:latin typeface="Univers 45 Light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0.28125</cdr:x>
      <cdr:y>0.02857</cdr:y>
    </cdr:from>
    <cdr:to>
      <cdr:x>0.5</cdr:x>
      <cdr:y>0.14551</cdr:y>
    </cdr:to>
    <cdr:sp macro="" textlink="">
      <cdr:nvSpPr>
        <cdr:cNvPr id="2" name="Text Box 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571736" y="142875"/>
          <a:ext cx="200026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>
              <a:latin typeface="Univers 45 Light" pitchFamily="34" charset="0"/>
            </a:rPr>
            <a:t>Maximum</a:t>
          </a:r>
          <a:r>
            <a:rPr lang="nb-NO" sz="1600" dirty="0">
              <a:latin typeface="Univers 45 Light" pitchFamily="34" charset="0"/>
            </a:rPr>
            <a:t> </a:t>
          </a:r>
          <a:r>
            <a:rPr lang="nb-NO" sz="1600" dirty="0" err="1">
              <a:latin typeface="Univers 45 Light" pitchFamily="34" charset="0"/>
            </a:rPr>
            <a:t>loan-to-income</a:t>
          </a:r>
          <a:r>
            <a:rPr lang="nb-NO" sz="1600" dirty="0">
              <a:latin typeface="Univers 45 Light" pitchFamily="34" charset="0"/>
            </a:rPr>
            <a:t> ratio</a:t>
          </a:r>
          <a:endParaRPr lang="nb-NO" sz="1600" baseline="300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0.64493</cdr:x>
      <cdr:y>0.02817</cdr:y>
    </cdr:from>
    <cdr:to>
      <cdr:x>0.64493</cdr:x>
      <cdr:y>0.88417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97240" y="14690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0.64493</cdr:x>
      <cdr:y>0.02817</cdr:y>
    </cdr:from>
    <cdr:to>
      <cdr:x>0.92605</cdr:x>
      <cdr:y>0.10392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2164" y="142876"/>
          <a:ext cx="2428892" cy="3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Fixed-rate</a:t>
          </a:r>
          <a:r>
            <a:rPr lang="nb-NO" sz="1600" dirty="0" smtClean="0">
              <a:latin typeface="Univers 45 Light" pitchFamily="34" charset="0"/>
            </a:rPr>
            <a:t> </a:t>
          </a:r>
          <a:r>
            <a:rPr lang="nb-NO" sz="1600" dirty="0" err="1" smtClean="0">
              <a:latin typeface="Univers 45 Light" pitchFamily="34" charset="0"/>
            </a:rPr>
            <a:t>loans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0.78906</cdr:x>
      <cdr:y>0.0274</cdr:y>
    </cdr:from>
    <cdr:to>
      <cdr:x>0.78906</cdr:x>
      <cdr:y>0.8903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15206" y="142875"/>
          <a:ext cx="0" cy="4500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0.02817</cdr:y>
    </cdr:from>
    <cdr:to>
      <cdr:x>0.78906</cdr:x>
      <cdr:y>0.09492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57883" y="146906"/>
          <a:ext cx="1357323" cy="34809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Funding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0.78906</cdr:x>
      <cdr:y>0.0274</cdr:y>
    </cdr:from>
    <cdr:to>
      <cdr:x>0.92969</cdr:x>
      <cdr:y>0.13953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215206" y="142876"/>
          <a:ext cx="1285884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smtClean="0">
              <a:latin typeface="Univers 45 Light"/>
            </a:rPr>
            <a:t>Capital </a:t>
          </a:r>
          <a:r>
            <a:rPr lang="nb-NO" sz="1600" dirty="0" err="1" smtClean="0">
              <a:latin typeface="Univers 45 Light"/>
            </a:rPr>
            <a:t>adequacy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0.0274</cdr:y>
    </cdr:from>
    <cdr:to>
      <cdr:x>0.64063</cdr:x>
      <cdr:y>0.8903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5"/>
          <a:ext cx="0" cy="4500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2010 Q1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500042"/>
          <a:ext cx="91440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Repayment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secured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dwellings</a:t>
            </a:r>
            <a:r>
              <a:rPr lang="nb-NO" sz="1600" baseline="30000" dirty="0" smtClean="0">
                <a:latin typeface="Univers 45 Light" pitchFamily="34" charset="0"/>
              </a:rPr>
              <a:t>3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00826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Fixed-rate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47006" y="644804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Home </a:t>
            </a:r>
            <a:r>
              <a:rPr lang="nb-NO" sz="1600" dirty="0" err="1" smtClean="0">
                <a:latin typeface="Univers 45 Light" pitchFamily="34" charset="0"/>
              </a:rPr>
              <a:t>equity</a:t>
            </a:r>
            <a:r>
              <a:rPr lang="nb-NO" sz="1600" dirty="0" smtClean="0">
                <a:latin typeface="Univers 45 Light" pitchFamily="34" charset="0"/>
              </a:rPr>
              <a:t> lines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1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Household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0314" y="663276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5308" y="64291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calculated</a:t>
            </a:r>
            <a:r>
              <a:rPr lang="nb-NO" sz="1600" dirty="0" smtClean="0">
                <a:latin typeface="Univers 45 Light" pitchFamily="34" charset="0"/>
              </a:rPr>
              <a:t> by </a:t>
            </a:r>
            <a:r>
              <a:rPr lang="nb-NO" sz="1600" dirty="0" err="1" smtClean="0">
                <a:latin typeface="Univers 45 Light" pitchFamily="34" charset="0"/>
              </a:rPr>
              <a:t>weighting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together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responses</a:t>
            </a:r>
            <a:r>
              <a:rPr lang="nb-NO" sz="1600" dirty="0" smtClean="0">
                <a:latin typeface="Univers 45 Light" pitchFamily="34" charset="0"/>
              </a:rPr>
              <a:t> in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survey. The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blue</a:t>
            </a:r>
            <a:r>
              <a:rPr lang="nb-NO" sz="1600" dirty="0" smtClean="0">
                <a:latin typeface="Univers 45 Light" pitchFamily="34" charset="0"/>
              </a:rPr>
              <a:t> bars show </a:t>
            </a:r>
            <a:r>
              <a:rPr lang="nb-NO" sz="1600" dirty="0" err="1" smtClean="0">
                <a:latin typeface="Univers 45 Light" pitchFamily="34" charset="0"/>
              </a:rPr>
              <a:t>developments</a:t>
            </a:r>
            <a:r>
              <a:rPr lang="nb-NO" sz="1600" dirty="0" smtClean="0">
                <a:latin typeface="Univers 45 Light" pitchFamily="34" charset="0"/>
              </a:rPr>
              <a:t> over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past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show </a:t>
            </a:r>
            <a:r>
              <a:rPr lang="nb-NO" sz="1600" dirty="0" err="1" smtClean="0">
                <a:latin typeface="Univers 45 Light" pitchFamily="34" charset="0"/>
              </a:rPr>
              <a:t>expectations</a:t>
            </a:r>
            <a:r>
              <a:rPr lang="nb-NO" sz="1600" dirty="0" smtClean="0">
                <a:latin typeface="Univers 45 Light" pitchFamily="34" charset="0"/>
              </a:rPr>
              <a:t> over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next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r>
              <a:rPr lang="nb-NO" sz="1600" dirty="0" smtClean="0">
                <a:latin typeface="Univers 45 Light" pitchFamily="34" charset="0"/>
              </a:rPr>
              <a:t>. The red </a:t>
            </a:r>
            <a:r>
              <a:rPr lang="nb-NO" sz="1600" dirty="0" err="1" smtClean="0">
                <a:latin typeface="Univers 45 Light" pitchFamily="34" charset="0"/>
              </a:rPr>
              <a:t>diamonds</a:t>
            </a:r>
            <a:r>
              <a:rPr lang="nb-NO" sz="1600" dirty="0" smtClean="0">
                <a:latin typeface="Univers 45 Light" pitchFamily="34" charset="0"/>
              </a:rPr>
              <a:t> have </a:t>
            </a:r>
            <a:r>
              <a:rPr lang="nb-NO" sz="1600" dirty="0" err="1" smtClean="0">
                <a:latin typeface="Univers 45 Light" pitchFamily="34" charset="0"/>
              </a:rPr>
              <a:t>been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moved</a:t>
            </a:r>
            <a:r>
              <a:rPr lang="nb-NO" sz="1600" dirty="0" smtClean="0">
                <a:latin typeface="Univers 45 Light" pitchFamily="34" charset="0"/>
              </a:rPr>
              <a:t> forward </a:t>
            </a:r>
            <a:r>
              <a:rPr lang="nb-NO" sz="1600" dirty="0" err="1" smtClean="0">
                <a:latin typeface="Univers 45 Light" pitchFamily="34" charset="0"/>
              </a:rPr>
              <a:t>one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quarter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falling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571480"/>
          <a:ext cx="914400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Economic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outlook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714356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3624" y="683634"/>
            <a:ext cx="0" cy="48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02296" y="1509410"/>
            <a:ext cx="63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50017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Market </a:t>
            </a:r>
            <a:r>
              <a:rPr lang="nb-NO" sz="1600" dirty="0" err="1" smtClean="0">
                <a:latin typeface="Univers 45 Light" pitchFamily="34" charset="0"/>
              </a:rPr>
              <a:t>share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objectives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143108" y="928670"/>
            <a:ext cx="64294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Factors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affecting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2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0268" y="1518082"/>
            <a:ext cx="0" cy="39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396" y="1518082"/>
            <a:ext cx="0" cy="39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Funding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571481"/>
          <a:ext cx="91440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90208" y="689097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3328" y="679862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19699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49456" y="689098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loan-to-value</a:t>
            </a:r>
            <a:r>
              <a:rPr lang="nb-NO" sz="1600" dirty="0" smtClean="0">
                <a:latin typeface="Univers 45 Light" pitchFamily="34" charset="0"/>
              </a:rPr>
              <a:t> ratio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46180" y="27708"/>
            <a:ext cx="9097820" cy="472334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3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loan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conditions</a:t>
            </a:r>
            <a:r>
              <a:rPr lang="nb-NO" sz="2000" dirty="0" smtClean="0">
                <a:latin typeface="Univers 45 Light" pitchFamily="34" charset="0"/>
              </a:rPr>
              <a:t> for </a:t>
            </a:r>
            <a:r>
              <a:rPr lang="nb-NO" sz="2000" dirty="0" err="1" smtClean="0">
                <a:latin typeface="Univers 45 Light" pitchFamily="34" charset="0"/>
              </a:rPr>
              <a:t>households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</a:t>
            </a:r>
            <a:r>
              <a:rPr lang="nb-NO" sz="1600" dirty="0" err="1" smtClean="0">
                <a:latin typeface="Univers 45 Light" pitchFamily="34" charset="0"/>
              </a:rPr>
              <a:t>indicate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higher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lending</a:t>
            </a:r>
            <a:r>
              <a:rPr lang="nb-NO" sz="1600" dirty="0" smtClean="0">
                <a:latin typeface="Univers 45 Light" pitchFamily="34" charset="0"/>
              </a:rPr>
              <a:t> margins and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therefore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standards.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for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LTI ratio,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maximum</a:t>
            </a:r>
            <a:r>
              <a:rPr lang="nb-NO" sz="1600" dirty="0" smtClean="0">
                <a:latin typeface="Univers 45 Light" pitchFamily="34" charset="0"/>
              </a:rPr>
              <a:t> LTV ratio and </a:t>
            </a:r>
            <a:r>
              <a:rPr lang="nb-NO" sz="1600" dirty="0" err="1" smtClean="0">
                <a:latin typeface="Univers 45 Light" pitchFamily="34" charset="0"/>
              </a:rPr>
              <a:t>use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of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interest-only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periods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714356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or </a:t>
            </a:r>
            <a:r>
              <a:rPr lang="nb-NO" sz="1600" dirty="0" err="1" smtClean="0">
                <a:latin typeface="Univers 45 Light" pitchFamily="34" charset="0"/>
              </a:rPr>
              <a:t>increased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642910" y="857232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</a:t>
            </a:r>
            <a:r>
              <a:rPr lang="nb-NO" sz="1600" dirty="0" err="1" smtClean="0">
                <a:latin typeface="Univers 45 Light" pitchFamily="34" charset="0"/>
              </a:rPr>
              <a:t>demand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among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non-financial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corporations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46722" y="870804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86116" y="857232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Drawdowns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on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lines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4</a:t>
            </a:r>
            <a:r>
              <a:rPr lang="nb-NO" sz="2000" dirty="0" smtClean="0">
                <a:latin typeface="Univers 45 Light" pitchFamily="34" charset="0"/>
              </a:rPr>
              <a:t> Credit </a:t>
            </a:r>
            <a:r>
              <a:rPr lang="nb-NO" sz="2000" dirty="0" err="1" smtClean="0">
                <a:latin typeface="Univers 45 Light" pitchFamily="34" charset="0"/>
              </a:rPr>
              <a:t>demand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among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 and </a:t>
            </a:r>
            <a:r>
              <a:rPr lang="nb-NO" sz="2000" dirty="0" err="1" smtClean="0">
                <a:latin typeface="Univers 45 Light" pitchFamily="34" charset="0"/>
              </a:rPr>
              <a:t>drawdowns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on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lines.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642918"/>
          <a:ext cx="91440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 pitchFamily="34" charset="0"/>
              </a:rPr>
              <a:t>Source</a:t>
            </a:r>
            <a:r>
              <a:rPr lang="nb-NO" sz="1600" dirty="0" smtClean="0">
                <a:latin typeface="Univers 45 Light" pitchFamily="34" charset="0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0314" y="808602"/>
            <a:ext cx="0" cy="468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785794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Commercial real </a:t>
            </a:r>
            <a:r>
              <a:rPr lang="nb-NO" sz="1600" dirty="0" err="1" smtClean="0">
                <a:latin typeface="Univers 45 Light" pitchFamily="34" charset="0"/>
              </a:rPr>
              <a:t>estate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5 </a:t>
            </a:r>
            <a:r>
              <a:rPr lang="nb-NO" sz="2000" dirty="0" err="1" smtClean="0">
                <a:latin typeface="Univers 45 Light" pitchFamily="34" charset="0"/>
              </a:rPr>
              <a:t>Change</a:t>
            </a:r>
            <a:r>
              <a:rPr lang="nb-NO" sz="2000" dirty="0" smtClean="0">
                <a:latin typeface="Univers 45 Light" pitchFamily="34" charset="0"/>
              </a:rPr>
              <a:t> in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642919"/>
          <a:ext cx="91440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nb-NO" sz="1600" dirty="0" err="1" smtClean="0">
                <a:latin typeface="Univers 45 Light" pitchFamily="34" charset="0"/>
              </a:rPr>
              <a:t>See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footnote</a:t>
            </a:r>
            <a:r>
              <a:rPr lang="nb-NO" sz="1600" dirty="0" smtClean="0">
                <a:latin typeface="Univers 45 Light" pitchFamily="34" charset="0"/>
              </a:rPr>
              <a:t> 1 in </a:t>
            </a:r>
            <a:r>
              <a:rPr lang="nb-NO" sz="1600" dirty="0" err="1" smtClean="0">
                <a:latin typeface="Univers 45 Light" pitchFamily="34" charset="0"/>
              </a:rPr>
              <a:t>Chart</a:t>
            </a:r>
            <a:r>
              <a:rPr lang="nb-NO" sz="1600" dirty="0" smtClean="0">
                <a:latin typeface="Univers 45 Light" pitchFamily="34" charset="0"/>
              </a:rPr>
              <a:t> 1 </a:t>
            </a: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 err="1" smtClean="0">
                <a:latin typeface="Univers 45 Light" pitchFamily="34" charset="0"/>
              </a:rPr>
              <a:t>net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percentage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balances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denote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that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the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factor</a:t>
            </a:r>
            <a:r>
              <a:rPr lang="nb-NO" sz="1600" dirty="0" smtClean="0">
                <a:latin typeface="Univers 45 Light" pitchFamily="34" charset="0"/>
              </a:rPr>
              <a:t> has </a:t>
            </a:r>
            <a:r>
              <a:rPr lang="nb-NO" sz="1600" dirty="0" err="1" smtClean="0">
                <a:latin typeface="Univers 45 Light" pitchFamily="34" charset="0"/>
              </a:rPr>
              <a:t>contributed</a:t>
            </a:r>
            <a:r>
              <a:rPr lang="nb-NO" sz="1600" dirty="0" smtClean="0">
                <a:latin typeface="Univers 45 Light" pitchFamily="34" charset="0"/>
              </a:rPr>
              <a:t> to </a:t>
            </a:r>
            <a:r>
              <a:rPr lang="nb-NO" sz="1600" dirty="0" err="1" smtClean="0">
                <a:latin typeface="Univers 45 Light" pitchFamily="34" charset="0"/>
              </a:rPr>
              <a:t>tighter</a:t>
            </a:r>
            <a:r>
              <a:rPr lang="nb-NO" sz="1600" dirty="0" smtClean="0">
                <a:latin typeface="Univers 45 Light" pitchFamily="34" charset="0"/>
              </a:rPr>
              <a:t> </a:t>
            </a:r>
            <a:r>
              <a:rPr lang="nb-NO" sz="1600" dirty="0" err="1" smtClean="0">
                <a:latin typeface="Univers 45 Light" pitchFamily="34" charset="0"/>
              </a:rPr>
              <a:t>credit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Economic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0056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Banks’ risk </a:t>
            </a:r>
            <a:r>
              <a:rPr lang="nb-NO" sz="1600" dirty="0" err="1" smtClean="0">
                <a:latin typeface="Univers 45 Light"/>
              </a:rPr>
              <a:t>appetite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17620" y="794465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Sector-specific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outlook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 err="1" smtClean="0">
                <a:latin typeface="Univers 45 Light" pitchFamily="34" charset="0"/>
              </a:rPr>
              <a:t>Chart</a:t>
            </a:r>
            <a:r>
              <a:rPr lang="nb-NO" sz="2000" b="1" dirty="0" smtClean="0">
                <a:latin typeface="Univers 45 Light" pitchFamily="34" charset="0"/>
              </a:rPr>
              <a:t> 6 </a:t>
            </a:r>
            <a:r>
              <a:rPr lang="nb-NO" sz="2000" dirty="0" err="1" smtClean="0">
                <a:latin typeface="Univers 45 Light" pitchFamily="34" charset="0"/>
              </a:rPr>
              <a:t>Factors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affecting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credit</a:t>
            </a:r>
            <a:r>
              <a:rPr lang="nb-NO" sz="2000" dirty="0" smtClean="0">
                <a:latin typeface="Univers 45 Light" pitchFamily="34" charset="0"/>
              </a:rPr>
              <a:t> standards for </a:t>
            </a:r>
            <a:r>
              <a:rPr lang="nb-NO" sz="2000" dirty="0" err="1" smtClean="0">
                <a:latin typeface="Univers 45 Light" pitchFamily="34" charset="0"/>
              </a:rPr>
              <a:t>non-financial</a:t>
            </a:r>
            <a:r>
              <a:rPr lang="nb-NO" sz="2000" dirty="0" smtClean="0">
                <a:latin typeface="Univers 45 Light" pitchFamily="34" charset="0"/>
              </a:rPr>
              <a:t> </a:t>
            </a:r>
            <a:r>
              <a:rPr lang="nb-NO" sz="2000" dirty="0" err="1" smtClean="0">
                <a:latin typeface="Univers 45 Light" pitchFamily="34" charset="0"/>
              </a:rPr>
              <a:t>corporations</a:t>
            </a:r>
            <a:r>
              <a:rPr lang="nb-NO" sz="2000" dirty="0" smtClean="0">
                <a:latin typeface="Univers 45 Light" pitchFamily="34" charset="0"/>
              </a:rPr>
              <a:t>. Net </a:t>
            </a:r>
            <a:r>
              <a:rPr lang="nb-NO" sz="2000" dirty="0" err="1" smtClean="0">
                <a:latin typeface="Univers 45 Light" pitchFamily="34" charset="0"/>
              </a:rPr>
              <a:t>percentage</a:t>
            </a:r>
            <a:r>
              <a:rPr lang="nb-NO" sz="2000" dirty="0" smtClean="0">
                <a:latin typeface="Univers 45 Light" pitchFamily="34" charset="0"/>
              </a:rPr>
              <a:t> balances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Market </a:t>
            </a:r>
            <a:r>
              <a:rPr lang="nb-NO" sz="1600" dirty="0" err="1" smtClean="0">
                <a:latin typeface="Univers 45 Light"/>
              </a:rPr>
              <a:t>share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objectives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571480"/>
          <a:ext cx="9144000" cy="5072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9132" y="735440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9196" y="728910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Fees</a:t>
            </a:r>
            <a:endParaRPr lang="nb-NO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2129" y="735440"/>
            <a:ext cx="0" cy="435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Collateral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73888" y="5537134"/>
            <a:ext cx="8929718" cy="125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</a:t>
            </a:r>
            <a:r>
              <a:rPr lang="nb-NO" sz="1600" dirty="0" err="1" smtClean="0">
                <a:latin typeface="Univers 45 Light"/>
              </a:rPr>
              <a:t>See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footnote</a:t>
            </a:r>
            <a:r>
              <a:rPr lang="nb-NO" sz="1600" dirty="0" smtClean="0">
                <a:latin typeface="Univers 45 Light"/>
              </a:rPr>
              <a:t> 1 in </a:t>
            </a:r>
            <a:r>
              <a:rPr lang="nb-NO" sz="1600" dirty="0" err="1" smtClean="0">
                <a:latin typeface="Univers 45 Light"/>
              </a:rPr>
              <a:t>Chart</a:t>
            </a:r>
            <a:r>
              <a:rPr lang="nb-NO" sz="1600" dirty="0" smtClean="0">
                <a:latin typeface="Univers 45 Light"/>
              </a:rPr>
              <a:t> 1 </a:t>
            </a:r>
            <a:endParaRPr lang="nb-NO" sz="1600" dirty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2) Positive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higher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margins. Positive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net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percentage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balances</a:t>
            </a:r>
            <a:r>
              <a:rPr lang="nb-NO" sz="1600" dirty="0" smtClean="0">
                <a:latin typeface="Univers 45 Light"/>
              </a:rPr>
              <a:t> for </a:t>
            </a:r>
            <a:r>
              <a:rPr lang="nb-NO" sz="1600" dirty="0" err="1" smtClean="0">
                <a:latin typeface="Univers 45 Light"/>
              </a:rPr>
              <a:t>lending</a:t>
            </a:r>
            <a:r>
              <a:rPr lang="nb-NO" sz="1600" dirty="0" smtClean="0">
                <a:latin typeface="Univers 45 Light"/>
              </a:rPr>
              <a:t> margins, </a:t>
            </a:r>
            <a:r>
              <a:rPr lang="nb-NO" sz="1600" dirty="0" err="1" smtClean="0">
                <a:latin typeface="Univers 45 Light"/>
              </a:rPr>
              <a:t>equity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capital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, </a:t>
            </a:r>
            <a:r>
              <a:rPr lang="nb-NO" sz="1600" dirty="0" err="1" smtClean="0">
                <a:latin typeface="Univers 45 Light"/>
              </a:rPr>
              <a:t>collateral</a:t>
            </a:r>
            <a:endParaRPr lang="nb-NO" sz="1600" dirty="0" smtClean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requirements</a:t>
            </a:r>
            <a:r>
              <a:rPr lang="nb-NO" sz="1600" dirty="0" smtClean="0">
                <a:latin typeface="Univers 45 Light"/>
              </a:rPr>
              <a:t> and </a:t>
            </a:r>
            <a:r>
              <a:rPr lang="nb-NO" sz="1600" dirty="0" err="1" smtClean="0">
                <a:latin typeface="Univers 45 Light"/>
              </a:rPr>
              <a:t>fees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denote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tighter</a:t>
            </a:r>
            <a:r>
              <a:rPr lang="nb-NO" sz="1600" dirty="0" smtClean="0">
                <a:latin typeface="Univers 45 Light"/>
              </a:rPr>
              <a:t> </a:t>
            </a:r>
            <a:r>
              <a:rPr lang="nb-NO" sz="1600" dirty="0" err="1" smtClean="0">
                <a:latin typeface="Univers 45 Light"/>
              </a:rPr>
              <a:t>credit</a:t>
            </a:r>
            <a:r>
              <a:rPr lang="nb-NO" sz="1600" dirty="0" smtClean="0">
                <a:latin typeface="Univers 45 Light"/>
              </a:rPr>
              <a:t> standards</a:t>
            </a:r>
          </a:p>
          <a:p>
            <a:pPr marL="457200" indent="-457200"/>
            <a:r>
              <a:rPr lang="nb-NO" sz="1600" dirty="0" err="1" smtClean="0">
                <a:latin typeface="Univers 45 Light"/>
              </a:rPr>
              <a:t>Source</a:t>
            </a:r>
            <a:r>
              <a:rPr lang="nb-NO" sz="1600" dirty="0" smtClean="0">
                <a:latin typeface="Univers 45 Light"/>
              </a:rPr>
              <a:t>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nb-NO" sz="2000" b="1" dirty="0" err="1" smtClean="0">
                <a:latin typeface="Univers 45 Light"/>
              </a:rPr>
              <a:t>Chart</a:t>
            </a:r>
            <a:r>
              <a:rPr lang="nb-NO" sz="2000" b="1" dirty="0" smtClean="0">
                <a:latin typeface="Univers 45 Light"/>
              </a:rPr>
              <a:t> 7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Change</a:t>
            </a:r>
            <a:r>
              <a:rPr lang="nb-NO" sz="2000" dirty="0" smtClean="0">
                <a:latin typeface="Univers 45 Light"/>
              </a:rPr>
              <a:t> in </a:t>
            </a:r>
            <a:r>
              <a:rPr lang="nb-NO" sz="2000" dirty="0" err="1" smtClean="0">
                <a:latin typeface="Univers 45 Light"/>
              </a:rPr>
              <a:t>loan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conditions</a:t>
            </a:r>
            <a:r>
              <a:rPr lang="nb-NO" sz="2000" dirty="0" smtClean="0">
                <a:latin typeface="Univers 45 Light"/>
              </a:rPr>
              <a:t> for </a:t>
            </a:r>
            <a:r>
              <a:rPr lang="nb-NO" sz="2000" dirty="0" err="1" smtClean="0">
                <a:latin typeface="Univers 45 Light"/>
              </a:rPr>
              <a:t>non-financial</a:t>
            </a:r>
            <a:r>
              <a:rPr lang="nb-NO" sz="2000" dirty="0" smtClean="0">
                <a:latin typeface="Univers 45 Light"/>
              </a:rPr>
              <a:t> </a:t>
            </a:r>
            <a:r>
              <a:rPr lang="nb-NO" sz="2000" dirty="0" err="1" smtClean="0">
                <a:latin typeface="Univers 45 Light"/>
              </a:rPr>
              <a:t>corporations</a:t>
            </a:r>
            <a:r>
              <a:rPr lang="nb-NO" sz="2000" dirty="0" smtClean="0">
                <a:latin typeface="Univers 45 Light"/>
              </a:rPr>
              <a:t>. </a:t>
            </a:r>
            <a:br>
              <a:rPr lang="nb-NO" sz="2000" dirty="0" smtClean="0">
                <a:latin typeface="Univers 45 Light"/>
              </a:rPr>
            </a:br>
            <a:r>
              <a:rPr lang="nb-NO" sz="2000" dirty="0" smtClean="0">
                <a:latin typeface="Univers 45 Light"/>
              </a:rPr>
              <a:t>Net </a:t>
            </a:r>
            <a:r>
              <a:rPr lang="nb-NO" sz="2000" dirty="0" err="1" smtClean="0">
                <a:latin typeface="Univers 45 Light"/>
              </a:rPr>
              <a:t>percentage</a:t>
            </a:r>
            <a:r>
              <a:rPr lang="nb-NO" sz="2000" dirty="0" smtClean="0">
                <a:latin typeface="Univers 45 Light"/>
              </a:rPr>
              <a:t> balances</a:t>
            </a:r>
            <a:r>
              <a:rPr lang="nb-NO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5378</TotalTime>
  <Words>457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402</cp:revision>
  <dcterms:created xsi:type="dcterms:W3CDTF">2008-03-11T13:27:45Z</dcterms:created>
  <dcterms:modified xsi:type="dcterms:W3CDTF">2010-04-22T06:46:08Z</dcterms:modified>
</cp:coreProperties>
</file>