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drawings/drawing4.xml" ContentType="application/vnd.openxmlformats-officedocument.drawingml.chartshape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drawings/drawing2.xml" ContentType="application/vnd.openxmlformats-officedocument.drawingml.chartshapes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7.xml" ContentType="application/vnd.openxmlformats-officedocument.drawingml.chart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drawings/drawing3.xml" ContentType="application/vnd.openxmlformats-officedocument.drawingml.chartshapes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drawings/drawing1.xml" ContentType="application/vnd.openxmlformats-officedocument.drawingml.chartshapes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49" r:id="rId2"/>
  </p:sldMasterIdLst>
  <p:notesMasterIdLst>
    <p:notesMasterId r:id="rId11"/>
  </p:notesMasterIdLst>
  <p:handoutMasterIdLst>
    <p:handoutMasterId r:id="rId12"/>
  </p:handoutMasterIdLst>
  <p:sldIdLst>
    <p:sldId id="276" r:id="rId3"/>
    <p:sldId id="258" r:id="rId4"/>
    <p:sldId id="259" r:id="rId5"/>
    <p:sldId id="260" r:id="rId6"/>
    <p:sldId id="275" r:id="rId7"/>
    <p:sldId id="270" r:id="rId8"/>
    <p:sldId id="271" r:id="rId9"/>
    <p:sldId id="272" r:id="rId10"/>
  </p:sldIdLst>
  <p:sldSz cx="9144000" cy="6858000" type="screen4x3"/>
  <p:notesSz cx="6797675" cy="9926638"/>
  <p:defaultTextStyle>
    <a:defPPr>
      <a:defRPr lang="nb-NO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33"/>
    <a:srgbClr val="000080"/>
    <a:srgbClr val="190080"/>
    <a:srgbClr val="000066"/>
    <a:srgbClr val="006666"/>
    <a:srgbClr val="E4E4F8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750" autoAdjust="0"/>
    <p:restoredTop sz="94660"/>
  </p:normalViewPr>
  <p:slideViewPr>
    <p:cSldViewPr>
      <p:cViewPr varScale="1">
        <p:scale>
          <a:sx n="103" d="100"/>
          <a:sy n="103" d="100"/>
        </p:scale>
        <p:origin x="-89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Office_Excel_Worksheet2.xlsx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Microsoft_Office_Excel_Worksheet3.xlsx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package" Target="../embeddings/Microsoft_Office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5.xlsx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package" Target="../embeddings/Microsoft_Office_Excel_Worksheet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7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nb-NO"/>
  <c:chart>
    <c:plotArea>
      <c:layout>
        <c:manualLayout>
          <c:layoutTarget val="inner"/>
          <c:xMode val="edge"/>
          <c:yMode val="edge"/>
          <c:x val="6.6151574803149635E-2"/>
          <c:y val="2.7371825396825415E-2"/>
          <c:w val="0.86769685039370126"/>
          <c:h val="0.86092559523809564"/>
        </c:manualLayout>
      </c:layout>
      <c:barChart>
        <c:barDir val="col"/>
        <c:grouping val="clustered"/>
        <c:ser>
          <c:idx val="1"/>
          <c:order val="0"/>
          <c:tx>
            <c:strRef>
              <c:f>Sheet1!$B$1</c:f>
              <c:strCache>
                <c:ptCount val="1"/>
                <c:pt idx="0">
                  <c:v>Samlet faktisk</c:v>
                </c:pt>
              </c:strCache>
            </c:strRef>
          </c:tx>
          <c:spPr>
            <a:solidFill>
              <a:srgbClr val="000080"/>
            </a:solidFill>
            <a:ln w="25185">
              <a:noFill/>
            </a:ln>
          </c:spPr>
          <c:dPt>
            <c:idx val="0"/>
            <c:spPr>
              <a:solidFill>
                <a:srgbClr val="000080"/>
              </a:solidFill>
              <a:ln w="0">
                <a:solidFill>
                  <a:schemeClr val="tx1"/>
                </a:solidFill>
              </a:ln>
            </c:spPr>
          </c:dPt>
          <c:cat>
            <c:strRef>
              <c:f>Sheet1!$A$2:$A$45</c:f>
              <c:strCache>
                <c:ptCount val="12"/>
                <c:pt idx="0">
                  <c:v>Q4</c:v>
                </c:pt>
                <c:pt idx="1">
                  <c:v>Q1</c:v>
                </c:pt>
                <c:pt idx="2">
                  <c:v>Q2</c:v>
                </c:pt>
                <c:pt idx="3">
                  <c:v>Q4</c:v>
                </c:pt>
                <c:pt idx="4">
                  <c:v>Q1</c:v>
                </c:pt>
                <c:pt idx="5">
                  <c:v>Q2</c:v>
                </c:pt>
                <c:pt idx="6">
                  <c:v>Q4</c:v>
                </c:pt>
                <c:pt idx="7">
                  <c:v>Q1</c:v>
                </c:pt>
                <c:pt idx="8">
                  <c:v>Q2</c:v>
                </c:pt>
                <c:pt idx="9">
                  <c:v>Q4</c:v>
                </c:pt>
                <c:pt idx="10">
                  <c:v>Q1</c:v>
                </c:pt>
                <c:pt idx="11">
                  <c:v>Q2</c:v>
                </c:pt>
              </c:strCache>
            </c:strRef>
          </c:cat>
          <c:val>
            <c:numRef>
              <c:f>Sheet1!$B$2:$B$45</c:f>
              <c:numCache>
                <c:formatCode>General</c:formatCode>
                <c:ptCount val="12"/>
                <c:pt idx="0">
                  <c:v>11.1</c:v>
                </c:pt>
                <c:pt idx="1">
                  <c:v>-22.2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Vanlige boliglån faktisk</c:v>
                </c:pt>
              </c:strCache>
            </c:strRef>
          </c:tx>
          <c:spPr>
            <a:solidFill>
              <a:srgbClr val="000080"/>
            </a:solidFill>
            <a:ln w="25185">
              <a:noFill/>
            </a:ln>
          </c:spPr>
          <c:cat>
            <c:strRef>
              <c:f>Sheet1!$A$2:$A$45</c:f>
              <c:strCache>
                <c:ptCount val="12"/>
                <c:pt idx="0">
                  <c:v>Q4</c:v>
                </c:pt>
                <c:pt idx="1">
                  <c:v>Q1</c:v>
                </c:pt>
                <c:pt idx="2">
                  <c:v>Q2</c:v>
                </c:pt>
                <c:pt idx="3">
                  <c:v>Q4</c:v>
                </c:pt>
                <c:pt idx="4">
                  <c:v>Q1</c:v>
                </c:pt>
                <c:pt idx="5">
                  <c:v>Q2</c:v>
                </c:pt>
                <c:pt idx="6">
                  <c:v>Q4</c:v>
                </c:pt>
                <c:pt idx="7">
                  <c:v>Q1</c:v>
                </c:pt>
                <c:pt idx="8">
                  <c:v>Q2</c:v>
                </c:pt>
                <c:pt idx="9">
                  <c:v>Q4</c:v>
                </c:pt>
                <c:pt idx="10">
                  <c:v>Q1</c:v>
                </c:pt>
                <c:pt idx="11">
                  <c:v>Q2</c:v>
                </c:pt>
              </c:strCache>
            </c:strRef>
          </c:cat>
          <c:val>
            <c:numRef>
              <c:f>Sheet1!$D$2:$D$45</c:f>
              <c:numCache>
                <c:formatCode>General</c:formatCode>
                <c:ptCount val="12"/>
                <c:pt idx="3">
                  <c:v>11.1</c:v>
                </c:pt>
                <c:pt idx="4">
                  <c:v>-22.2</c:v>
                </c:pt>
              </c:numCache>
            </c:numRef>
          </c:val>
        </c:ser>
        <c:ser>
          <c:idx val="10"/>
          <c:order val="4"/>
          <c:tx>
            <c:strRef>
              <c:f>Sheet1!$F$1</c:f>
              <c:strCache>
                <c:ptCount val="1"/>
                <c:pt idx="0">
                  <c:v>Rammelån med pant i bolig faktisk</c:v>
                </c:pt>
              </c:strCache>
            </c:strRef>
          </c:tx>
          <c:spPr>
            <a:solidFill>
              <a:srgbClr val="000080"/>
            </a:solidFill>
            <a:ln w="25185">
              <a:noFill/>
            </a:ln>
          </c:spPr>
          <c:cat>
            <c:strRef>
              <c:f>Sheet1!$A$2:$A$45</c:f>
              <c:strCache>
                <c:ptCount val="12"/>
                <c:pt idx="0">
                  <c:v>Q4</c:v>
                </c:pt>
                <c:pt idx="1">
                  <c:v>Q1</c:v>
                </c:pt>
                <c:pt idx="2">
                  <c:v>Q2</c:v>
                </c:pt>
                <c:pt idx="3">
                  <c:v>Q4</c:v>
                </c:pt>
                <c:pt idx="4">
                  <c:v>Q1</c:v>
                </c:pt>
                <c:pt idx="5">
                  <c:v>Q2</c:v>
                </c:pt>
                <c:pt idx="6">
                  <c:v>Q4</c:v>
                </c:pt>
                <c:pt idx="7">
                  <c:v>Q1</c:v>
                </c:pt>
                <c:pt idx="8">
                  <c:v>Q2</c:v>
                </c:pt>
                <c:pt idx="9">
                  <c:v>Q4</c:v>
                </c:pt>
                <c:pt idx="10">
                  <c:v>Q1</c:v>
                </c:pt>
                <c:pt idx="11">
                  <c:v>Q2</c:v>
                </c:pt>
              </c:strCache>
            </c:strRef>
          </c:cat>
          <c:val>
            <c:numRef>
              <c:f>Sheet1!$F$2:$F$45</c:f>
              <c:numCache>
                <c:formatCode>General</c:formatCode>
                <c:ptCount val="12"/>
                <c:pt idx="6">
                  <c:v>8.2000000000000011</c:v>
                </c:pt>
                <c:pt idx="7">
                  <c:v>-26</c:v>
                </c:pt>
              </c:numCache>
            </c:numRef>
          </c:val>
        </c:ser>
        <c:ser>
          <c:idx val="0"/>
          <c:order val="6"/>
          <c:tx>
            <c:strRef>
              <c:f>Sheet1!$H$1</c:f>
              <c:strCache>
                <c:ptCount val="1"/>
                <c:pt idx="0">
                  <c:v>Fastrentelån faktisk</c:v>
                </c:pt>
              </c:strCache>
            </c:strRef>
          </c:tx>
          <c:spPr>
            <a:solidFill>
              <a:srgbClr val="000080"/>
            </a:solidFill>
            <a:ln w="25185">
              <a:noFill/>
            </a:ln>
          </c:spPr>
          <c:cat>
            <c:strRef>
              <c:f>Sheet1!$A$2:$A$45</c:f>
              <c:strCache>
                <c:ptCount val="12"/>
                <c:pt idx="0">
                  <c:v>Q4</c:v>
                </c:pt>
                <c:pt idx="1">
                  <c:v>Q1</c:v>
                </c:pt>
                <c:pt idx="2">
                  <c:v>Q2</c:v>
                </c:pt>
                <c:pt idx="3">
                  <c:v>Q4</c:v>
                </c:pt>
                <c:pt idx="4">
                  <c:v>Q1</c:v>
                </c:pt>
                <c:pt idx="5">
                  <c:v>Q2</c:v>
                </c:pt>
                <c:pt idx="6">
                  <c:v>Q4</c:v>
                </c:pt>
                <c:pt idx="7">
                  <c:v>Q1</c:v>
                </c:pt>
                <c:pt idx="8">
                  <c:v>Q2</c:v>
                </c:pt>
                <c:pt idx="9">
                  <c:v>Q4</c:v>
                </c:pt>
                <c:pt idx="10">
                  <c:v>Q1</c:v>
                </c:pt>
                <c:pt idx="11">
                  <c:v>Q2</c:v>
                </c:pt>
              </c:strCache>
            </c:strRef>
          </c:cat>
          <c:val>
            <c:numRef>
              <c:f>Sheet1!$H$2:$H$45</c:f>
              <c:numCache>
                <c:formatCode>General</c:formatCode>
                <c:ptCount val="12"/>
                <c:pt idx="9">
                  <c:v>15</c:v>
                </c:pt>
                <c:pt idx="10">
                  <c:v>-14.4</c:v>
                </c:pt>
              </c:numCache>
            </c:numRef>
          </c:val>
        </c:ser>
        <c:gapWidth val="140"/>
        <c:overlap val="100"/>
        <c:axId val="196618880"/>
        <c:axId val="196629248"/>
      </c:barChart>
      <c:lineChart>
        <c:grouping val="standard"/>
        <c:ser>
          <c:idx val="3"/>
          <c:order val="1"/>
          <c:tx>
            <c:strRef>
              <c:f>Sheet1!$C$1</c:f>
              <c:strCache>
                <c:ptCount val="1"/>
                <c:pt idx="0">
                  <c:v>Samlet forventet</c:v>
                </c:pt>
              </c:strCache>
            </c:strRef>
          </c:tx>
          <c:spPr>
            <a:ln w="28334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Sheet1!$A$2:$A$45</c:f>
              <c:strCache>
                <c:ptCount val="12"/>
                <c:pt idx="0">
                  <c:v>Q4</c:v>
                </c:pt>
                <c:pt idx="1">
                  <c:v>Q1</c:v>
                </c:pt>
                <c:pt idx="2">
                  <c:v>Q2</c:v>
                </c:pt>
                <c:pt idx="3">
                  <c:v>Q4</c:v>
                </c:pt>
                <c:pt idx="4">
                  <c:v>Q1</c:v>
                </c:pt>
                <c:pt idx="5">
                  <c:v>Q2</c:v>
                </c:pt>
                <c:pt idx="6">
                  <c:v>Q4</c:v>
                </c:pt>
                <c:pt idx="7">
                  <c:v>Q1</c:v>
                </c:pt>
                <c:pt idx="8">
                  <c:v>Q2</c:v>
                </c:pt>
                <c:pt idx="9">
                  <c:v>Q4</c:v>
                </c:pt>
                <c:pt idx="10">
                  <c:v>Q1</c:v>
                </c:pt>
                <c:pt idx="11">
                  <c:v>Q2</c:v>
                </c:pt>
              </c:strCache>
            </c:strRef>
          </c:cat>
          <c:val>
            <c:numRef>
              <c:f>Sheet1!$C$2:$C$45</c:f>
              <c:numCache>
                <c:formatCode>General</c:formatCode>
                <c:ptCount val="12"/>
                <c:pt idx="0">
                  <c:v>0</c:v>
                </c:pt>
                <c:pt idx="1">
                  <c:v>3.5</c:v>
                </c:pt>
                <c:pt idx="2">
                  <c:v>29.8</c:v>
                </c:pt>
              </c:numCache>
            </c:numRef>
          </c:val>
        </c:ser>
        <c:ser>
          <c:idx val="7"/>
          <c:order val="3"/>
          <c:tx>
            <c:strRef>
              <c:f>Sheet1!$E$1</c:f>
              <c:strCache>
                <c:ptCount val="1"/>
                <c:pt idx="0">
                  <c:v>Vanlige boliglån forventet</c:v>
                </c:pt>
              </c:strCache>
            </c:strRef>
          </c:tx>
          <c:spPr>
            <a:ln w="28334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Sheet1!$A$2:$A$45</c:f>
              <c:strCache>
                <c:ptCount val="12"/>
                <c:pt idx="0">
                  <c:v>Q4</c:v>
                </c:pt>
                <c:pt idx="1">
                  <c:v>Q1</c:v>
                </c:pt>
                <c:pt idx="2">
                  <c:v>Q2</c:v>
                </c:pt>
                <c:pt idx="3">
                  <c:v>Q4</c:v>
                </c:pt>
                <c:pt idx="4">
                  <c:v>Q1</c:v>
                </c:pt>
                <c:pt idx="5">
                  <c:v>Q2</c:v>
                </c:pt>
                <c:pt idx="6">
                  <c:v>Q4</c:v>
                </c:pt>
                <c:pt idx="7">
                  <c:v>Q1</c:v>
                </c:pt>
                <c:pt idx="8">
                  <c:v>Q2</c:v>
                </c:pt>
                <c:pt idx="9">
                  <c:v>Q4</c:v>
                </c:pt>
                <c:pt idx="10">
                  <c:v>Q1</c:v>
                </c:pt>
                <c:pt idx="11">
                  <c:v>Q2</c:v>
                </c:pt>
              </c:strCache>
            </c:strRef>
          </c:cat>
          <c:val>
            <c:numRef>
              <c:f>Sheet1!$E$2:$E$45</c:f>
              <c:numCache>
                <c:formatCode>General</c:formatCode>
                <c:ptCount val="12"/>
                <c:pt idx="3">
                  <c:v>0</c:v>
                </c:pt>
                <c:pt idx="4">
                  <c:v>3.5</c:v>
                </c:pt>
                <c:pt idx="5">
                  <c:v>32</c:v>
                </c:pt>
              </c:numCache>
            </c:numRef>
          </c:val>
        </c:ser>
        <c:ser>
          <c:idx val="15"/>
          <c:order val="5"/>
          <c:tx>
            <c:strRef>
              <c:f>Sheet1!$G$1</c:f>
              <c:strCache>
                <c:ptCount val="1"/>
                <c:pt idx="0">
                  <c:v>Rammelån med pant i bolig forventet</c:v>
                </c:pt>
              </c:strCache>
            </c:strRef>
          </c:tx>
          <c:spPr>
            <a:ln w="28334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Sheet1!$A$2:$A$45</c:f>
              <c:strCache>
                <c:ptCount val="12"/>
                <c:pt idx="0">
                  <c:v>Q4</c:v>
                </c:pt>
                <c:pt idx="1">
                  <c:v>Q1</c:v>
                </c:pt>
                <c:pt idx="2">
                  <c:v>Q2</c:v>
                </c:pt>
                <c:pt idx="3">
                  <c:v>Q4</c:v>
                </c:pt>
                <c:pt idx="4">
                  <c:v>Q1</c:v>
                </c:pt>
                <c:pt idx="5">
                  <c:v>Q2</c:v>
                </c:pt>
                <c:pt idx="6">
                  <c:v>Q4</c:v>
                </c:pt>
                <c:pt idx="7">
                  <c:v>Q1</c:v>
                </c:pt>
                <c:pt idx="8">
                  <c:v>Q2</c:v>
                </c:pt>
                <c:pt idx="9">
                  <c:v>Q4</c:v>
                </c:pt>
                <c:pt idx="10">
                  <c:v>Q1</c:v>
                </c:pt>
                <c:pt idx="11">
                  <c:v>Q2</c:v>
                </c:pt>
              </c:strCache>
            </c:strRef>
          </c:cat>
          <c:val>
            <c:numRef>
              <c:f>Sheet1!$G$2:$G$45</c:f>
              <c:numCache>
                <c:formatCode>General</c:formatCode>
                <c:ptCount val="12"/>
                <c:pt idx="6">
                  <c:v>3</c:v>
                </c:pt>
                <c:pt idx="7">
                  <c:v>-0.3000000000000001</c:v>
                </c:pt>
                <c:pt idx="8">
                  <c:v>18.8</c:v>
                </c:pt>
              </c:numCache>
            </c:numRef>
          </c:val>
        </c:ser>
        <c:ser>
          <c:idx val="4"/>
          <c:order val="7"/>
          <c:tx>
            <c:strRef>
              <c:f>Sheet1!$I$1</c:f>
              <c:strCache>
                <c:ptCount val="1"/>
                <c:pt idx="0">
                  <c:v>Fastrentelån forventet</c:v>
                </c:pt>
              </c:strCache>
            </c:strRef>
          </c:tx>
          <c:spPr>
            <a:ln w="28334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Sheet1!$A$2:$A$45</c:f>
              <c:strCache>
                <c:ptCount val="12"/>
                <c:pt idx="0">
                  <c:v>Q4</c:v>
                </c:pt>
                <c:pt idx="1">
                  <c:v>Q1</c:v>
                </c:pt>
                <c:pt idx="2">
                  <c:v>Q2</c:v>
                </c:pt>
                <c:pt idx="3">
                  <c:v>Q4</c:v>
                </c:pt>
                <c:pt idx="4">
                  <c:v>Q1</c:v>
                </c:pt>
                <c:pt idx="5">
                  <c:v>Q2</c:v>
                </c:pt>
                <c:pt idx="6">
                  <c:v>Q4</c:v>
                </c:pt>
                <c:pt idx="7">
                  <c:v>Q1</c:v>
                </c:pt>
                <c:pt idx="8">
                  <c:v>Q2</c:v>
                </c:pt>
                <c:pt idx="9">
                  <c:v>Q4</c:v>
                </c:pt>
                <c:pt idx="10">
                  <c:v>Q1</c:v>
                </c:pt>
                <c:pt idx="11">
                  <c:v>Q2</c:v>
                </c:pt>
              </c:strCache>
            </c:strRef>
          </c:cat>
          <c:val>
            <c:numRef>
              <c:f>Sheet1!$I$2:$I$45</c:f>
              <c:numCache>
                <c:formatCode>General</c:formatCode>
                <c:ptCount val="12"/>
                <c:pt idx="9">
                  <c:v>3</c:v>
                </c:pt>
                <c:pt idx="10">
                  <c:v>0</c:v>
                </c:pt>
                <c:pt idx="11">
                  <c:v>17.5</c:v>
                </c:pt>
              </c:numCache>
            </c:numRef>
          </c:val>
        </c:ser>
        <c:marker val="1"/>
        <c:axId val="196630784"/>
        <c:axId val="196644864"/>
      </c:lineChart>
      <c:catAx>
        <c:axId val="196618880"/>
        <c:scaling>
          <c:orientation val="minMax"/>
        </c:scaling>
        <c:axPos val="b"/>
        <c:majorTickMark val="none"/>
        <c:tickLblPos val="none"/>
        <c:spPr>
          <a:ln w="3149">
            <a:solidFill>
              <a:schemeClr val="tx1"/>
            </a:solidFill>
            <a:prstDash val="solid"/>
          </a:ln>
        </c:spPr>
        <c:txPr>
          <a:bodyPr/>
          <a:lstStyle/>
          <a:p>
            <a:pPr>
              <a:defRPr lang="en-GB"/>
            </a:pPr>
            <a:endParaRPr lang="nb-NO"/>
          </a:p>
        </c:txPr>
        <c:crossAx val="196629248"/>
        <c:crossesAt val="0"/>
        <c:auto val="1"/>
        <c:lblAlgn val="ctr"/>
        <c:lblOffset val="100"/>
        <c:tickLblSkip val="1"/>
        <c:tickMarkSkip val="4"/>
      </c:catAx>
      <c:valAx>
        <c:axId val="196629248"/>
        <c:scaling>
          <c:orientation val="minMax"/>
          <c:max val="60"/>
          <c:min val="-60"/>
        </c:scaling>
        <c:axPos val="l"/>
        <c:numFmt formatCode="General" sourceLinked="1"/>
        <c:majorTickMark val="in"/>
        <c:tickLblPos val="nextTo"/>
        <c:spPr>
          <a:ln w="3149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lang="en-GB" sz="1800" b="0" i="0" u="none" strike="noStrike" baseline="0">
                <a:solidFill>
                  <a:schemeClr val="tx1"/>
                </a:solidFill>
                <a:latin typeface="Univers 45 Light" pitchFamily="34" charset="0"/>
                <a:ea typeface="Arial Narrow"/>
                <a:cs typeface="Arial Narrow"/>
              </a:defRPr>
            </a:pPr>
            <a:endParaRPr lang="nb-NO"/>
          </a:p>
        </c:txPr>
        <c:crossAx val="196618880"/>
        <c:crosses val="autoZero"/>
        <c:crossBetween val="between"/>
        <c:majorUnit val="20"/>
        <c:minorUnit val="20"/>
      </c:valAx>
      <c:catAx>
        <c:axId val="196630784"/>
        <c:scaling>
          <c:orientation val="minMax"/>
        </c:scaling>
        <c:axPos val="b"/>
        <c:numFmt formatCode="m/d;@" sourceLinked="0"/>
        <c:majorTickMark val="in"/>
        <c:tickLblPos val="nextTo"/>
        <c:spPr>
          <a:ln w="3149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lang="en-GB" sz="1800" b="0" i="0" u="none" strike="noStrike" baseline="0">
                <a:solidFill>
                  <a:schemeClr val="tx1"/>
                </a:solidFill>
                <a:latin typeface="Univers 45 Light" pitchFamily="34" charset="0"/>
                <a:ea typeface="Arial Narrow"/>
                <a:cs typeface="Arial Narrow"/>
              </a:defRPr>
            </a:pPr>
            <a:endParaRPr lang="nb-NO"/>
          </a:p>
        </c:txPr>
        <c:crossAx val="196644864"/>
        <c:crossesAt val="-90"/>
        <c:auto val="1"/>
        <c:lblAlgn val="ctr"/>
        <c:lblOffset val="100"/>
        <c:tickLblSkip val="1"/>
        <c:tickMarkSkip val="1"/>
      </c:catAx>
      <c:valAx>
        <c:axId val="196644864"/>
        <c:scaling>
          <c:orientation val="minMax"/>
          <c:max val="60"/>
          <c:min val="-60"/>
        </c:scaling>
        <c:axPos val="r"/>
        <c:numFmt formatCode="General" sourceLinked="1"/>
        <c:majorTickMark val="in"/>
        <c:tickLblPos val="nextTo"/>
        <c:spPr>
          <a:ln w="3149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lang="en-GB" sz="1800" b="0" i="0" u="none" strike="noStrike" baseline="0">
                <a:solidFill>
                  <a:schemeClr val="tx1"/>
                </a:solidFill>
                <a:latin typeface="Univers 45 Light" pitchFamily="34" charset="0"/>
                <a:ea typeface="Arial Narrow"/>
                <a:cs typeface="Arial Narrow"/>
              </a:defRPr>
            </a:pPr>
            <a:endParaRPr lang="nb-NO"/>
          </a:p>
        </c:txPr>
        <c:crossAx val="196630784"/>
        <c:crosses val="max"/>
        <c:crossBetween val="between"/>
        <c:majorUnit val="20"/>
        <c:minorUnit val="20"/>
      </c:valAx>
      <c:spPr>
        <a:noFill/>
        <a:ln w="12593">
          <a:solidFill>
            <a:schemeClr val="tx1"/>
          </a:solidFill>
          <a:prstDash val="solid"/>
        </a:ln>
      </c:spPr>
    </c:plotArea>
    <c:plotVisOnly val="1"/>
    <c:dispBlanksAs val="gap"/>
  </c:chart>
  <c:spPr>
    <a:noFill/>
    <a:ln>
      <a:noFill/>
    </a:ln>
  </c:spPr>
  <c:txPr>
    <a:bodyPr/>
    <a:lstStyle/>
    <a:p>
      <a:pPr>
        <a:defRPr sz="1785" b="0" i="0" u="none" strike="noStrike" baseline="0">
          <a:solidFill>
            <a:schemeClr val="tx1"/>
          </a:solidFill>
          <a:latin typeface="Arial Narrow"/>
          <a:ea typeface="Arial Narrow"/>
          <a:cs typeface="Arial Narrow"/>
        </a:defRPr>
      </a:pPr>
      <a:endParaRPr lang="nb-NO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nb-NO"/>
  <c:chart>
    <c:plotArea>
      <c:layout>
        <c:manualLayout>
          <c:layoutTarget val="inner"/>
          <c:xMode val="edge"/>
          <c:yMode val="edge"/>
          <c:x val="6.5663167104111991E-2"/>
          <c:y val="2.4871444242087318E-2"/>
          <c:w val="0.86867366579177629"/>
          <c:h val="0.87278188370044263"/>
        </c:manualLayout>
      </c:layout>
      <c:barChart>
        <c:barDir val="col"/>
        <c:grouping val="clustered"/>
        <c:ser>
          <c:idx val="1"/>
          <c:order val="0"/>
          <c:tx>
            <c:strRef>
              <c:f>Sheet1!$B$1</c:f>
              <c:strCache>
                <c:ptCount val="1"/>
                <c:pt idx="0">
                  <c:v>Kredittpraksis samlet faktisk</c:v>
                </c:pt>
              </c:strCache>
            </c:strRef>
          </c:tx>
          <c:spPr>
            <a:solidFill>
              <a:srgbClr val="000080"/>
            </a:solidFill>
            <a:ln w="25196">
              <a:noFill/>
            </a:ln>
          </c:spPr>
          <c:cat>
            <c:strRef>
              <c:f>Sheet1!$A$2:$A$56</c:f>
              <c:strCache>
                <c:ptCount val="15"/>
                <c:pt idx="0">
                  <c:v>Q4</c:v>
                </c:pt>
                <c:pt idx="1">
                  <c:v>Q1</c:v>
                </c:pt>
                <c:pt idx="2">
                  <c:v>Q2</c:v>
                </c:pt>
                <c:pt idx="3">
                  <c:v>Q4</c:v>
                </c:pt>
                <c:pt idx="4">
                  <c:v>Q1</c:v>
                </c:pt>
                <c:pt idx="5">
                  <c:v>Q2</c:v>
                </c:pt>
                <c:pt idx="6">
                  <c:v>Q4</c:v>
                </c:pt>
                <c:pt idx="7">
                  <c:v>Q1</c:v>
                </c:pt>
                <c:pt idx="8">
                  <c:v>Q2</c:v>
                </c:pt>
                <c:pt idx="9">
                  <c:v>Q4</c:v>
                </c:pt>
                <c:pt idx="10">
                  <c:v>Q1</c:v>
                </c:pt>
                <c:pt idx="11">
                  <c:v>Q2</c:v>
                </c:pt>
                <c:pt idx="12">
                  <c:v>Q4</c:v>
                </c:pt>
                <c:pt idx="13">
                  <c:v>Q1</c:v>
                </c:pt>
                <c:pt idx="14">
                  <c:v>Q2</c:v>
                </c:pt>
              </c:strCache>
            </c:strRef>
          </c:cat>
          <c:val>
            <c:numRef>
              <c:f>Sheet1!$B$2:$B$56</c:f>
              <c:numCache>
                <c:formatCode>General</c:formatCode>
                <c:ptCount val="15"/>
                <c:pt idx="0">
                  <c:v>0</c:v>
                </c:pt>
                <c:pt idx="1">
                  <c:v>-18.8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Makroøkonomiske utsikter faktisk</c:v>
                </c:pt>
              </c:strCache>
            </c:strRef>
          </c:tx>
          <c:spPr>
            <a:solidFill>
              <a:srgbClr val="000080"/>
            </a:solidFill>
            <a:ln w="25196">
              <a:noFill/>
            </a:ln>
          </c:spPr>
          <c:cat>
            <c:strRef>
              <c:f>Sheet1!$A$2:$A$56</c:f>
              <c:strCache>
                <c:ptCount val="15"/>
                <c:pt idx="0">
                  <c:v>Q4</c:v>
                </c:pt>
                <c:pt idx="1">
                  <c:v>Q1</c:v>
                </c:pt>
                <c:pt idx="2">
                  <c:v>Q2</c:v>
                </c:pt>
                <c:pt idx="3">
                  <c:v>Q4</c:v>
                </c:pt>
                <c:pt idx="4">
                  <c:v>Q1</c:v>
                </c:pt>
                <c:pt idx="5">
                  <c:v>Q2</c:v>
                </c:pt>
                <c:pt idx="6">
                  <c:v>Q4</c:v>
                </c:pt>
                <c:pt idx="7">
                  <c:v>Q1</c:v>
                </c:pt>
                <c:pt idx="8">
                  <c:v>Q2</c:v>
                </c:pt>
                <c:pt idx="9">
                  <c:v>Q4</c:v>
                </c:pt>
                <c:pt idx="10">
                  <c:v>Q1</c:v>
                </c:pt>
                <c:pt idx="11">
                  <c:v>Q2</c:v>
                </c:pt>
                <c:pt idx="12">
                  <c:v>Q4</c:v>
                </c:pt>
                <c:pt idx="13">
                  <c:v>Q1</c:v>
                </c:pt>
                <c:pt idx="14">
                  <c:v>Q2</c:v>
                </c:pt>
              </c:strCache>
            </c:strRef>
          </c:cat>
          <c:val>
            <c:numRef>
              <c:f>Sheet1!$D$2:$D$56</c:f>
              <c:numCache>
                <c:formatCode>General</c:formatCode>
                <c:ptCount val="15"/>
                <c:pt idx="3">
                  <c:v>3</c:v>
                </c:pt>
                <c:pt idx="4">
                  <c:v>0</c:v>
                </c:pt>
              </c:numCache>
            </c:numRef>
          </c:val>
        </c:ser>
        <c:ser>
          <c:idx val="10"/>
          <c:order val="4"/>
          <c:tx>
            <c:strRef>
              <c:f>Sheet1!$F$1</c:f>
              <c:strCache>
                <c:ptCount val="1"/>
                <c:pt idx="0">
                  <c:v>Mål for markedsandel faktisk</c:v>
                </c:pt>
              </c:strCache>
            </c:strRef>
          </c:tx>
          <c:spPr>
            <a:solidFill>
              <a:srgbClr val="000080"/>
            </a:solidFill>
            <a:ln w="25196">
              <a:noFill/>
            </a:ln>
          </c:spPr>
          <c:cat>
            <c:strRef>
              <c:f>Sheet1!$A$2:$A$56</c:f>
              <c:strCache>
                <c:ptCount val="15"/>
                <c:pt idx="0">
                  <c:v>Q4</c:v>
                </c:pt>
                <c:pt idx="1">
                  <c:v>Q1</c:v>
                </c:pt>
                <c:pt idx="2">
                  <c:v>Q2</c:v>
                </c:pt>
                <c:pt idx="3">
                  <c:v>Q4</c:v>
                </c:pt>
                <c:pt idx="4">
                  <c:v>Q1</c:v>
                </c:pt>
                <c:pt idx="5">
                  <c:v>Q2</c:v>
                </c:pt>
                <c:pt idx="6">
                  <c:v>Q4</c:v>
                </c:pt>
                <c:pt idx="7">
                  <c:v>Q1</c:v>
                </c:pt>
                <c:pt idx="8">
                  <c:v>Q2</c:v>
                </c:pt>
                <c:pt idx="9">
                  <c:v>Q4</c:v>
                </c:pt>
                <c:pt idx="10">
                  <c:v>Q1</c:v>
                </c:pt>
                <c:pt idx="11">
                  <c:v>Q2</c:v>
                </c:pt>
                <c:pt idx="12">
                  <c:v>Q4</c:v>
                </c:pt>
                <c:pt idx="13">
                  <c:v>Q1</c:v>
                </c:pt>
                <c:pt idx="14">
                  <c:v>Q2</c:v>
                </c:pt>
              </c:strCache>
            </c:strRef>
          </c:cat>
          <c:val>
            <c:numRef>
              <c:f>Sheet1!$F$2:$F$56</c:f>
              <c:numCache>
                <c:formatCode>General</c:formatCode>
                <c:ptCount val="15"/>
                <c:pt idx="6">
                  <c:v>3</c:v>
                </c:pt>
                <c:pt idx="7">
                  <c:v>4.2</c:v>
                </c:pt>
              </c:numCache>
            </c:numRef>
          </c:val>
        </c:ser>
        <c:ser>
          <c:idx val="0"/>
          <c:order val="6"/>
          <c:tx>
            <c:strRef>
              <c:f>Sheet1!$H$1</c:f>
              <c:strCache>
                <c:ptCount val="1"/>
                <c:pt idx="0">
                  <c:v>BANKENS RISIKOVILJE faktisk</c:v>
                </c:pt>
              </c:strCache>
            </c:strRef>
          </c:tx>
          <c:spPr>
            <a:solidFill>
              <a:srgbClr val="000080"/>
            </a:solidFill>
            <a:ln w="25196">
              <a:noFill/>
            </a:ln>
          </c:spPr>
          <c:cat>
            <c:strRef>
              <c:f>Sheet1!$A$2:$A$56</c:f>
              <c:strCache>
                <c:ptCount val="15"/>
                <c:pt idx="0">
                  <c:v>Q4</c:v>
                </c:pt>
                <c:pt idx="1">
                  <c:v>Q1</c:v>
                </c:pt>
                <c:pt idx="2">
                  <c:v>Q2</c:v>
                </c:pt>
                <c:pt idx="3">
                  <c:v>Q4</c:v>
                </c:pt>
                <c:pt idx="4">
                  <c:v>Q1</c:v>
                </c:pt>
                <c:pt idx="5">
                  <c:v>Q2</c:v>
                </c:pt>
                <c:pt idx="6">
                  <c:v>Q4</c:v>
                </c:pt>
                <c:pt idx="7">
                  <c:v>Q1</c:v>
                </c:pt>
                <c:pt idx="8">
                  <c:v>Q2</c:v>
                </c:pt>
                <c:pt idx="9">
                  <c:v>Q4</c:v>
                </c:pt>
                <c:pt idx="10">
                  <c:v>Q1</c:v>
                </c:pt>
                <c:pt idx="11">
                  <c:v>Q2</c:v>
                </c:pt>
                <c:pt idx="12">
                  <c:v>Q4</c:v>
                </c:pt>
                <c:pt idx="13">
                  <c:v>Q1</c:v>
                </c:pt>
                <c:pt idx="14">
                  <c:v>Q2</c:v>
                </c:pt>
              </c:strCache>
            </c:strRef>
          </c:cat>
          <c:val>
            <c:numRef>
              <c:f>Sheet1!$H$2:$H$56</c:f>
              <c:numCache>
                <c:formatCode>General</c:formatCode>
                <c:ptCount val="15"/>
                <c:pt idx="9">
                  <c:v>0</c:v>
                </c:pt>
                <c:pt idx="10">
                  <c:v>-18.8</c:v>
                </c:pt>
              </c:numCache>
            </c:numRef>
          </c:val>
        </c:ser>
        <c:ser>
          <c:idx val="5"/>
          <c:order val="8"/>
          <c:tx>
            <c:strRef>
              <c:f>Sheet1!$J$1</c:f>
              <c:strCache>
                <c:ptCount val="1"/>
                <c:pt idx="0">
                  <c:v>Finansieringssituasjonen faktisk</c:v>
                </c:pt>
              </c:strCache>
            </c:strRef>
          </c:tx>
          <c:spPr>
            <a:solidFill>
              <a:srgbClr val="000080"/>
            </a:solidFill>
            <a:ln w="28575">
              <a:noFill/>
            </a:ln>
          </c:spPr>
          <c:cat>
            <c:strRef>
              <c:f>Sheet1!$A$2:$A$56</c:f>
              <c:strCache>
                <c:ptCount val="15"/>
                <c:pt idx="0">
                  <c:v>Q4</c:v>
                </c:pt>
                <c:pt idx="1">
                  <c:v>Q1</c:v>
                </c:pt>
                <c:pt idx="2">
                  <c:v>Q2</c:v>
                </c:pt>
                <c:pt idx="3">
                  <c:v>Q4</c:v>
                </c:pt>
                <c:pt idx="4">
                  <c:v>Q1</c:v>
                </c:pt>
                <c:pt idx="5">
                  <c:v>Q2</c:v>
                </c:pt>
                <c:pt idx="6">
                  <c:v>Q4</c:v>
                </c:pt>
                <c:pt idx="7">
                  <c:v>Q1</c:v>
                </c:pt>
                <c:pt idx="8">
                  <c:v>Q2</c:v>
                </c:pt>
                <c:pt idx="9">
                  <c:v>Q4</c:v>
                </c:pt>
                <c:pt idx="10">
                  <c:v>Q1</c:v>
                </c:pt>
                <c:pt idx="11">
                  <c:v>Q2</c:v>
                </c:pt>
                <c:pt idx="12">
                  <c:v>Q4</c:v>
                </c:pt>
                <c:pt idx="13">
                  <c:v>Q1</c:v>
                </c:pt>
                <c:pt idx="14">
                  <c:v>Q2</c:v>
                </c:pt>
              </c:strCache>
            </c:strRef>
          </c:cat>
          <c:val>
            <c:numRef>
              <c:f>Sheet1!$J$2:$J$56</c:f>
              <c:numCache>
                <c:formatCode>General</c:formatCode>
                <c:ptCount val="15"/>
                <c:pt idx="12">
                  <c:v>3</c:v>
                </c:pt>
                <c:pt idx="13">
                  <c:v>4.2</c:v>
                </c:pt>
              </c:numCache>
            </c:numRef>
          </c:val>
        </c:ser>
        <c:gapWidth val="140"/>
        <c:overlap val="100"/>
        <c:axId val="197177728"/>
        <c:axId val="197179648"/>
      </c:barChart>
      <c:lineChart>
        <c:grouping val="standard"/>
        <c:ser>
          <c:idx val="3"/>
          <c:order val="1"/>
          <c:tx>
            <c:strRef>
              <c:f>Sheet1!$C$1</c:f>
              <c:strCache>
                <c:ptCount val="1"/>
                <c:pt idx="0">
                  <c:v>Kredittpraksis samlet forventet</c:v>
                </c:pt>
              </c:strCache>
            </c:strRef>
          </c:tx>
          <c:spPr>
            <a:ln w="28345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Sheet1!$A$2:$A$56</c:f>
              <c:strCache>
                <c:ptCount val="15"/>
                <c:pt idx="0">
                  <c:v>Q4</c:v>
                </c:pt>
                <c:pt idx="1">
                  <c:v>Q1</c:v>
                </c:pt>
                <c:pt idx="2">
                  <c:v>Q2</c:v>
                </c:pt>
                <c:pt idx="3">
                  <c:v>Q4</c:v>
                </c:pt>
                <c:pt idx="4">
                  <c:v>Q1</c:v>
                </c:pt>
                <c:pt idx="5">
                  <c:v>Q2</c:v>
                </c:pt>
                <c:pt idx="6">
                  <c:v>Q4</c:v>
                </c:pt>
                <c:pt idx="7">
                  <c:v>Q1</c:v>
                </c:pt>
                <c:pt idx="8">
                  <c:v>Q2</c:v>
                </c:pt>
                <c:pt idx="9">
                  <c:v>Q4</c:v>
                </c:pt>
                <c:pt idx="10">
                  <c:v>Q1</c:v>
                </c:pt>
                <c:pt idx="11">
                  <c:v>Q2</c:v>
                </c:pt>
                <c:pt idx="12">
                  <c:v>Q4</c:v>
                </c:pt>
                <c:pt idx="13">
                  <c:v>Q1</c:v>
                </c:pt>
                <c:pt idx="14">
                  <c:v>Q2</c:v>
                </c:pt>
              </c:strCache>
            </c:strRef>
          </c:cat>
          <c:val>
            <c:numRef>
              <c:f>Sheet1!$C$2:$C$56</c:f>
              <c:numCache>
                <c:formatCode>General</c:formatCode>
                <c:ptCount val="15"/>
                <c:pt idx="0">
                  <c:v>-3</c:v>
                </c:pt>
                <c:pt idx="1">
                  <c:v>0</c:v>
                </c:pt>
                <c:pt idx="2">
                  <c:v>-3</c:v>
                </c:pt>
              </c:numCache>
            </c:numRef>
          </c:val>
        </c:ser>
        <c:ser>
          <c:idx val="7"/>
          <c:order val="3"/>
          <c:tx>
            <c:strRef>
              <c:f>Sheet1!$E$1</c:f>
              <c:strCache>
                <c:ptCount val="1"/>
                <c:pt idx="0">
                  <c:v>Makr.øk.utsikter forventet</c:v>
                </c:pt>
              </c:strCache>
            </c:strRef>
          </c:tx>
          <c:spPr>
            <a:ln w="28345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Sheet1!$A$2:$A$56</c:f>
              <c:strCache>
                <c:ptCount val="15"/>
                <c:pt idx="0">
                  <c:v>Q4</c:v>
                </c:pt>
                <c:pt idx="1">
                  <c:v>Q1</c:v>
                </c:pt>
                <c:pt idx="2">
                  <c:v>Q2</c:v>
                </c:pt>
                <c:pt idx="3">
                  <c:v>Q4</c:v>
                </c:pt>
                <c:pt idx="4">
                  <c:v>Q1</c:v>
                </c:pt>
                <c:pt idx="5">
                  <c:v>Q2</c:v>
                </c:pt>
                <c:pt idx="6">
                  <c:v>Q4</c:v>
                </c:pt>
                <c:pt idx="7">
                  <c:v>Q1</c:v>
                </c:pt>
                <c:pt idx="8">
                  <c:v>Q2</c:v>
                </c:pt>
                <c:pt idx="9">
                  <c:v>Q4</c:v>
                </c:pt>
                <c:pt idx="10">
                  <c:v>Q1</c:v>
                </c:pt>
                <c:pt idx="11">
                  <c:v>Q2</c:v>
                </c:pt>
                <c:pt idx="12">
                  <c:v>Q4</c:v>
                </c:pt>
                <c:pt idx="13">
                  <c:v>Q1</c:v>
                </c:pt>
                <c:pt idx="14">
                  <c:v>Q2</c:v>
                </c:pt>
              </c:strCache>
            </c:strRef>
          </c:cat>
          <c:val>
            <c:numRef>
              <c:f>Sheet1!$E$2:$E$56</c:f>
              <c:numCache>
                <c:formatCode>General</c:formatCode>
                <c:ptCount val="15"/>
                <c:pt idx="3">
                  <c:v>3</c:v>
                </c:pt>
                <c:pt idx="4">
                  <c:v>0</c:v>
                </c:pt>
                <c:pt idx="5">
                  <c:v>0</c:v>
                </c:pt>
              </c:numCache>
            </c:numRef>
          </c:val>
        </c:ser>
        <c:ser>
          <c:idx val="15"/>
          <c:order val="5"/>
          <c:tx>
            <c:strRef>
              <c:f>Sheet1!$G$1</c:f>
              <c:strCache>
                <c:ptCount val="1"/>
                <c:pt idx="0">
                  <c:v>Mål for markedsandel forventet</c:v>
                </c:pt>
              </c:strCache>
            </c:strRef>
          </c:tx>
          <c:spPr>
            <a:ln w="28345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Sheet1!$A$2:$A$56</c:f>
              <c:strCache>
                <c:ptCount val="15"/>
                <c:pt idx="0">
                  <c:v>Q4</c:v>
                </c:pt>
                <c:pt idx="1">
                  <c:v>Q1</c:v>
                </c:pt>
                <c:pt idx="2">
                  <c:v>Q2</c:v>
                </c:pt>
                <c:pt idx="3">
                  <c:v>Q4</c:v>
                </c:pt>
                <c:pt idx="4">
                  <c:v>Q1</c:v>
                </c:pt>
                <c:pt idx="5">
                  <c:v>Q2</c:v>
                </c:pt>
                <c:pt idx="6">
                  <c:v>Q4</c:v>
                </c:pt>
                <c:pt idx="7">
                  <c:v>Q1</c:v>
                </c:pt>
                <c:pt idx="8">
                  <c:v>Q2</c:v>
                </c:pt>
                <c:pt idx="9">
                  <c:v>Q4</c:v>
                </c:pt>
                <c:pt idx="10">
                  <c:v>Q1</c:v>
                </c:pt>
                <c:pt idx="11">
                  <c:v>Q2</c:v>
                </c:pt>
                <c:pt idx="12">
                  <c:v>Q4</c:v>
                </c:pt>
                <c:pt idx="13">
                  <c:v>Q1</c:v>
                </c:pt>
                <c:pt idx="14">
                  <c:v>Q2</c:v>
                </c:pt>
              </c:strCache>
            </c:strRef>
          </c:cat>
          <c:val>
            <c:numRef>
              <c:f>Sheet1!$G$2:$G$56</c:f>
              <c:numCache>
                <c:formatCode>General</c:formatCode>
                <c:ptCount val="15"/>
                <c:pt idx="6">
                  <c:v>0</c:v>
                </c:pt>
                <c:pt idx="7">
                  <c:v>3</c:v>
                </c:pt>
                <c:pt idx="8">
                  <c:v>0</c:v>
                </c:pt>
              </c:numCache>
            </c:numRef>
          </c:val>
        </c:ser>
        <c:ser>
          <c:idx val="4"/>
          <c:order val="7"/>
          <c:tx>
            <c:strRef>
              <c:f>Sheet1!$I$1</c:f>
              <c:strCache>
                <c:ptCount val="1"/>
                <c:pt idx="0">
                  <c:v>bankens risikovilje forventet</c:v>
                </c:pt>
              </c:strCache>
            </c:strRef>
          </c:tx>
          <c:spPr>
            <a:ln w="28345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Sheet1!$A$2:$A$56</c:f>
              <c:strCache>
                <c:ptCount val="15"/>
                <c:pt idx="0">
                  <c:v>Q4</c:v>
                </c:pt>
                <c:pt idx="1">
                  <c:v>Q1</c:v>
                </c:pt>
                <c:pt idx="2">
                  <c:v>Q2</c:v>
                </c:pt>
                <c:pt idx="3">
                  <c:v>Q4</c:v>
                </c:pt>
                <c:pt idx="4">
                  <c:v>Q1</c:v>
                </c:pt>
                <c:pt idx="5">
                  <c:v>Q2</c:v>
                </c:pt>
                <c:pt idx="6">
                  <c:v>Q4</c:v>
                </c:pt>
                <c:pt idx="7">
                  <c:v>Q1</c:v>
                </c:pt>
                <c:pt idx="8">
                  <c:v>Q2</c:v>
                </c:pt>
                <c:pt idx="9">
                  <c:v>Q4</c:v>
                </c:pt>
                <c:pt idx="10">
                  <c:v>Q1</c:v>
                </c:pt>
                <c:pt idx="11">
                  <c:v>Q2</c:v>
                </c:pt>
                <c:pt idx="12">
                  <c:v>Q4</c:v>
                </c:pt>
                <c:pt idx="13">
                  <c:v>Q1</c:v>
                </c:pt>
                <c:pt idx="14">
                  <c:v>Q2</c:v>
                </c:pt>
              </c:strCache>
            </c:strRef>
          </c:cat>
          <c:val>
            <c:numRef>
              <c:f>Sheet1!$I$2:$I$56</c:f>
              <c:numCache>
                <c:formatCode>General</c:formatCode>
                <c:ptCount val="15"/>
                <c:pt idx="9">
                  <c:v>0</c:v>
                </c:pt>
                <c:pt idx="10">
                  <c:v>0</c:v>
                </c:pt>
                <c:pt idx="11">
                  <c:v>-7.2</c:v>
                </c:pt>
              </c:numCache>
            </c:numRef>
          </c:val>
        </c:ser>
        <c:ser>
          <c:idx val="6"/>
          <c:order val="9"/>
          <c:tx>
            <c:strRef>
              <c:f>Sheet1!$K$1</c:f>
              <c:strCache>
                <c:ptCount val="1"/>
                <c:pt idx="0">
                  <c:v>Finansieringssituasjonen forventet</c:v>
                </c:pt>
              </c:strCache>
            </c:strRef>
          </c:tx>
          <c:spPr>
            <a:ln w="28575">
              <a:noFill/>
            </a:ln>
          </c:spPr>
          <c:marker>
            <c:symbol val="diamond"/>
            <c:size val="7"/>
            <c:spPr>
              <a:solidFill>
                <a:srgbClr val="FF0000"/>
              </a:solidFill>
              <a:ln>
                <a:noFill/>
              </a:ln>
            </c:spPr>
          </c:marker>
          <c:cat>
            <c:strRef>
              <c:f>Sheet1!$A$2:$A$56</c:f>
              <c:strCache>
                <c:ptCount val="15"/>
                <c:pt idx="0">
                  <c:v>Q4</c:v>
                </c:pt>
                <c:pt idx="1">
                  <c:v>Q1</c:v>
                </c:pt>
                <c:pt idx="2">
                  <c:v>Q2</c:v>
                </c:pt>
                <c:pt idx="3">
                  <c:v>Q4</c:v>
                </c:pt>
                <c:pt idx="4">
                  <c:v>Q1</c:v>
                </c:pt>
                <c:pt idx="5">
                  <c:v>Q2</c:v>
                </c:pt>
                <c:pt idx="6">
                  <c:v>Q4</c:v>
                </c:pt>
                <c:pt idx="7">
                  <c:v>Q1</c:v>
                </c:pt>
                <c:pt idx="8">
                  <c:v>Q2</c:v>
                </c:pt>
                <c:pt idx="9">
                  <c:v>Q4</c:v>
                </c:pt>
                <c:pt idx="10">
                  <c:v>Q1</c:v>
                </c:pt>
                <c:pt idx="11">
                  <c:v>Q2</c:v>
                </c:pt>
                <c:pt idx="12">
                  <c:v>Q4</c:v>
                </c:pt>
                <c:pt idx="13">
                  <c:v>Q1</c:v>
                </c:pt>
                <c:pt idx="14">
                  <c:v>Q2</c:v>
                </c:pt>
              </c:strCache>
            </c:strRef>
          </c:cat>
          <c:val>
            <c:numRef>
              <c:f>Sheet1!$K$2:$K$56</c:f>
              <c:numCache>
                <c:formatCode>General</c:formatCode>
                <c:ptCount val="15"/>
                <c:pt idx="12">
                  <c:v>0</c:v>
                </c:pt>
                <c:pt idx="13">
                  <c:v>3</c:v>
                </c:pt>
                <c:pt idx="14">
                  <c:v>0</c:v>
                </c:pt>
              </c:numCache>
            </c:numRef>
          </c:val>
        </c:ser>
        <c:marker val="1"/>
        <c:axId val="196935680"/>
        <c:axId val="196937216"/>
      </c:lineChart>
      <c:catAx>
        <c:axId val="197177728"/>
        <c:scaling>
          <c:orientation val="minMax"/>
        </c:scaling>
        <c:axPos val="b"/>
        <c:majorTickMark val="none"/>
        <c:tickLblPos val="none"/>
        <c:spPr>
          <a:ln w="3150">
            <a:solidFill>
              <a:schemeClr val="tx1"/>
            </a:solidFill>
            <a:prstDash val="solid"/>
          </a:ln>
        </c:spPr>
        <c:txPr>
          <a:bodyPr/>
          <a:lstStyle/>
          <a:p>
            <a:pPr>
              <a:defRPr lang="en-GB"/>
            </a:pPr>
            <a:endParaRPr lang="nb-NO"/>
          </a:p>
        </c:txPr>
        <c:crossAx val="197179648"/>
        <c:crossesAt val="0"/>
        <c:auto val="1"/>
        <c:lblAlgn val="ctr"/>
        <c:lblOffset val="100"/>
        <c:tickLblSkip val="1"/>
        <c:tickMarkSkip val="4"/>
      </c:catAx>
      <c:valAx>
        <c:axId val="197179648"/>
        <c:scaling>
          <c:orientation val="minMax"/>
          <c:max val="60"/>
          <c:min val="-60"/>
        </c:scaling>
        <c:axPos val="l"/>
        <c:numFmt formatCode="General" sourceLinked="1"/>
        <c:majorTickMark val="in"/>
        <c:tickLblPos val="nextTo"/>
        <c:spPr>
          <a:ln w="315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lang="en-GB" sz="1785" b="0" i="0" u="none" strike="noStrike" baseline="0">
                <a:solidFill>
                  <a:schemeClr val="tx1"/>
                </a:solidFill>
                <a:latin typeface="Univers 45 Light" pitchFamily="34" charset="0"/>
                <a:ea typeface="Arial Narrow"/>
                <a:cs typeface="Arial Narrow"/>
              </a:defRPr>
            </a:pPr>
            <a:endParaRPr lang="nb-NO"/>
          </a:p>
        </c:txPr>
        <c:crossAx val="197177728"/>
        <c:crosses val="autoZero"/>
        <c:crossBetween val="between"/>
        <c:majorUnit val="20"/>
        <c:minorUnit val="20"/>
      </c:valAx>
      <c:catAx>
        <c:axId val="196935680"/>
        <c:scaling>
          <c:orientation val="minMax"/>
        </c:scaling>
        <c:axPos val="b"/>
        <c:numFmt formatCode="General" sourceLinked="1"/>
        <c:majorTickMark val="in"/>
        <c:tickLblPos val="low"/>
        <c:spPr>
          <a:ln w="315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lang="en-GB" sz="1800" b="0" i="0" u="none" strike="noStrike" baseline="0">
                <a:solidFill>
                  <a:schemeClr val="tx1"/>
                </a:solidFill>
                <a:latin typeface="Univers 45 Light" pitchFamily="34" charset="0"/>
                <a:ea typeface="Arial Narrow"/>
                <a:cs typeface="Arial Narrow"/>
              </a:defRPr>
            </a:pPr>
            <a:endParaRPr lang="nb-NO"/>
          </a:p>
        </c:txPr>
        <c:crossAx val="196937216"/>
        <c:crossesAt val="-90"/>
        <c:auto val="1"/>
        <c:lblAlgn val="ctr"/>
        <c:lblOffset val="100"/>
        <c:tickLblSkip val="1"/>
        <c:tickMarkSkip val="1"/>
      </c:catAx>
      <c:valAx>
        <c:axId val="196937216"/>
        <c:scaling>
          <c:orientation val="minMax"/>
          <c:max val="60"/>
          <c:min val="-60"/>
        </c:scaling>
        <c:axPos val="r"/>
        <c:numFmt formatCode="General" sourceLinked="1"/>
        <c:majorTickMark val="in"/>
        <c:tickLblPos val="nextTo"/>
        <c:spPr>
          <a:ln w="315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lang="en-GB" sz="1785" b="0" i="0" u="none" strike="noStrike" baseline="0">
                <a:solidFill>
                  <a:schemeClr val="tx1"/>
                </a:solidFill>
                <a:latin typeface="Univers 45 Light" pitchFamily="34" charset="0"/>
                <a:ea typeface="Arial Narrow"/>
                <a:cs typeface="Arial Narrow"/>
              </a:defRPr>
            </a:pPr>
            <a:endParaRPr lang="nb-NO"/>
          </a:p>
        </c:txPr>
        <c:crossAx val="196935680"/>
        <c:crosses val="max"/>
        <c:crossBetween val="between"/>
        <c:majorUnit val="20"/>
        <c:minorUnit val="20"/>
      </c:valAx>
      <c:spPr>
        <a:noFill/>
        <a:ln w="12598">
          <a:solidFill>
            <a:schemeClr val="tx1"/>
          </a:solidFill>
          <a:prstDash val="solid"/>
        </a:ln>
      </c:spPr>
    </c:plotArea>
    <c:plotVisOnly val="1"/>
    <c:dispBlanksAs val="gap"/>
  </c:chart>
  <c:spPr>
    <a:noFill/>
    <a:ln>
      <a:noFill/>
    </a:ln>
  </c:spPr>
  <c:txPr>
    <a:bodyPr/>
    <a:lstStyle/>
    <a:p>
      <a:pPr>
        <a:defRPr sz="1785" b="0" i="0" u="none" strike="noStrike" baseline="0">
          <a:solidFill>
            <a:schemeClr val="tx1"/>
          </a:solidFill>
          <a:latin typeface="Arial Narrow"/>
          <a:ea typeface="Arial Narrow"/>
          <a:cs typeface="Arial Narrow"/>
        </a:defRPr>
      </a:pPr>
      <a:endParaRPr lang="nb-NO"/>
    </a:p>
  </c:txPr>
  <c:externalData r:id="rId1"/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nb-NO"/>
  <c:chart>
    <c:plotArea>
      <c:layout>
        <c:manualLayout>
          <c:layoutTarget val="inner"/>
          <c:xMode val="edge"/>
          <c:yMode val="edge"/>
          <c:x val="6.5663167104111991E-2"/>
          <c:y val="2.7358588666296042E-2"/>
          <c:w val="0.86867366579177629"/>
          <c:h val="0.86250414945227227"/>
        </c:manualLayout>
      </c:layout>
      <c:barChart>
        <c:barDir val="col"/>
        <c:grouping val="clustered"/>
        <c:ser>
          <c:idx val="1"/>
          <c:order val="0"/>
          <c:tx>
            <c:strRef>
              <c:f>Sheet1!$B$1</c:f>
              <c:strCache>
                <c:ptCount val="1"/>
                <c:pt idx="0">
                  <c:v>Utlånsmargin faktisk</c:v>
                </c:pt>
              </c:strCache>
            </c:strRef>
          </c:tx>
          <c:spPr>
            <a:solidFill>
              <a:srgbClr val="000080"/>
            </a:solidFill>
            <a:ln w="25196">
              <a:noFill/>
            </a:ln>
          </c:spPr>
          <c:cat>
            <c:strRef>
              <c:f>Sheet1!$A$2:$A$45</c:f>
              <c:strCache>
                <c:ptCount val="12"/>
                <c:pt idx="0">
                  <c:v>Q4</c:v>
                </c:pt>
                <c:pt idx="1">
                  <c:v>Q1</c:v>
                </c:pt>
                <c:pt idx="2">
                  <c:v>Q2</c:v>
                </c:pt>
                <c:pt idx="3">
                  <c:v>Q4</c:v>
                </c:pt>
                <c:pt idx="4">
                  <c:v>Q1</c:v>
                </c:pt>
                <c:pt idx="5">
                  <c:v>Q2</c:v>
                </c:pt>
                <c:pt idx="6">
                  <c:v>Q4</c:v>
                </c:pt>
                <c:pt idx="7">
                  <c:v>Q1</c:v>
                </c:pt>
                <c:pt idx="8">
                  <c:v>Q2</c:v>
                </c:pt>
                <c:pt idx="9">
                  <c:v>Q4</c:v>
                </c:pt>
                <c:pt idx="10">
                  <c:v>Q1</c:v>
                </c:pt>
                <c:pt idx="11">
                  <c:v>Q2</c:v>
                </c:pt>
              </c:strCache>
            </c:strRef>
          </c:cat>
          <c:val>
            <c:numRef>
              <c:f>Sheet1!$B$2:$B$45</c:f>
              <c:numCache>
                <c:formatCode>General</c:formatCode>
                <c:ptCount val="12"/>
                <c:pt idx="0">
                  <c:v>3.9</c:v>
                </c:pt>
                <c:pt idx="1">
                  <c:v>-12.7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Maks gjeld ift inntekt faktisk</c:v>
                </c:pt>
              </c:strCache>
            </c:strRef>
          </c:tx>
          <c:spPr>
            <a:solidFill>
              <a:srgbClr val="000080"/>
            </a:solidFill>
            <a:ln w="25196">
              <a:noFill/>
            </a:ln>
          </c:spPr>
          <c:cat>
            <c:strRef>
              <c:f>Sheet1!$A$2:$A$45</c:f>
              <c:strCache>
                <c:ptCount val="12"/>
                <c:pt idx="0">
                  <c:v>Q4</c:v>
                </c:pt>
                <c:pt idx="1">
                  <c:v>Q1</c:v>
                </c:pt>
                <c:pt idx="2">
                  <c:v>Q2</c:v>
                </c:pt>
                <c:pt idx="3">
                  <c:v>Q4</c:v>
                </c:pt>
                <c:pt idx="4">
                  <c:v>Q1</c:v>
                </c:pt>
                <c:pt idx="5">
                  <c:v>Q2</c:v>
                </c:pt>
                <c:pt idx="6">
                  <c:v>Q4</c:v>
                </c:pt>
                <c:pt idx="7">
                  <c:v>Q1</c:v>
                </c:pt>
                <c:pt idx="8">
                  <c:v>Q2</c:v>
                </c:pt>
                <c:pt idx="9">
                  <c:v>Q4</c:v>
                </c:pt>
                <c:pt idx="10">
                  <c:v>Q1</c:v>
                </c:pt>
                <c:pt idx="11">
                  <c:v>Q2</c:v>
                </c:pt>
              </c:strCache>
            </c:strRef>
          </c:cat>
          <c:val>
            <c:numRef>
              <c:f>Sheet1!$D$2:$D$45</c:f>
              <c:numCache>
                <c:formatCode>General</c:formatCode>
                <c:ptCount val="12"/>
                <c:pt idx="3">
                  <c:v>0</c:v>
                </c:pt>
                <c:pt idx="4">
                  <c:v>0</c:v>
                </c:pt>
              </c:numCache>
            </c:numRef>
          </c:val>
        </c:ser>
        <c:ser>
          <c:idx val="10"/>
          <c:order val="4"/>
          <c:tx>
            <c:strRef>
              <c:f>Sheet1!$F$1</c:f>
              <c:strCache>
                <c:ptCount val="1"/>
                <c:pt idx="0">
                  <c:v>Maks.gjeld ift boligens verdi faktisk</c:v>
                </c:pt>
              </c:strCache>
            </c:strRef>
          </c:tx>
          <c:spPr>
            <a:solidFill>
              <a:srgbClr val="000080"/>
            </a:solidFill>
            <a:ln w="25196">
              <a:noFill/>
            </a:ln>
          </c:spPr>
          <c:cat>
            <c:strRef>
              <c:f>Sheet1!$A$2:$A$45</c:f>
              <c:strCache>
                <c:ptCount val="12"/>
                <c:pt idx="0">
                  <c:v>Q4</c:v>
                </c:pt>
                <c:pt idx="1">
                  <c:v>Q1</c:v>
                </c:pt>
                <c:pt idx="2">
                  <c:v>Q2</c:v>
                </c:pt>
                <c:pt idx="3">
                  <c:v>Q4</c:v>
                </c:pt>
                <c:pt idx="4">
                  <c:v>Q1</c:v>
                </c:pt>
                <c:pt idx="5">
                  <c:v>Q2</c:v>
                </c:pt>
                <c:pt idx="6">
                  <c:v>Q4</c:v>
                </c:pt>
                <c:pt idx="7">
                  <c:v>Q1</c:v>
                </c:pt>
                <c:pt idx="8">
                  <c:v>Q2</c:v>
                </c:pt>
                <c:pt idx="9">
                  <c:v>Q4</c:v>
                </c:pt>
                <c:pt idx="10">
                  <c:v>Q1</c:v>
                </c:pt>
                <c:pt idx="11">
                  <c:v>Q2</c:v>
                </c:pt>
              </c:strCache>
            </c:strRef>
          </c:cat>
          <c:val>
            <c:numRef>
              <c:f>Sheet1!$F$2:$F$45</c:f>
              <c:numCache>
                <c:formatCode>General</c:formatCode>
                <c:ptCount val="12"/>
                <c:pt idx="6">
                  <c:v>0</c:v>
                </c:pt>
                <c:pt idx="7">
                  <c:v>-18.8</c:v>
                </c:pt>
              </c:numCache>
            </c:numRef>
          </c:val>
        </c:ser>
        <c:ser>
          <c:idx val="0"/>
          <c:order val="6"/>
          <c:tx>
            <c:strRef>
              <c:f>Sheet1!$H$1</c:f>
              <c:strCache>
                <c:ptCount val="1"/>
                <c:pt idx="0">
                  <c:v>Avdragsfrihet faktisk</c:v>
                </c:pt>
              </c:strCache>
            </c:strRef>
          </c:tx>
          <c:spPr>
            <a:solidFill>
              <a:srgbClr val="000080"/>
            </a:solidFill>
            <a:ln w="25196">
              <a:noFill/>
            </a:ln>
          </c:spPr>
          <c:cat>
            <c:strRef>
              <c:f>Sheet1!$A$2:$A$45</c:f>
              <c:strCache>
                <c:ptCount val="12"/>
                <c:pt idx="0">
                  <c:v>Q4</c:v>
                </c:pt>
                <c:pt idx="1">
                  <c:v>Q1</c:v>
                </c:pt>
                <c:pt idx="2">
                  <c:v>Q2</c:v>
                </c:pt>
                <c:pt idx="3">
                  <c:v>Q4</c:v>
                </c:pt>
                <c:pt idx="4">
                  <c:v>Q1</c:v>
                </c:pt>
                <c:pt idx="5">
                  <c:v>Q2</c:v>
                </c:pt>
                <c:pt idx="6">
                  <c:v>Q4</c:v>
                </c:pt>
                <c:pt idx="7">
                  <c:v>Q1</c:v>
                </c:pt>
                <c:pt idx="8">
                  <c:v>Q2</c:v>
                </c:pt>
                <c:pt idx="9">
                  <c:v>Q4</c:v>
                </c:pt>
                <c:pt idx="10">
                  <c:v>Q1</c:v>
                </c:pt>
                <c:pt idx="11">
                  <c:v>Q2</c:v>
                </c:pt>
              </c:strCache>
            </c:strRef>
          </c:cat>
          <c:val>
            <c:numRef>
              <c:f>Sheet1!$H$2:$H$45</c:f>
              <c:numCache>
                <c:formatCode>General</c:formatCode>
                <c:ptCount val="12"/>
                <c:pt idx="9">
                  <c:v>0</c:v>
                </c:pt>
                <c:pt idx="10">
                  <c:v>-3</c:v>
                </c:pt>
              </c:numCache>
            </c:numRef>
          </c:val>
        </c:ser>
        <c:gapWidth val="140"/>
        <c:overlap val="100"/>
        <c:axId val="198919680"/>
        <c:axId val="198921600"/>
      </c:barChart>
      <c:lineChart>
        <c:grouping val="standard"/>
        <c:ser>
          <c:idx val="7"/>
          <c:order val="3"/>
          <c:tx>
            <c:strRef>
              <c:f>Sheet1!$E$1</c:f>
              <c:strCache>
                <c:ptCount val="1"/>
                <c:pt idx="0">
                  <c:v>Maks gjeld ift inntekt forventet</c:v>
                </c:pt>
              </c:strCache>
            </c:strRef>
          </c:tx>
          <c:spPr>
            <a:ln w="28345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Sheet1!$A$2:$A$45</c:f>
              <c:strCache>
                <c:ptCount val="12"/>
                <c:pt idx="0">
                  <c:v>Q4</c:v>
                </c:pt>
                <c:pt idx="1">
                  <c:v>Q1</c:v>
                </c:pt>
                <c:pt idx="2">
                  <c:v>Q2</c:v>
                </c:pt>
                <c:pt idx="3">
                  <c:v>Q4</c:v>
                </c:pt>
                <c:pt idx="4">
                  <c:v>Q1</c:v>
                </c:pt>
                <c:pt idx="5">
                  <c:v>Q2</c:v>
                </c:pt>
                <c:pt idx="6">
                  <c:v>Q4</c:v>
                </c:pt>
                <c:pt idx="7">
                  <c:v>Q1</c:v>
                </c:pt>
                <c:pt idx="8">
                  <c:v>Q2</c:v>
                </c:pt>
                <c:pt idx="9">
                  <c:v>Q4</c:v>
                </c:pt>
                <c:pt idx="10">
                  <c:v>Q1</c:v>
                </c:pt>
                <c:pt idx="11">
                  <c:v>Q2</c:v>
                </c:pt>
              </c:strCache>
            </c:strRef>
          </c:cat>
          <c:val>
            <c:numRef>
              <c:f>Sheet1!$E$2:$E$45</c:f>
              <c:numCache>
                <c:formatCode>General</c:formatCode>
                <c:ptCount val="12"/>
                <c:pt idx="3">
                  <c:v>0</c:v>
                </c:pt>
                <c:pt idx="4">
                  <c:v>0</c:v>
                </c:pt>
                <c:pt idx="5">
                  <c:v>-21.8</c:v>
                </c:pt>
              </c:numCache>
            </c:numRef>
          </c:val>
        </c:ser>
        <c:marker val="1"/>
        <c:axId val="198919680"/>
        <c:axId val="198921600"/>
      </c:lineChart>
      <c:lineChart>
        <c:grouping val="standard"/>
        <c:ser>
          <c:idx val="3"/>
          <c:order val="1"/>
          <c:tx>
            <c:strRef>
              <c:f>Sheet1!$C$1</c:f>
              <c:strCache>
                <c:ptCount val="1"/>
                <c:pt idx="0">
                  <c:v>Utlånsmargin forventet</c:v>
                </c:pt>
              </c:strCache>
            </c:strRef>
          </c:tx>
          <c:spPr>
            <a:ln w="28345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Sheet1!$A$2:$A$45</c:f>
              <c:strCache>
                <c:ptCount val="12"/>
                <c:pt idx="0">
                  <c:v>Q4</c:v>
                </c:pt>
                <c:pt idx="1">
                  <c:v>Q1</c:v>
                </c:pt>
                <c:pt idx="2">
                  <c:v>Q2</c:v>
                </c:pt>
                <c:pt idx="3">
                  <c:v>Q4</c:v>
                </c:pt>
                <c:pt idx="4">
                  <c:v>Q1</c:v>
                </c:pt>
                <c:pt idx="5">
                  <c:v>Q2</c:v>
                </c:pt>
                <c:pt idx="6">
                  <c:v>Q4</c:v>
                </c:pt>
                <c:pt idx="7">
                  <c:v>Q1</c:v>
                </c:pt>
                <c:pt idx="8">
                  <c:v>Q2</c:v>
                </c:pt>
                <c:pt idx="9">
                  <c:v>Q4</c:v>
                </c:pt>
                <c:pt idx="10">
                  <c:v>Q1</c:v>
                </c:pt>
                <c:pt idx="11">
                  <c:v>Q2</c:v>
                </c:pt>
              </c:strCache>
            </c:strRef>
          </c:cat>
          <c:val>
            <c:numRef>
              <c:f>Sheet1!$C$2:$C$45</c:f>
              <c:numCache>
                <c:formatCode>General</c:formatCode>
                <c:ptCount val="12"/>
                <c:pt idx="0">
                  <c:v>-11.1</c:v>
                </c:pt>
                <c:pt idx="1">
                  <c:v>-11.8</c:v>
                </c:pt>
                <c:pt idx="2">
                  <c:v>-15</c:v>
                </c:pt>
              </c:numCache>
            </c:numRef>
          </c:val>
        </c:ser>
        <c:ser>
          <c:idx val="15"/>
          <c:order val="5"/>
          <c:tx>
            <c:strRef>
              <c:f>Sheet1!$G$1</c:f>
              <c:strCache>
                <c:ptCount val="1"/>
                <c:pt idx="0">
                  <c:v>Maks.gjeld ift boligens verdi forventet</c:v>
                </c:pt>
              </c:strCache>
            </c:strRef>
          </c:tx>
          <c:spPr>
            <a:ln w="28345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Sheet1!$A$2:$A$45</c:f>
              <c:strCache>
                <c:ptCount val="12"/>
                <c:pt idx="0">
                  <c:v>Q4</c:v>
                </c:pt>
                <c:pt idx="1">
                  <c:v>Q1</c:v>
                </c:pt>
                <c:pt idx="2">
                  <c:v>Q2</c:v>
                </c:pt>
                <c:pt idx="3">
                  <c:v>Q4</c:v>
                </c:pt>
                <c:pt idx="4">
                  <c:v>Q1</c:v>
                </c:pt>
                <c:pt idx="5">
                  <c:v>Q2</c:v>
                </c:pt>
                <c:pt idx="6">
                  <c:v>Q4</c:v>
                </c:pt>
                <c:pt idx="7">
                  <c:v>Q1</c:v>
                </c:pt>
                <c:pt idx="8">
                  <c:v>Q2</c:v>
                </c:pt>
                <c:pt idx="9">
                  <c:v>Q4</c:v>
                </c:pt>
                <c:pt idx="10">
                  <c:v>Q1</c:v>
                </c:pt>
                <c:pt idx="11">
                  <c:v>Q2</c:v>
                </c:pt>
              </c:strCache>
            </c:strRef>
          </c:cat>
          <c:val>
            <c:numRef>
              <c:f>Sheet1!$G$2:$G$45</c:f>
              <c:numCache>
                <c:formatCode>General</c:formatCode>
                <c:ptCount val="12"/>
                <c:pt idx="6">
                  <c:v>-4.2</c:v>
                </c:pt>
                <c:pt idx="7">
                  <c:v>0</c:v>
                </c:pt>
                <c:pt idx="8">
                  <c:v>-26</c:v>
                </c:pt>
              </c:numCache>
            </c:numRef>
          </c:val>
        </c:ser>
        <c:ser>
          <c:idx val="4"/>
          <c:order val="7"/>
          <c:tx>
            <c:strRef>
              <c:f>Sheet1!$I$1</c:f>
              <c:strCache>
                <c:ptCount val="1"/>
                <c:pt idx="0">
                  <c:v>Avdragsfrihet forventet</c:v>
                </c:pt>
              </c:strCache>
            </c:strRef>
          </c:tx>
          <c:spPr>
            <a:ln w="28345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Sheet1!$A$2:$A$45</c:f>
              <c:strCache>
                <c:ptCount val="12"/>
                <c:pt idx="0">
                  <c:v>Q4</c:v>
                </c:pt>
                <c:pt idx="1">
                  <c:v>Q1</c:v>
                </c:pt>
                <c:pt idx="2">
                  <c:v>Q2</c:v>
                </c:pt>
                <c:pt idx="3">
                  <c:v>Q4</c:v>
                </c:pt>
                <c:pt idx="4">
                  <c:v>Q1</c:v>
                </c:pt>
                <c:pt idx="5">
                  <c:v>Q2</c:v>
                </c:pt>
                <c:pt idx="6">
                  <c:v>Q4</c:v>
                </c:pt>
                <c:pt idx="7">
                  <c:v>Q1</c:v>
                </c:pt>
                <c:pt idx="8">
                  <c:v>Q2</c:v>
                </c:pt>
                <c:pt idx="9">
                  <c:v>Q4</c:v>
                </c:pt>
                <c:pt idx="10">
                  <c:v>Q1</c:v>
                </c:pt>
                <c:pt idx="11">
                  <c:v>Q2</c:v>
                </c:pt>
              </c:strCache>
            </c:strRef>
          </c:cat>
          <c:val>
            <c:numRef>
              <c:f>Sheet1!$I$2:$I$45</c:f>
              <c:numCache>
                <c:formatCode>General</c:formatCode>
                <c:ptCount val="12"/>
                <c:pt idx="9">
                  <c:v>3</c:v>
                </c:pt>
                <c:pt idx="10">
                  <c:v>0</c:v>
                </c:pt>
                <c:pt idx="11">
                  <c:v>-7.2</c:v>
                </c:pt>
              </c:numCache>
            </c:numRef>
          </c:val>
        </c:ser>
        <c:marker val="1"/>
        <c:axId val="198939776"/>
        <c:axId val="198941312"/>
      </c:lineChart>
      <c:catAx>
        <c:axId val="198919680"/>
        <c:scaling>
          <c:orientation val="minMax"/>
        </c:scaling>
        <c:axPos val="b"/>
        <c:majorTickMark val="none"/>
        <c:tickLblPos val="none"/>
        <c:spPr>
          <a:ln w="3150">
            <a:solidFill>
              <a:schemeClr val="tx1"/>
            </a:solidFill>
            <a:prstDash val="solid"/>
          </a:ln>
        </c:spPr>
        <c:txPr>
          <a:bodyPr/>
          <a:lstStyle/>
          <a:p>
            <a:pPr>
              <a:defRPr lang="en-GB"/>
            </a:pPr>
            <a:endParaRPr lang="nb-NO"/>
          </a:p>
        </c:txPr>
        <c:crossAx val="198921600"/>
        <c:crossesAt val="0"/>
        <c:auto val="1"/>
        <c:lblAlgn val="ctr"/>
        <c:lblOffset val="100"/>
        <c:tickLblSkip val="1"/>
        <c:tickMarkSkip val="4"/>
      </c:catAx>
      <c:valAx>
        <c:axId val="198921600"/>
        <c:scaling>
          <c:orientation val="minMax"/>
          <c:max val="60"/>
          <c:min val="-60"/>
        </c:scaling>
        <c:axPos val="l"/>
        <c:numFmt formatCode="General" sourceLinked="1"/>
        <c:majorTickMark val="in"/>
        <c:tickLblPos val="nextTo"/>
        <c:spPr>
          <a:ln w="315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lang="en-GB" sz="1785" b="0" i="0" u="none" strike="noStrike" baseline="0">
                <a:solidFill>
                  <a:schemeClr val="tx1"/>
                </a:solidFill>
                <a:latin typeface="Univers 45 Light" pitchFamily="34" charset="0"/>
                <a:ea typeface="Arial Narrow"/>
                <a:cs typeface="Arial Narrow"/>
              </a:defRPr>
            </a:pPr>
            <a:endParaRPr lang="nb-NO"/>
          </a:p>
        </c:txPr>
        <c:crossAx val="198919680"/>
        <c:crosses val="autoZero"/>
        <c:crossBetween val="between"/>
        <c:majorUnit val="20"/>
        <c:minorUnit val="20"/>
      </c:valAx>
      <c:catAx>
        <c:axId val="198939776"/>
        <c:scaling>
          <c:orientation val="minMax"/>
        </c:scaling>
        <c:axPos val="b"/>
        <c:numFmt formatCode="General" sourceLinked="1"/>
        <c:majorTickMark val="in"/>
        <c:tickLblPos val="nextTo"/>
        <c:spPr>
          <a:ln w="315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lang="en-GB" sz="1800" b="0" i="0" u="none" strike="noStrike" baseline="0">
                <a:solidFill>
                  <a:schemeClr val="tx1"/>
                </a:solidFill>
                <a:latin typeface="Univers 45 Light" pitchFamily="34" charset="0"/>
                <a:ea typeface="Arial Narrow"/>
                <a:cs typeface="Arial Narrow"/>
              </a:defRPr>
            </a:pPr>
            <a:endParaRPr lang="nb-NO"/>
          </a:p>
        </c:txPr>
        <c:crossAx val="198941312"/>
        <c:crossesAt val="-90"/>
        <c:auto val="1"/>
        <c:lblAlgn val="ctr"/>
        <c:lblOffset val="100"/>
        <c:tickLblSkip val="1"/>
        <c:tickMarkSkip val="1"/>
      </c:catAx>
      <c:valAx>
        <c:axId val="198941312"/>
        <c:scaling>
          <c:orientation val="minMax"/>
          <c:max val="60"/>
          <c:min val="-60"/>
        </c:scaling>
        <c:axPos val="r"/>
        <c:numFmt formatCode="General" sourceLinked="1"/>
        <c:majorTickMark val="in"/>
        <c:tickLblPos val="nextTo"/>
        <c:spPr>
          <a:ln w="315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lang="en-GB" sz="1785" b="0" i="0" u="none" strike="noStrike" baseline="0">
                <a:solidFill>
                  <a:schemeClr val="tx1"/>
                </a:solidFill>
                <a:latin typeface="Univers 45 Light" pitchFamily="34" charset="0"/>
                <a:ea typeface="Arial Narrow"/>
                <a:cs typeface="Arial Narrow"/>
              </a:defRPr>
            </a:pPr>
            <a:endParaRPr lang="nb-NO"/>
          </a:p>
        </c:txPr>
        <c:crossAx val="198939776"/>
        <c:crosses val="max"/>
        <c:crossBetween val="between"/>
        <c:majorUnit val="20"/>
        <c:minorUnit val="20"/>
      </c:valAx>
      <c:spPr>
        <a:noFill/>
        <a:ln w="12598">
          <a:solidFill>
            <a:schemeClr val="tx1"/>
          </a:solidFill>
          <a:prstDash val="solid"/>
        </a:ln>
      </c:spPr>
    </c:plotArea>
    <c:plotVisOnly val="1"/>
    <c:dispBlanksAs val="gap"/>
  </c:chart>
  <c:spPr>
    <a:noFill/>
    <a:ln>
      <a:noFill/>
    </a:ln>
  </c:spPr>
  <c:txPr>
    <a:bodyPr/>
    <a:lstStyle/>
    <a:p>
      <a:pPr>
        <a:defRPr sz="1785" b="0" i="0" u="none" strike="noStrike" baseline="0">
          <a:solidFill>
            <a:schemeClr val="tx1"/>
          </a:solidFill>
          <a:latin typeface="Arial Narrow"/>
          <a:ea typeface="Arial Narrow"/>
          <a:cs typeface="Arial Narrow"/>
        </a:defRPr>
      </a:pPr>
      <a:endParaRPr lang="nb-NO"/>
    </a:p>
  </c:txPr>
  <c:externalData r:id="rId1"/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nb-NO"/>
  <c:chart>
    <c:plotArea>
      <c:layout>
        <c:manualLayout>
          <c:layoutTarget val="inner"/>
          <c:xMode val="edge"/>
          <c:yMode val="edge"/>
          <c:x val="6.5524278215223108E-2"/>
          <c:y val="2.6453439652815155E-2"/>
          <c:w val="0.8683241469816273"/>
          <c:h val="0.86559185146464801"/>
        </c:manualLayout>
      </c:layout>
      <c:barChart>
        <c:barDir val="col"/>
        <c:grouping val="clustered"/>
        <c:ser>
          <c:idx val="1"/>
          <c:order val="0"/>
          <c:tx>
            <c:strRef>
              <c:f>Sheet1!$B$1</c:f>
              <c:strCache>
                <c:ptCount val="1"/>
                <c:pt idx="0">
                  <c:v>Låneetterspørsel faktisk</c:v>
                </c:pt>
              </c:strCache>
            </c:strRef>
          </c:tx>
          <c:spPr>
            <a:solidFill>
              <a:srgbClr val="000080"/>
            </a:solidFill>
            <a:ln w="25127">
              <a:noFill/>
            </a:ln>
          </c:spPr>
          <c:cat>
            <c:strRef>
              <c:f>Sheet1!$A$2:$A$34</c:f>
              <c:strCache>
                <c:ptCount val="9"/>
                <c:pt idx="0">
                  <c:v>Q4</c:v>
                </c:pt>
                <c:pt idx="1">
                  <c:v>Q1</c:v>
                </c:pt>
                <c:pt idx="2">
                  <c:v>Q2</c:v>
                </c:pt>
                <c:pt idx="3">
                  <c:v>Q4</c:v>
                </c:pt>
                <c:pt idx="4">
                  <c:v>Q1</c:v>
                </c:pt>
                <c:pt idx="5">
                  <c:v>Q2</c:v>
                </c:pt>
                <c:pt idx="6">
                  <c:v>Q4</c:v>
                </c:pt>
                <c:pt idx="7">
                  <c:v>Q1</c:v>
                </c:pt>
                <c:pt idx="8">
                  <c:v>Q2</c:v>
                </c:pt>
              </c:strCache>
            </c:strRef>
          </c:cat>
          <c:val>
            <c:numRef>
              <c:f>Sheet1!$B$2:$B$34</c:f>
              <c:numCache>
                <c:formatCode>General</c:formatCode>
                <c:ptCount val="9"/>
                <c:pt idx="0">
                  <c:v>16.8</c:v>
                </c:pt>
                <c:pt idx="1">
                  <c:v>15.9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Utnyttelsesgrad kredittlinjer faktisk</c:v>
                </c:pt>
              </c:strCache>
            </c:strRef>
          </c:tx>
          <c:spPr>
            <a:solidFill>
              <a:srgbClr val="000080"/>
            </a:solidFill>
            <a:ln w="25127">
              <a:noFill/>
            </a:ln>
          </c:spPr>
          <c:cat>
            <c:strRef>
              <c:f>Sheet1!$A$2:$A$34</c:f>
              <c:strCache>
                <c:ptCount val="9"/>
                <c:pt idx="0">
                  <c:v>Q4</c:v>
                </c:pt>
                <c:pt idx="1">
                  <c:v>Q1</c:v>
                </c:pt>
                <c:pt idx="2">
                  <c:v>Q2</c:v>
                </c:pt>
                <c:pt idx="3">
                  <c:v>Q4</c:v>
                </c:pt>
                <c:pt idx="4">
                  <c:v>Q1</c:v>
                </c:pt>
                <c:pt idx="5">
                  <c:v>Q2</c:v>
                </c:pt>
                <c:pt idx="6">
                  <c:v>Q4</c:v>
                </c:pt>
                <c:pt idx="7">
                  <c:v>Q1</c:v>
                </c:pt>
                <c:pt idx="8">
                  <c:v>Q2</c:v>
                </c:pt>
              </c:strCache>
            </c:strRef>
          </c:cat>
          <c:val>
            <c:numRef>
              <c:f>Sheet1!$D$2:$D$34</c:f>
              <c:numCache>
                <c:formatCode>General</c:formatCode>
                <c:ptCount val="9"/>
                <c:pt idx="3">
                  <c:v>-1.1000000000000001</c:v>
                </c:pt>
                <c:pt idx="4">
                  <c:v>0</c:v>
                </c:pt>
              </c:numCache>
            </c:numRef>
          </c:val>
        </c:ser>
        <c:ser>
          <c:idx val="0"/>
          <c:order val="4"/>
          <c:tx>
            <c:strRef>
              <c:f>Sheet1!$F$1</c:f>
              <c:strCache>
                <c:ptCount val="1"/>
                <c:pt idx="0">
                  <c:v>Fastrentelån faktisk</c:v>
                </c:pt>
              </c:strCache>
            </c:strRef>
          </c:tx>
          <c:spPr>
            <a:solidFill>
              <a:srgbClr val="000080"/>
            </a:solidFill>
            <a:ln w="28575">
              <a:noFill/>
            </a:ln>
          </c:spPr>
          <c:cat>
            <c:strRef>
              <c:f>Sheet1!$A$2:$A$34</c:f>
              <c:strCache>
                <c:ptCount val="9"/>
                <c:pt idx="0">
                  <c:v>Q4</c:v>
                </c:pt>
                <c:pt idx="1">
                  <c:v>Q1</c:v>
                </c:pt>
                <c:pt idx="2">
                  <c:v>Q2</c:v>
                </c:pt>
                <c:pt idx="3">
                  <c:v>Q4</c:v>
                </c:pt>
                <c:pt idx="4">
                  <c:v>Q1</c:v>
                </c:pt>
                <c:pt idx="5">
                  <c:v>Q2</c:v>
                </c:pt>
                <c:pt idx="6">
                  <c:v>Q4</c:v>
                </c:pt>
                <c:pt idx="7">
                  <c:v>Q1</c:v>
                </c:pt>
                <c:pt idx="8">
                  <c:v>Q2</c:v>
                </c:pt>
              </c:strCache>
            </c:strRef>
          </c:cat>
          <c:val>
            <c:numRef>
              <c:f>Sheet1!$F$2:$F$34</c:f>
              <c:numCache>
                <c:formatCode>General</c:formatCode>
                <c:ptCount val="9"/>
                <c:pt idx="6">
                  <c:v>0</c:v>
                </c:pt>
                <c:pt idx="7">
                  <c:v>0</c:v>
                </c:pt>
              </c:numCache>
            </c:numRef>
          </c:val>
        </c:ser>
        <c:gapWidth val="140"/>
        <c:overlap val="100"/>
        <c:axId val="195132800"/>
        <c:axId val="195143168"/>
      </c:barChart>
      <c:lineChart>
        <c:grouping val="standard"/>
        <c:ser>
          <c:idx val="3"/>
          <c:order val="1"/>
          <c:tx>
            <c:strRef>
              <c:f>Sheet1!$C$1</c:f>
              <c:strCache>
                <c:ptCount val="1"/>
                <c:pt idx="0">
                  <c:v>Låneetterspørsel forventet</c:v>
                </c:pt>
              </c:strCache>
            </c:strRef>
          </c:tx>
          <c:spPr>
            <a:ln w="28268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Sheet1!$A$2:$A$34</c:f>
              <c:strCache>
                <c:ptCount val="9"/>
                <c:pt idx="0">
                  <c:v>Q4</c:v>
                </c:pt>
                <c:pt idx="1">
                  <c:v>Q1</c:v>
                </c:pt>
                <c:pt idx="2">
                  <c:v>Q2</c:v>
                </c:pt>
                <c:pt idx="3">
                  <c:v>Q4</c:v>
                </c:pt>
                <c:pt idx="4">
                  <c:v>Q1</c:v>
                </c:pt>
                <c:pt idx="5">
                  <c:v>Q2</c:v>
                </c:pt>
                <c:pt idx="6">
                  <c:v>Q4</c:v>
                </c:pt>
                <c:pt idx="7">
                  <c:v>Q1</c:v>
                </c:pt>
                <c:pt idx="8">
                  <c:v>Q2</c:v>
                </c:pt>
              </c:strCache>
            </c:strRef>
          </c:cat>
          <c:val>
            <c:numRef>
              <c:f>Sheet1!$C$2:$C$34</c:f>
              <c:numCache>
                <c:formatCode>General</c:formatCode>
                <c:ptCount val="9"/>
                <c:pt idx="0">
                  <c:v>29.2</c:v>
                </c:pt>
                <c:pt idx="1">
                  <c:v>33.800000000000004</c:v>
                </c:pt>
                <c:pt idx="2">
                  <c:v>26.2</c:v>
                </c:pt>
              </c:numCache>
            </c:numRef>
          </c:val>
        </c:ser>
        <c:ser>
          <c:idx val="7"/>
          <c:order val="3"/>
          <c:tx>
            <c:strRef>
              <c:f>Sheet1!$E$1</c:f>
              <c:strCache>
                <c:ptCount val="1"/>
                <c:pt idx="0">
                  <c:v>Utnyttelsesgrad kredittlinjer forventet</c:v>
                </c:pt>
              </c:strCache>
            </c:strRef>
          </c:tx>
          <c:spPr>
            <a:ln w="28268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Sheet1!$A$2:$A$34</c:f>
              <c:strCache>
                <c:ptCount val="9"/>
                <c:pt idx="0">
                  <c:v>Q4</c:v>
                </c:pt>
                <c:pt idx="1">
                  <c:v>Q1</c:v>
                </c:pt>
                <c:pt idx="2">
                  <c:v>Q2</c:v>
                </c:pt>
                <c:pt idx="3">
                  <c:v>Q4</c:v>
                </c:pt>
                <c:pt idx="4">
                  <c:v>Q1</c:v>
                </c:pt>
                <c:pt idx="5">
                  <c:v>Q2</c:v>
                </c:pt>
                <c:pt idx="6">
                  <c:v>Q4</c:v>
                </c:pt>
                <c:pt idx="7">
                  <c:v>Q1</c:v>
                </c:pt>
                <c:pt idx="8">
                  <c:v>Q2</c:v>
                </c:pt>
              </c:strCache>
            </c:strRef>
          </c:cat>
          <c:val>
            <c:numRef>
              <c:f>Sheet1!$E$2:$E$34</c:f>
              <c:numCache>
                <c:formatCode>General</c:formatCode>
                <c:ptCount val="9"/>
                <c:pt idx="3">
                  <c:v>0</c:v>
                </c:pt>
                <c:pt idx="4">
                  <c:v>0</c:v>
                </c:pt>
                <c:pt idx="5">
                  <c:v>0</c:v>
                </c:pt>
              </c:numCache>
            </c:numRef>
          </c:val>
        </c:ser>
        <c:ser>
          <c:idx val="4"/>
          <c:order val="5"/>
          <c:tx>
            <c:strRef>
              <c:f>Sheet1!$G$1</c:f>
              <c:strCache>
                <c:ptCount val="1"/>
                <c:pt idx="0">
                  <c:v>Fastrentelån forventet</c:v>
                </c:pt>
              </c:strCache>
            </c:strRef>
          </c:tx>
          <c:spPr>
            <a:ln w="28575">
              <a:noFill/>
            </a:ln>
          </c:spPr>
          <c:marker>
            <c:symbol val="diamond"/>
            <c:size val="7"/>
            <c:spPr>
              <a:solidFill>
                <a:srgbClr val="FF0000"/>
              </a:solidFill>
              <a:ln>
                <a:noFill/>
              </a:ln>
            </c:spPr>
          </c:marker>
          <c:cat>
            <c:strRef>
              <c:f>Sheet1!$A$2:$A$34</c:f>
              <c:strCache>
                <c:ptCount val="9"/>
                <c:pt idx="0">
                  <c:v>Q4</c:v>
                </c:pt>
                <c:pt idx="1">
                  <c:v>Q1</c:v>
                </c:pt>
                <c:pt idx="2">
                  <c:v>Q2</c:v>
                </c:pt>
                <c:pt idx="3">
                  <c:v>Q4</c:v>
                </c:pt>
                <c:pt idx="4">
                  <c:v>Q1</c:v>
                </c:pt>
                <c:pt idx="5">
                  <c:v>Q2</c:v>
                </c:pt>
                <c:pt idx="6">
                  <c:v>Q4</c:v>
                </c:pt>
                <c:pt idx="7">
                  <c:v>Q1</c:v>
                </c:pt>
                <c:pt idx="8">
                  <c:v>Q2</c:v>
                </c:pt>
              </c:strCache>
            </c:strRef>
          </c:cat>
          <c:val>
            <c:numRef>
              <c:f>Sheet1!$G$2:$G$34</c:f>
              <c:numCache>
                <c:formatCode>General</c:formatCode>
                <c:ptCount val="9"/>
                <c:pt idx="6">
                  <c:v>13</c:v>
                </c:pt>
                <c:pt idx="7">
                  <c:v>0</c:v>
                </c:pt>
                <c:pt idx="8">
                  <c:v>0</c:v>
                </c:pt>
              </c:numCache>
            </c:numRef>
          </c:val>
        </c:ser>
        <c:marker val="1"/>
        <c:axId val="195132800"/>
        <c:axId val="195143168"/>
      </c:lineChart>
      <c:lineChart>
        <c:grouping val="standard"/>
        <c:ser>
          <c:idx val="5"/>
          <c:order val="6"/>
          <c:tx>
            <c:strRef>
              <c:f>Sheet1!$H$1</c:f>
              <c:strCache>
                <c:ptCount val="1"/>
              </c:strCache>
            </c:strRef>
          </c:tx>
          <c:spPr>
            <a:ln w="28575">
              <a:noFill/>
            </a:ln>
          </c:spPr>
          <c:cat>
            <c:strRef>
              <c:f>Sheet1!$A$2:$A$34</c:f>
              <c:strCache>
                <c:ptCount val="9"/>
                <c:pt idx="0">
                  <c:v>Q4</c:v>
                </c:pt>
                <c:pt idx="1">
                  <c:v>Q1</c:v>
                </c:pt>
                <c:pt idx="2">
                  <c:v>Q2</c:v>
                </c:pt>
                <c:pt idx="3">
                  <c:v>Q4</c:v>
                </c:pt>
                <c:pt idx="4">
                  <c:v>Q1</c:v>
                </c:pt>
                <c:pt idx="5">
                  <c:v>Q2</c:v>
                </c:pt>
                <c:pt idx="6">
                  <c:v>Q4</c:v>
                </c:pt>
                <c:pt idx="7">
                  <c:v>Q1</c:v>
                </c:pt>
                <c:pt idx="8">
                  <c:v>Q2</c:v>
                </c:pt>
              </c:strCache>
            </c:strRef>
          </c:cat>
          <c:val>
            <c:numRef>
              <c:f>Sheet1!$H$2:$H$34</c:f>
              <c:numCache>
                <c:formatCode>General</c:formatCode>
                <c:ptCount val="9"/>
              </c:numCache>
            </c:numRef>
          </c:val>
        </c:ser>
        <c:marker val="1"/>
        <c:axId val="195154688"/>
        <c:axId val="195144704"/>
      </c:lineChart>
      <c:catAx>
        <c:axId val="195132800"/>
        <c:scaling>
          <c:orientation val="minMax"/>
        </c:scaling>
        <c:axPos val="b"/>
        <c:majorTickMark val="none"/>
        <c:tickLblPos val="none"/>
        <c:spPr>
          <a:ln w="3140">
            <a:solidFill>
              <a:schemeClr val="tx1"/>
            </a:solidFill>
            <a:prstDash val="solid"/>
          </a:ln>
        </c:spPr>
        <c:txPr>
          <a:bodyPr/>
          <a:lstStyle/>
          <a:p>
            <a:pPr>
              <a:defRPr lang="en-GB"/>
            </a:pPr>
            <a:endParaRPr lang="nb-NO"/>
          </a:p>
        </c:txPr>
        <c:crossAx val="195143168"/>
        <c:crossesAt val="0"/>
        <c:auto val="1"/>
        <c:lblAlgn val="ctr"/>
        <c:lblOffset val="100"/>
        <c:tickLblSkip val="1"/>
        <c:tickMarkSkip val="4"/>
      </c:catAx>
      <c:valAx>
        <c:axId val="195143168"/>
        <c:scaling>
          <c:orientation val="minMax"/>
          <c:max val="60"/>
          <c:min val="-60"/>
        </c:scaling>
        <c:axPos val="l"/>
        <c:numFmt formatCode="General" sourceLinked="1"/>
        <c:majorTickMark val="in"/>
        <c:tickLblPos val="nextTo"/>
        <c:spPr>
          <a:ln w="314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lang="en-GB" sz="1781" b="0" i="0" u="none" strike="noStrike" baseline="0">
                <a:solidFill>
                  <a:schemeClr val="tx1"/>
                </a:solidFill>
                <a:latin typeface="Univers 45 Light" pitchFamily="34" charset="0"/>
                <a:ea typeface="Arial Narrow"/>
                <a:cs typeface="Arial Narrow"/>
              </a:defRPr>
            </a:pPr>
            <a:endParaRPr lang="nb-NO"/>
          </a:p>
        </c:txPr>
        <c:crossAx val="195132800"/>
        <c:crosses val="autoZero"/>
        <c:crossBetween val="between"/>
        <c:majorUnit val="20"/>
        <c:minorUnit val="20"/>
      </c:valAx>
      <c:valAx>
        <c:axId val="195144704"/>
        <c:scaling>
          <c:orientation val="minMax"/>
          <c:max val="60"/>
          <c:min val="-60"/>
        </c:scaling>
        <c:axPos val="r"/>
        <c:numFmt formatCode="General" sourceLinked="1"/>
        <c:majorTickMark val="in"/>
        <c:tickLblPos val="nextTo"/>
        <c:spPr>
          <a:ln>
            <a:solidFill>
              <a:schemeClr val="tx1"/>
            </a:solidFill>
          </a:ln>
        </c:spPr>
        <c:txPr>
          <a:bodyPr/>
          <a:lstStyle/>
          <a:p>
            <a:pPr>
              <a:defRPr lang="en-GB" sz="1800">
                <a:latin typeface="Univers 45 Light" pitchFamily="34" charset="0"/>
              </a:defRPr>
            </a:pPr>
            <a:endParaRPr lang="nb-NO"/>
          </a:p>
        </c:txPr>
        <c:crossAx val="195154688"/>
        <c:crosses val="max"/>
        <c:crossBetween val="between"/>
        <c:majorUnit val="20"/>
      </c:valAx>
      <c:catAx>
        <c:axId val="195154688"/>
        <c:scaling>
          <c:orientation val="minMax"/>
        </c:scaling>
        <c:axPos val="b"/>
        <c:majorTickMark val="in"/>
        <c:tickLblPos val="nextTo"/>
        <c:txPr>
          <a:bodyPr/>
          <a:lstStyle/>
          <a:p>
            <a:pPr>
              <a:defRPr lang="en-GB" sz="1800">
                <a:latin typeface="Univers 45 Light" pitchFamily="34" charset="0"/>
              </a:defRPr>
            </a:pPr>
            <a:endParaRPr lang="nb-NO"/>
          </a:p>
        </c:txPr>
        <c:crossAx val="195144704"/>
        <c:crossesAt val="-90"/>
        <c:auto val="1"/>
        <c:lblAlgn val="ctr"/>
        <c:lblOffset val="100"/>
      </c:catAx>
      <c:spPr>
        <a:noFill/>
        <a:ln w="12564">
          <a:solidFill>
            <a:schemeClr val="tx1"/>
          </a:solidFill>
          <a:prstDash val="solid"/>
        </a:ln>
      </c:spPr>
    </c:plotArea>
    <c:plotVisOnly val="1"/>
    <c:dispBlanksAs val="gap"/>
  </c:chart>
  <c:spPr>
    <a:noFill/>
    <a:ln>
      <a:noFill/>
    </a:ln>
  </c:spPr>
  <c:txPr>
    <a:bodyPr/>
    <a:lstStyle/>
    <a:p>
      <a:pPr>
        <a:defRPr sz="1781" b="0" i="0" u="none" strike="noStrike" baseline="0">
          <a:solidFill>
            <a:schemeClr val="tx1"/>
          </a:solidFill>
          <a:latin typeface="Arial Narrow"/>
          <a:ea typeface="Arial Narrow"/>
          <a:cs typeface="Arial Narrow"/>
        </a:defRPr>
      </a:pPr>
      <a:endParaRPr lang="nb-NO"/>
    </a:p>
  </c:txPr>
  <c:externalData r:id="rId1"/>
  <c:userShapes r:id="rId2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nb-NO"/>
  <c:chart>
    <c:plotArea>
      <c:layout>
        <c:manualLayout>
          <c:layoutTarget val="inner"/>
          <c:xMode val="edge"/>
          <c:yMode val="edge"/>
          <c:x val="6.5693132108486471E-2"/>
          <c:y val="2.8813402932601269E-2"/>
          <c:w val="0.86861373578302714"/>
          <c:h val="0.86749330667299285"/>
        </c:manualLayout>
      </c:layout>
      <c:barChart>
        <c:barDir val="col"/>
        <c:grouping val="clustered"/>
        <c:ser>
          <c:idx val="1"/>
          <c:order val="0"/>
          <c:tx>
            <c:strRef>
              <c:f>Sheet1!$B$1</c:f>
              <c:strCache>
                <c:ptCount val="1"/>
                <c:pt idx="0">
                  <c:v>Foretak faktisk</c:v>
                </c:pt>
              </c:strCache>
            </c:strRef>
          </c:tx>
          <c:spPr>
            <a:solidFill>
              <a:srgbClr val="000080"/>
            </a:solidFill>
            <a:ln w="25203">
              <a:noFill/>
            </a:ln>
          </c:spPr>
          <c:cat>
            <c:strRef>
              <c:f>Sheet1!$A$2:$A$23</c:f>
              <c:strCache>
                <c:ptCount val="6"/>
                <c:pt idx="0">
                  <c:v>Q4</c:v>
                </c:pt>
                <c:pt idx="1">
                  <c:v>Q1</c:v>
                </c:pt>
                <c:pt idx="2">
                  <c:v>Q2</c:v>
                </c:pt>
                <c:pt idx="3">
                  <c:v>Q4</c:v>
                </c:pt>
                <c:pt idx="4">
                  <c:v>Q1</c:v>
                </c:pt>
                <c:pt idx="5">
                  <c:v>Q2</c:v>
                </c:pt>
              </c:strCache>
            </c:strRef>
          </c:cat>
          <c:val>
            <c:numRef>
              <c:f>Sheet1!$B$2:$B$23</c:f>
              <c:numCache>
                <c:formatCode>General</c:formatCode>
                <c:ptCount val="6"/>
                <c:pt idx="0">
                  <c:v>16.600000000000001</c:v>
                </c:pt>
                <c:pt idx="1">
                  <c:v>5.9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Næringseiendom faktisk</c:v>
                </c:pt>
              </c:strCache>
            </c:strRef>
          </c:tx>
          <c:spPr>
            <a:solidFill>
              <a:srgbClr val="000080"/>
            </a:solidFill>
            <a:ln w="25203">
              <a:noFill/>
            </a:ln>
          </c:spPr>
          <c:cat>
            <c:strRef>
              <c:f>Sheet1!$A$2:$A$23</c:f>
              <c:strCache>
                <c:ptCount val="6"/>
                <c:pt idx="0">
                  <c:v>Q4</c:v>
                </c:pt>
                <c:pt idx="1">
                  <c:v>Q1</c:v>
                </c:pt>
                <c:pt idx="2">
                  <c:v>Q2</c:v>
                </c:pt>
                <c:pt idx="3">
                  <c:v>Q4</c:v>
                </c:pt>
                <c:pt idx="4">
                  <c:v>Q1</c:v>
                </c:pt>
                <c:pt idx="5">
                  <c:v>Q2</c:v>
                </c:pt>
              </c:strCache>
            </c:strRef>
          </c:cat>
          <c:val>
            <c:numRef>
              <c:f>Sheet1!$D$2:$D$23</c:f>
              <c:numCache>
                <c:formatCode>General</c:formatCode>
                <c:ptCount val="6"/>
                <c:pt idx="3">
                  <c:v>10.7</c:v>
                </c:pt>
                <c:pt idx="4">
                  <c:v>12.9</c:v>
                </c:pt>
              </c:numCache>
            </c:numRef>
          </c:val>
        </c:ser>
        <c:gapWidth val="140"/>
        <c:overlap val="100"/>
        <c:axId val="203563008"/>
        <c:axId val="203564928"/>
      </c:barChart>
      <c:lineChart>
        <c:grouping val="standard"/>
        <c:ser>
          <c:idx val="3"/>
          <c:order val="1"/>
          <c:tx>
            <c:strRef>
              <c:f>Sheet1!$C$1</c:f>
              <c:strCache>
                <c:ptCount val="1"/>
                <c:pt idx="0">
                  <c:v>Foretak forventet</c:v>
                </c:pt>
              </c:strCache>
            </c:strRef>
          </c:tx>
          <c:spPr>
            <a:ln w="28353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Sheet1!$A$2:$A$23</c:f>
              <c:strCache>
                <c:ptCount val="6"/>
                <c:pt idx="0">
                  <c:v>Q4</c:v>
                </c:pt>
                <c:pt idx="1">
                  <c:v>Q1</c:v>
                </c:pt>
                <c:pt idx="2">
                  <c:v>Q2</c:v>
                </c:pt>
                <c:pt idx="3">
                  <c:v>Q4</c:v>
                </c:pt>
                <c:pt idx="4">
                  <c:v>Q1</c:v>
                </c:pt>
                <c:pt idx="5">
                  <c:v>Q2</c:v>
                </c:pt>
              </c:strCache>
            </c:strRef>
          </c:cat>
          <c:val>
            <c:numRef>
              <c:f>Sheet1!$C$2:$C$23</c:f>
              <c:numCache>
                <c:formatCode>General</c:formatCode>
                <c:ptCount val="6"/>
                <c:pt idx="0">
                  <c:v>16.600000000000001</c:v>
                </c:pt>
                <c:pt idx="1">
                  <c:v>0</c:v>
                </c:pt>
                <c:pt idx="2">
                  <c:v>12.9</c:v>
                </c:pt>
              </c:numCache>
            </c:numRef>
          </c:val>
        </c:ser>
        <c:ser>
          <c:idx val="7"/>
          <c:order val="3"/>
          <c:tx>
            <c:strRef>
              <c:f>Sheet1!$E$1</c:f>
              <c:strCache>
                <c:ptCount val="1"/>
                <c:pt idx="0">
                  <c:v>Næringseiendom forventet</c:v>
                </c:pt>
              </c:strCache>
            </c:strRef>
          </c:tx>
          <c:spPr>
            <a:ln w="28353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Sheet1!$A$2:$A$23</c:f>
              <c:strCache>
                <c:ptCount val="6"/>
                <c:pt idx="0">
                  <c:v>Q4</c:v>
                </c:pt>
                <c:pt idx="1">
                  <c:v>Q1</c:v>
                </c:pt>
                <c:pt idx="2">
                  <c:v>Q2</c:v>
                </c:pt>
                <c:pt idx="3">
                  <c:v>Q4</c:v>
                </c:pt>
                <c:pt idx="4">
                  <c:v>Q1</c:v>
                </c:pt>
                <c:pt idx="5">
                  <c:v>Q2</c:v>
                </c:pt>
              </c:strCache>
            </c:strRef>
          </c:cat>
          <c:val>
            <c:numRef>
              <c:f>Sheet1!$E$2:$E$23</c:f>
              <c:numCache>
                <c:formatCode>General</c:formatCode>
                <c:ptCount val="6"/>
                <c:pt idx="3">
                  <c:v>10.7</c:v>
                </c:pt>
                <c:pt idx="4">
                  <c:v>0</c:v>
                </c:pt>
                <c:pt idx="5">
                  <c:v>5.9</c:v>
                </c:pt>
              </c:numCache>
            </c:numRef>
          </c:val>
        </c:ser>
        <c:marker val="1"/>
        <c:axId val="203571200"/>
        <c:axId val="203572736"/>
      </c:lineChart>
      <c:catAx>
        <c:axId val="203563008"/>
        <c:scaling>
          <c:orientation val="minMax"/>
        </c:scaling>
        <c:axPos val="b"/>
        <c:majorTickMark val="none"/>
        <c:tickLblPos val="none"/>
        <c:spPr>
          <a:ln w="3151">
            <a:solidFill>
              <a:schemeClr val="tx1"/>
            </a:solidFill>
            <a:prstDash val="solid"/>
          </a:ln>
        </c:spPr>
        <c:txPr>
          <a:bodyPr/>
          <a:lstStyle/>
          <a:p>
            <a:pPr>
              <a:defRPr lang="en-GB"/>
            </a:pPr>
            <a:endParaRPr lang="nb-NO"/>
          </a:p>
        </c:txPr>
        <c:crossAx val="203564928"/>
        <c:crossesAt val="0"/>
        <c:auto val="1"/>
        <c:lblAlgn val="ctr"/>
        <c:lblOffset val="100"/>
        <c:tickLblSkip val="1"/>
        <c:tickMarkSkip val="4"/>
      </c:catAx>
      <c:valAx>
        <c:axId val="203564928"/>
        <c:scaling>
          <c:orientation val="minMax"/>
          <c:max val="60"/>
          <c:min val="-60"/>
        </c:scaling>
        <c:axPos val="l"/>
        <c:numFmt formatCode="General" sourceLinked="1"/>
        <c:majorTickMark val="in"/>
        <c:tickLblPos val="nextTo"/>
        <c:spPr>
          <a:ln w="3151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lang="en-GB" sz="1786" b="0" i="0" u="none" strike="noStrike" baseline="0">
                <a:solidFill>
                  <a:schemeClr val="tx1"/>
                </a:solidFill>
                <a:latin typeface="Univers 45 Light" pitchFamily="34" charset="0"/>
                <a:ea typeface="Arial Narrow"/>
                <a:cs typeface="Arial Narrow"/>
              </a:defRPr>
            </a:pPr>
            <a:endParaRPr lang="nb-NO"/>
          </a:p>
        </c:txPr>
        <c:crossAx val="203563008"/>
        <c:crosses val="autoZero"/>
        <c:crossBetween val="between"/>
        <c:majorUnit val="20"/>
        <c:minorUnit val="20"/>
      </c:valAx>
      <c:catAx>
        <c:axId val="203571200"/>
        <c:scaling>
          <c:orientation val="minMax"/>
        </c:scaling>
        <c:axPos val="b"/>
        <c:numFmt formatCode="General" sourceLinked="1"/>
        <c:majorTickMark val="in"/>
        <c:tickLblPos val="nextTo"/>
        <c:spPr>
          <a:ln w="3151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lang="en-GB" sz="1800" b="0" i="0" u="none" strike="noStrike" baseline="0">
                <a:solidFill>
                  <a:schemeClr val="tx1"/>
                </a:solidFill>
                <a:latin typeface="Univers 45 Light" pitchFamily="34" charset="0"/>
                <a:ea typeface="Arial Narrow"/>
                <a:cs typeface="Arial Narrow"/>
              </a:defRPr>
            </a:pPr>
            <a:endParaRPr lang="nb-NO"/>
          </a:p>
        </c:txPr>
        <c:crossAx val="203572736"/>
        <c:crossesAt val="-90"/>
        <c:auto val="1"/>
        <c:lblAlgn val="ctr"/>
        <c:lblOffset val="100"/>
        <c:tickLblSkip val="1"/>
        <c:tickMarkSkip val="1"/>
      </c:catAx>
      <c:valAx>
        <c:axId val="203572736"/>
        <c:scaling>
          <c:orientation val="minMax"/>
          <c:max val="60"/>
          <c:min val="-60"/>
        </c:scaling>
        <c:axPos val="r"/>
        <c:numFmt formatCode="General" sourceLinked="1"/>
        <c:majorTickMark val="in"/>
        <c:tickLblPos val="nextTo"/>
        <c:spPr>
          <a:ln w="3151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lang="en-GB" sz="1786" b="0" i="0" u="none" strike="noStrike" baseline="0">
                <a:solidFill>
                  <a:schemeClr val="tx1"/>
                </a:solidFill>
                <a:latin typeface="Univers 45 Light" pitchFamily="34" charset="0"/>
                <a:ea typeface="Arial Narrow"/>
                <a:cs typeface="Arial Narrow"/>
              </a:defRPr>
            </a:pPr>
            <a:endParaRPr lang="nb-NO"/>
          </a:p>
        </c:txPr>
        <c:crossAx val="203571200"/>
        <c:crosses val="max"/>
        <c:crossBetween val="between"/>
        <c:majorUnit val="20"/>
        <c:minorUnit val="20"/>
      </c:valAx>
      <c:spPr>
        <a:noFill/>
        <a:ln w="12601">
          <a:solidFill>
            <a:schemeClr val="tx1"/>
          </a:solidFill>
          <a:prstDash val="solid"/>
        </a:ln>
      </c:spPr>
    </c:plotArea>
    <c:plotVisOnly val="1"/>
    <c:dispBlanksAs val="gap"/>
  </c:chart>
  <c:spPr>
    <a:noFill/>
    <a:ln>
      <a:noFill/>
    </a:ln>
  </c:spPr>
  <c:txPr>
    <a:bodyPr/>
    <a:lstStyle/>
    <a:p>
      <a:pPr>
        <a:defRPr sz="1786" b="0" i="0" u="none" strike="noStrike" baseline="0">
          <a:solidFill>
            <a:schemeClr val="tx1"/>
          </a:solidFill>
          <a:latin typeface="Arial Narrow"/>
          <a:ea typeface="Arial Narrow"/>
          <a:cs typeface="Arial Narrow"/>
        </a:defRPr>
      </a:pPr>
      <a:endParaRPr lang="nb-NO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nb-NO"/>
  <c:chart>
    <c:plotArea>
      <c:layout>
        <c:manualLayout>
          <c:layoutTarget val="inner"/>
          <c:xMode val="edge"/>
          <c:yMode val="edge"/>
          <c:x val="6.6151574803149621E-2"/>
          <c:y val="2.5748086680534209E-2"/>
          <c:w val="0.86769685039370126"/>
          <c:h val="0.8672333134559016"/>
        </c:manualLayout>
      </c:layout>
      <c:barChart>
        <c:barDir val="col"/>
        <c:grouping val="clustered"/>
        <c:ser>
          <c:idx val="1"/>
          <c:order val="0"/>
          <c:tx>
            <c:strRef>
              <c:f>Sheet1!$B$1</c:f>
              <c:strCache>
                <c:ptCount val="1"/>
                <c:pt idx="0">
                  <c:v>Makroøkonomiske utsikter faktisk</c:v>
                </c:pt>
              </c:strCache>
            </c:strRef>
          </c:tx>
          <c:spPr>
            <a:solidFill>
              <a:srgbClr val="000080"/>
            </a:solidFill>
            <a:ln w="25074">
              <a:noFill/>
            </a:ln>
          </c:spPr>
          <c:cat>
            <c:strRef>
              <c:f>Sheet1!$A$2:$A$67</c:f>
              <c:strCache>
                <c:ptCount val="18"/>
                <c:pt idx="0">
                  <c:v>Q4</c:v>
                </c:pt>
                <c:pt idx="1">
                  <c:v>Q1</c:v>
                </c:pt>
                <c:pt idx="2">
                  <c:v>Q2</c:v>
                </c:pt>
                <c:pt idx="3">
                  <c:v>Q4</c:v>
                </c:pt>
                <c:pt idx="4">
                  <c:v>Q1</c:v>
                </c:pt>
                <c:pt idx="5">
                  <c:v>Q2</c:v>
                </c:pt>
                <c:pt idx="6">
                  <c:v>Q4</c:v>
                </c:pt>
                <c:pt idx="7">
                  <c:v>Q1</c:v>
                </c:pt>
                <c:pt idx="8">
                  <c:v>Q2</c:v>
                </c:pt>
                <c:pt idx="9">
                  <c:v>Q4</c:v>
                </c:pt>
                <c:pt idx="10">
                  <c:v>Q1</c:v>
                </c:pt>
                <c:pt idx="11">
                  <c:v>Q2</c:v>
                </c:pt>
                <c:pt idx="12">
                  <c:v>Q4</c:v>
                </c:pt>
                <c:pt idx="13">
                  <c:v>Q1</c:v>
                </c:pt>
                <c:pt idx="14">
                  <c:v>Q2</c:v>
                </c:pt>
                <c:pt idx="15">
                  <c:v>Q4</c:v>
                </c:pt>
                <c:pt idx="16">
                  <c:v>Q1</c:v>
                </c:pt>
                <c:pt idx="17">
                  <c:v>Q2</c:v>
                </c:pt>
              </c:strCache>
            </c:strRef>
          </c:cat>
          <c:val>
            <c:numRef>
              <c:f>Sheet1!$B$2:$B$67</c:f>
              <c:numCache>
                <c:formatCode>General</c:formatCode>
                <c:ptCount val="18"/>
                <c:pt idx="0">
                  <c:v>34.6</c:v>
                </c:pt>
                <c:pt idx="1">
                  <c:v>0.9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Næringsspesifikke utsikter faktisk</c:v>
                </c:pt>
              </c:strCache>
            </c:strRef>
          </c:tx>
          <c:spPr>
            <a:solidFill>
              <a:srgbClr val="000080"/>
            </a:solidFill>
            <a:ln w="25074">
              <a:noFill/>
            </a:ln>
          </c:spPr>
          <c:cat>
            <c:strRef>
              <c:f>Sheet1!$A$2:$A$67</c:f>
              <c:strCache>
                <c:ptCount val="18"/>
                <c:pt idx="0">
                  <c:v>Q4</c:v>
                </c:pt>
                <c:pt idx="1">
                  <c:v>Q1</c:v>
                </c:pt>
                <c:pt idx="2">
                  <c:v>Q2</c:v>
                </c:pt>
                <c:pt idx="3">
                  <c:v>Q4</c:v>
                </c:pt>
                <c:pt idx="4">
                  <c:v>Q1</c:v>
                </c:pt>
                <c:pt idx="5">
                  <c:v>Q2</c:v>
                </c:pt>
                <c:pt idx="6">
                  <c:v>Q4</c:v>
                </c:pt>
                <c:pt idx="7">
                  <c:v>Q1</c:v>
                </c:pt>
                <c:pt idx="8">
                  <c:v>Q2</c:v>
                </c:pt>
                <c:pt idx="9">
                  <c:v>Q4</c:v>
                </c:pt>
                <c:pt idx="10">
                  <c:v>Q1</c:v>
                </c:pt>
                <c:pt idx="11">
                  <c:v>Q2</c:v>
                </c:pt>
                <c:pt idx="12">
                  <c:v>Q4</c:v>
                </c:pt>
                <c:pt idx="13">
                  <c:v>Q1</c:v>
                </c:pt>
                <c:pt idx="14">
                  <c:v>Q2</c:v>
                </c:pt>
                <c:pt idx="15">
                  <c:v>Q4</c:v>
                </c:pt>
                <c:pt idx="16">
                  <c:v>Q1</c:v>
                </c:pt>
                <c:pt idx="17">
                  <c:v>Q2</c:v>
                </c:pt>
              </c:strCache>
            </c:strRef>
          </c:cat>
          <c:val>
            <c:numRef>
              <c:f>Sheet1!$D$2:$D$67</c:f>
              <c:numCache>
                <c:formatCode>General</c:formatCode>
                <c:ptCount val="18"/>
                <c:pt idx="3">
                  <c:v>-1.1000000000000001</c:v>
                </c:pt>
                <c:pt idx="4">
                  <c:v>16.600000000000001</c:v>
                </c:pt>
              </c:numCache>
            </c:numRef>
          </c:val>
        </c:ser>
        <c:ser>
          <c:idx val="10"/>
          <c:order val="4"/>
          <c:tx>
            <c:strRef>
              <c:f>Sheet1!$F$1</c:f>
              <c:strCache>
                <c:ptCount val="1"/>
                <c:pt idx="0">
                  <c:v>Mål for markedsandel faktisk</c:v>
                </c:pt>
              </c:strCache>
            </c:strRef>
          </c:tx>
          <c:spPr>
            <a:solidFill>
              <a:srgbClr val="000080"/>
            </a:solidFill>
            <a:ln w="25074">
              <a:noFill/>
            </a:ln>
          </c:spPr>
          <c:cat>
            <c:strRef>
              <c:f>Sheet1!$A$2:$A$67</c:f>
              <c:strCache>
                <c:ptCount val="18"/>
                <c:pt idx="0">
                  <c:v>Q4</c:v>
                </c:pt>
                <c:pt idx="1">
                  <c:v>Q1</c:v>
                </c:pt>
                <c:pt idx="2">
                  <c:v>Q2</c:v>
                </c:pt>
                <c:pt idx="3">
                  <c:v>Q4</c:v>
                </c:pt>
                <c:pt idx="4">
                  <c:v>Q1</c:v>
                </c:pt>
                <c:pt idx="5">
                  <c:v>Q2</c:v>
                </c:pt>
                <c:pt idx="6">
                  <c:v>Q4</c:v>
                </c:pt>
                <c:pt idx="7">
                  <c:v>Q1</c:v>
                </c:pt>
                <c:pt idx="8">
                  <c:v>Q2</c:v>
                </c:pt>
                <c:pt idx="9">
                  <c:v>Q4</c:v>
                </c:pt>
                <c:pt idx="10">
                  <c:v>Q1</c:v>
                </c:pt>
                <c:pt idx="11">
                  <c:v>Q2</c:v>
                </c:pt>
                <c:pt idx="12">
                  <c:v>Q4</c:v>
                </c:pt>
                <c:pt idx="13">
                  <c:v>Q1</c:v>
                </c:pt>
                <c:pt idx="14">
                  <c:v>Q2</c:v>
                </c:pt>
                <c:pt idx="15">
                  <c:v>Q4</c:v>
                </c:pt>
                <c:pt idx="16">
                  <c:v>Q1</c:v>
                </c:pt>
                <c:pt idx="17">
                  <c:v>Q2</c:v>
                </c:pt>
              </c:strCache>
            </c:strRef>
          </c:cat>
          <c:val>
            <c:numRef>
              <c:f>Sheet1!$F$2:$F$67</c:f>
              <c:numCache>
                <c:formatCode>General</c:formatCode>
                <c:ptCount val="18"/>
                <c:pt idx="6">
                  <c:v>13</c:v>
                </c:pt>
                <c:pt idx="7">
                  <c:v>13</c:v>
                </c:pt>
              </c:numCache>
            </c:numRef>
          </c:val>
        </c:ser>
        <c:ser>
          <c:idx val="0"/>
          <c:order val="6"/>
          <c:tx>
            <c:strRef>
              <c:f>Sheet1!$H$1</c:f>
              <c:strCache>
                <c:ptCount val="1"/>
                <c:pt idx="0">
                  <c:v>Bankens risikovilje faktisk</c:v>
                </c:pt>
              </c:strCache>
            </c:strRef>
          </c:tx>
          <c:spPr>
            <a:solidFill>
              <a:srgbClr val="000080"/>
            </a:solidFill>
            <a:ln w="25074">
              <a:noFill/>
            </a:ln>
          </c:spPr>
          <c:cat>
            <c:strRef>
              <c:f>Sheet1!$A$2:$A$67</c:f>
              <c:strCache>
                <c:ptCount val="18"/>
                <c:pt idx="0">
                  <c:v>Q4</c:v>
                </c:pt>
                <c:pt idx="1">
                  <c:v>Q1</c:v>
                </c:pt>
                <c:pt idx="2">
                  <c:v>Q2</c:v>
                </c:pt>
                <c:pt idx="3">
                  <c:v>Q4</c:v>
                </c:pt>
                <c:pt idx="4">
                  <c:v>Q1</c:v>
                </c:pt>
                <c:pt idx="5">
                  <c:v>Q2</c:v>
                </c:pt>
                <c:pt idx="6">
                  <c:v>Q4</c:v>
                </c:pt>
                <c:pt idx="7">
                  <c:v>Q1</c:v>
                </c:pt>
                <c:pt idx="8">
                  <c:v>Q2</c:v>
                </c:pt>
                <c:pt idx="9">
                  <c:v>Q4</c:v>
                </c:pt>
                <c:pt idx="10">
                  <c:v>Q1</c:v>
                </c:pt>
                <c:pt idx="11">
                  <c:v>Q2</c:v>
                </c:pt>
                <c:pt idx="12">
                  <c:v>Q4</c:v>
                </c:pt>
                <c:pt idx="13">
                  <c:v>Q1</c:v>
                </c:pt>
                <c:pt idx="14">
                  <c:v>Q2</c:v>
                </c:pt>
                <c:pt idx="15">
                  <c:v>Q4</c:v>
                </c:pt>
                <c:pt idx="16">
                  <c:v>Q1</c:v>
                </c:pt>
                <c:pt idx="17">
                  <c:v>Q2</c:v>
                </c:pt>
              </c:strCache>
            </c:strRef>
          </c:cat>
          <c:val>
            <c:numRef>
              <c:f>Sheet1!$H$2:$H$67</c:f>
              <c:numCache>
                <c:formatCode>General</c:formatCode>
                <c:ptCount val="18"/>
                <c:pt idx="9">
                  <c:v>4.0999999999999996</c:v>
                </c:pt>
                <c:pt idx="10">
                  <c:v>0</c:v>
                </c:pt>
              </c:numCache>
            </c:numRef>
          </c:val>
        </c:ser>
        <c:ser>
          <c:idx val="5"/>
          <c:order val="8"/>
          <c:tx>
            <c:strRef>
              <c:f>Sheet1!$J$1</c:f>
              <c:strCache>
                <c:ptCount val="1"/>
                <c:pt idx="0">
                  <c:v>Finansieringssituasjonen faktisk</c:v>
                </c:pt>
              </c:strCache>
            </c:strRef>
          </c:tx>
          <c:spPr>
            <a:solidFill>
              <a:srgbClr val="000080"/>
            </a:solidFill>
            <a:ln w="28575">
              <a:noFill/>
            </a:ln>
          </c:spPr>
          <c:cat>
            <c:strRef>
              <c:f>Sheet1!$A$2:$A$67</c:f>
              <c:strCache>
                <c:ptCount val="18"/>
                <c:pt idx="0">
                  <c:v>Q4</c:v>
                </c:pt>
                <c:pt idx="1">
                  <c:v>Q1</c:v>
                </c:pt>
                <c:pt idx="2">
                  <c:v>Q2</c:v>
                </c:pt>
                <c:pt idx="3">
                  <c:v>Q4</c:v>
                </c:pt>
                <c:pt idx="4">
                  <c:v>Q1</c:v>
                </c:pt>
                <c:pt idx="5">
                  <c:v>Q2</c:v>
                </c:pt>
                <c:pt idx="6">
                  <c:v>Q4</c:v>
                </c:pt>
                <c:pt idx="7">
                  <c:v>Q1</c:v>
                </c:pt>
                <c:pt idx="8">
                  <c:v>Q2</c:v>
                </c:pt>
                <c:pt idx="9">
                  <c:v>Q4</c:v>
                </c:pt>
                <c:pt idx="10">
                  <c:v>Q1</c:v>
                </c:pt>
                <c:pt idx="11">
                  <c:v>Q2</c:v>
                </c:pt>
                <c:pt idx="12">
                  <c:v>Q4</c:v>
                </c:pt>
                <c:pt idx="13">
                  <c:v>Q1</c:v>
                </c:pt>
                <c:pt idx="14">
                  <c:v>Q2</c:v>
                </c:pt>
                <c:pt idx="15">
                  <c:v>Q4</c:v>
                </c:pt>
                <c:pt idx="16">
                  <c:v>Q1</c:v>
                </c:pt>
                <c:pt idx="17">
                  <c:v>Q2</c:v>
                </c:pt>
              </c:strCache>
            </c:strRef>
          </c:cat>
          <c:val>
            <c:numRef>
              <c:f>Sheet1!$J$2:$J$67</c:f>
              <c:numCache>
                <c:formatCode>General</c:formatCode>
                <c:ptCount val="18"/>
                <c:pt idx="12">
                  <c:v>20.7</c:v>
                </c:pt>
                <c:pt idx="13">
                  <c:v>23.6</c:v>
                </c:pt>
              </c:numCache>
            </c:numRef>
          </c:val>
        </c:ser>
        <c:ser>
          <c:idx val="8"/>
          <c:order val="10"/>
          <c:tx>
            <c:strRef>
              <c:f>Sheet1!$L$1</c:f>
              <c:strCache>
                <c:ptCount val="1"/>
                <c:pt idx="0">
                  <c:v>Kapitaldekning faktisk</c:v>
                </c:pt>
              </c:strCache>
            </c:strRef>
          </c:tx>
          <c:spPr>
            <a:solidFill>
              <a:srgbClr val="000080"/>
            </a:solidFill>
            <a:ln w="28575">
              <a:noFill/>
            </a:ln>
          </c:spPr>
          <c:cat>
            <c:strRef>
              <c:f>Sheet1!$A$2:$A$67</c:f>
              <c:strCache>
                <c:ptCount val="18"/>
                <c:pt idx="0">
                  <c:v>Q4</c:v>
                </c:pt>
                <c:pt idx="1">
                  <c:v>Q1</c:v>
                </c:pt>
                <c:pt idx="2">
                  <c:v>Q2</c:v>
                </c:pt>
                <c:pt idx="3">
                  <c:v>Q4</c:v>
                </c:pt>
                <c:pt idx="4">
                  <c:v>Q1</c:v>
                </c:pt>
                <c:pt idx="5">
                  <c:v>Q2</c:v>
                </c:pt>
                <c:pt idx="6">
                  <c:v>Q4</c:v>
                </c:pt>
                <c:pt idx="7">
                  <c:v>Q1</c:v>
                </c:pt>
                <c:pt idx="8">
                  <c:v>Q2</c:v>
                </c:pt>
                <c:pt idx="9">
                  <c:v>Q4</c:v>
                </c:pt>
                <c:pt idx="10">
                  <c:v>Q1</c:v>
                </c:pt>
                <c:pt idx="11">
                  <c:v>Q2</c:v>
                </c:pt>
                <c:pt idx="12">
                  <c:v>Q4</c:v>
                </c:pt>
                <c:pt idx="13">
                  <c:v>Q1</c:v>
                </c:pt>
                <c:pt idx="14">
                  <c:v>Q2</c:v>
                </c:pt>
                <c:pt idx="15">
                  <c:v>Q4</c:v>
                </c:pt>
                <c:pt idx="16">
                  <c:v>Q1</c:v>
                </c:pt>
                <c:pt idx="17">
                  <c:v>Q2</c:v>
                </c:pt>
              </c:strCache>
            </c:strRef>
          </c:cat>
          <c:val>
            <c:numRef>
              <c:f>Sheet1!$L$2:$L$67</c:f>
              <c:numCache>
                <c:formatCode>General</c:formatCode>
                <c:ptCount val="18"/>
                <c:pt idx="15">
                  <c:v>27.8</c:v>
                </c:pt>
                <c:pt idx="16">
                  <c:v>22.5</c:v>
                </c:pt>
              </c:numCache>
            </c:numRef>
          </c:val>
        </c:ser>
        <c:gapWidth val="140"/>
        <c:overlap val="100"/>
        <c:axId val="203776384"/>
        <c:axId val="203778304"/>
      </c:barChart>
      <c:lineChart>
        <c:grouping val="standard"/>
        <c:ser>
          <c:idx val="3"/>
          <c:order val="1"/>
          <c:tx>
            <c:strRef>
              <c:f>Sheet1!$C$1</c:f>
              <c:strCache>
                <c:ptCount val="1"/>
                <c:pt idx="0">
                  <c:v>Makr.øk.utsikter forventet</c:v>
                </c:pt>
              </c:strCache>
            </c:strRef>
          </c:tx>
          <c:spPr>
            <a:ln w="28209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Sheet1!$A$2:$A$67</c:f>
              <c:strCache>
                <c:ptCount val="18"/>
                <c:pt idx="0">
                  <c:v>Q4</c:v>
                </c:pt>
                <c:pt idx="1">
                  <c:v>Q1</c:v>
                </c:pt>
                <c:pt idx="2">
                  <c:v>Q2</c:v>
                </c:pt>
                <c:pt idx="3">
                  <c:v>Q4</c:v>
                </c:pt>
                <c:pt idx="4">
                  <c:v>Q1</c:v>
                </c:pt>
                <c:pt idx="5">
                  <c:v>Q2</c:v>
                </c:pt>
                <c:pt idx="6">
                  <c:v>Q4</c:v>
                </c:pt>
                <c:pt idx="7">
                  <c:v>Q1</c:v>
                </c:pt>
                <c:pt idx="8">
                  <c:v>Q2</c:v>
                </c:pt>
                <c:pt idx="9">
                  <c:v>Q4</c:v>
                </c:pt>
                <c:pt idx="10">
                  <c:v>Q1</c:v>
                </c:pt>
                <c:pt idx="11">
                  <c:v>Q2</c:v>
                </c:pt>
                <c:pt idx="12">
                  <c:v>Q4</c:v>
                </c:pt>
                <c:pt idx="13">
                  <c:v>Q1</c:v>
                </c:pt>
                <c:pt idx="14">
                  <c:v>Q2</c:v>
                </c:pt>
                <c:pt idx="15">
                  <c:v>Q4</c:v>
                </c:pt>
                <c:pt idx="16">
                  <c:v>Q1</c:v>
                </c:pt>
                <c:pt idx="17">
                  <c:v>Q2</c:v>
                </c:pt>
              </c:strCache>
            </c:strRef>
          </c:cat>
          <c:val>
            <c:numRef>
              <c:f>Sheet1!$C$2:$C$67</c:f>
              <c:numCache>
                <c:formatCode>General</c:formatCode>
                <c:ptCount val="18"/>
                <c:pt idx="0">
                  <c:v>0.9</c:v>
                </c:pt>
                <c:pt idx="1">
                  <c:v>17.2</c:v>
                </c:pt>
                <c:pt idx="2">
                  <c:v>0</c:v>
                </c:pt>
              </c:numCache>
            </c:numRef>
          </c:val>
        </c:ser>
        <c:ser>
          <c:idx val="7"/>
          <c:order val="3"/>
          <c:tx>
            <c:strRef>
              <c:f>Sheet1!$E$1</c:f>
              <c:strCache>
                <c:ptCount val="1"/>
                <c:pt idx="0">
                  <c:v>Næringsspesifikke utsikter forventet</c:v>
                </c:pt>
              </c:strCache>
            </c:strRef>
          </c:tx>
          <c:spPr>
            <a:ln w="28209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Sheet1!$A$2:$A$67</c:f>
              <c:strCache>
                <c:ptCount val="18"/>
                <c:pt idx="0">
                  <c:v>Q4</c:v>
                </c:pt>
                <c:pt idx="1">
                  <c:v>Q1</c:v>
                </c:pt>
                <c:pt idx="2">
                  <c:v>Q2</c:v>
                </c:pt>
                <c:pt idx="3">
                  <c:v>Q4</c:v>
                </c:pt>
                <c:pt idx="4">
                  <c:v>Q1</c:v>
                </c:pt>
                <c:pt idx="5">
                  <c:v>Q2</c:v>
                </c:pt>
                <c:pt idx="6">
                  <c:v>Q4</c:v>
                </c:pt>
                <c:pt idx="7">
                  <c:v>Q1</c:v>
                </c:pt>
                <c:pt idx="8">
                  <c:v>Q2</c:v>
                </c:pt>
                <c:pt idx="9">
                  <c:v>Q4</c:v>
                </c:pt>
                <c:pt idx="10">
                  <c:v>Q1</c:v>
                </c:pt>
                <c:pt idx="11">
                  <c:v>Q2</c:v>
                </c:pt>
                <c:pt idx="12">
                  <c:v>Q4</c:v>
                </c:pt>
                <c:pt idx="13">
                  <c:v>Q1</c:v>
                </c:pt>
                <c:pt idx="14">
                  <c:v>Q2</c:v>
                </c:pt>
                <c:pt idx="15">
                  <c:v>Q4</c:v>
                </c:pt>
                <c:pt idx="16">
                  <c:v>Q1</c:v>
                </c:pt>
                <c:pt idx="17">
                  <c:v>Q2</c:v>
                </c:pt>
              </c:strCache>
            </c:strRef>
          </c:cat>
          <c:val>
            <c:numRef>
              <c:f>Sheet1!$E$2:$E$67</c:f>
              <c:numCache>
                <c:formatCode>General</c:formatCode>
                <c:ptCount val="18"/>
                <c:pt idx="3">
                  <c:v>-1.1000000000000001</c:v>
                </c:pt>
                <c:pt idx="4">
                  <c:v>0</c:v>
                </c:pt>
                <c:pt idx="5">
                  <c:v>0</c:v>
                </c:pt>
              </c:numCache>
            </c:numRef>
          </c:val>
        </c:ser>
        <c:ser>
          <c:idx val="15"/>
          <c:order val="5"/>
          <c:tx>
            <c:strRef>
              <c:f>Sheet1!$G$1</c:f>
              <c:strCache>
                <c:ptCount val="1"/>
                <c:pt idx="0">
                  <c:v>Mål for markedsandel forventet</c:v>
                </c:pt>
              </c:strCache>
            </c:strRef>
          </c:tx>
          <c:spPr>
            <a:ln w="28209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Sheet1!$A$2:$A$67</c:f>
              <c:strCache>
                <c:ptCount val="18"/>
                <c:pt idx="0">
                  <c:v>Q4</c:v>
                </c:pt>
                <c:pt idx="1">
                  <c:v>Q1</c:v>
                </c:pt>
                <c:pt idx="2">
                  <c:v>Q2</c:v>
                </c:pt>
                <c:pt idx="3">
                  <c:v>Q4</c:v>
                </c:pt>
                <c:pt idx="4">
                  <c:v>Q1</c:v>
                </c:pt>
                <c:pt idx="5">
                  <c:v>Q2</c:v>
                </c:pt>
                <c:pt idx="6">
                  <c:v>Q4</c:v>
                </c:pt>
                <c:pt idx="7">
                  <c:v>Q1</c:v>
                </c:pt>
                <c:pt idx="8">
                  <c:v>Q2</c:v>
                </c:pt>
                <c:pt idx="9">
                  <c:v>Q4</c:v>
                </c:pt>
                <c:pt idx="10">
                  <c:v>Q1</c:v>
                </c:pt>
                <c:pt idx="11">
                  <c:v>Q2</c:v>
                </c:pt>
                <c:pt idx="12">
                  <c:v>Q4</c:v>
                </c:pt>
                <c:pt idx="13">
                  <c:v>Q1</c:v>
                </c:pt>
                <c:pt idx="14">
                  <c:v>Q2</c:v>
                </c:pt>
                <c:pt idx="15">
                  <c:v>Q4</c:v>
                </c:pt>
                <c:pt idx="16">
                  <c:v>Q1</c:v>
                </c:pt>
                <c:pt idx="17">
                  <c:v>Q2</c:v>
                </c:pt>
              </c:strCache>
            </c:strRef>
          </c:cat>
          <c:val>
            <c:numRef>
              <c:f>Sheet1!$G$2:$G$67</c:f>
              <c:numCache>
                <c:formatCode>General</c:formatCode>
                <c:ptCount val="18"/>
                <c:pt idx="6">
                  <c:v>0</c:v>
                </c:pt>
                <c:pt idx="7">
                  <c:v>17.2</c:v>
                </c:pt>
                <c:pt idx="8">
                  <c:v>13</c:v>
                </c:pt>
              </c:numCache>
            </c:numRef>
          </c:val>
        </c:ser>
        <c:ser>
          <c:idx val="4"/>
          <c:order val="7"/>
          <c:tx>
            <c:strRef>
              <c:f>Sheet1!$I$1</c:f>
              <c:strCache>
                <c:ptCount val="1"/>
                <c:pt idx="0">
                  <c:v>Bankens risikovilje forventet</c:v>
                </c:pt>
              </c:strCache>
            </c:strRef>
          </c:tx>
          <c:spPr>
            <a:ln w="28209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Sheet1!$A$2:$A$67</c:f>
              <c:strCache>
                <c:ptCount val="18"/>
                <c:pt idx="0">
                  <c:v>Q4</c:v>
                </c:pt>
                <c:pt idx="1">
                  <c:v>Q1</c:v>
                </c:pt>
                <c:pt idx="2">
                  <c:v>Q2</c:v>
                </c:pt>
                <c:pt idx="3">
                  <c:v>Q4</c:v>
                </c:pt>
                <c:pt idx="4">
                  <c:v>Q1</c:v>
                </c:pt>
                <c:pt idx="5">
                  <c:v>Q2</c:v>
                </c:pt>
                <c:pt idx="6">
                  <c:v>Q4</c:v>
                </c:pt>
                <c:pt idx="7">
                  <c:v>Q1</c:v>
                </c:pt>
                <c:pt idx="8">
                  <c:v>Q2</c:v>
                </c:pt>
                <c:pt idx="9">
                  <c:v>Q4</c:v>
                </c:pt>
                <c:pt idx="10">
                  <c:v>Q1</c:v>
                </c:pt>
                <c:pt idx="11">
                  <c:v>Q2</c:v>
                </c:pt>
                <c:pt idx="12">
                  <c:v>Q4</c:v>
                </c:pt>
                <c:pt idx="13">
                  <c:v>Q1</c:v>
                </c:pt>
                <c:pt idx="14">
                  <c:v>Q2</c:v>
                </c:pt>
                <c:pt idx="15">
                  <c:v>Q4</c:v>
                </c:pt>
                <c:pt idx="16">
                  <c:v>Q1</c:v>
                </c:pt>
                <c:pt idx="17">
                  <c:v>Q2</c:v>
                </c:pt>
              </c:strCache>
            </c:strRef>
          </c:cat>
          <c:val>
            <c:numRef>
              <c:f>Sheet1!$I$2:$I$67</c:f>
              <c:numCache>
                <c:formatCode>General</c:formatCode>
                <c:ptCount val="18"/>
                <c:pt idx="9">
                  <c:v>0</c:v>
                </c:pt>
                <c:pt idx="10">
                  <c:v>4.0999999999999996</c:v>
                </c:pt>
                <c:pt idx="11">
                  <c:v>4.0999999999999996</c:v>
                </c:pt>
              </c:numCache>
            </c:numRef>
          </c:val>
        </c:ser>
        <c:ser>
          <c:idx val="6"/>
          <c:order val="9"/>
          <c:tx>
            <c:strRef>
              <c:f>Sheet1!$K$1</c:f>
              <c:strCache>
                <c:ptCount val="1"/>
                <c:pt idx="0">
                  <c:v>Finansieringssituajonen forventet</c:v>
                </c:pt>
              </c:strCache>
            </c:strRef>
          </c:tx>
          <c:spPr>
            <a:ln w="28575">
              <a:noFill/>
            </a:ln>
          </c:spPr>
          <c:marker>
            <c:symbol val="diamond"/>
            <c:size val="7"/>
            <c:spPr>
              <a:solidFill>
                <a:srgbClr val="FF0000"/>
              </a:solidFill>
              <a:ln>
                <a:noFill/>
              </a:ln>
            </c:spPr>
          </c:marker>
          <c:cat>
            <c:strRef>
              <c:f>Sheet1!$A$2:$A$67</c:f>
              <c:strCache>
                <c:ptCount val="18"/>
                <c:pt idx="0">
                  <c:v>Q4</c:v>
                </c:pt>
                <c:pt idx="1">
                  <c:v>Q1</c:v>
                </c:pt>
                <c:pt idx="2">
                  <c:v>Q2</c:v>
                </c:pt>
                <c:pt idx="3">
                  <c:v>Q4</c:v>
                </c:pt>
                <c:pt idx="4">
                  <c:v>Q1</c:v>
                </c:pt>
                <c:pt idx="5">
                  <c:v>Q2</c:v>
                </c:pt>
                <c:pt idx="6">
                  <c:v>Q4</c:v>
                </c:pt>
                <c:pt idx="7">
                  <c:v>Q1</c:v>
                </c:pt>
                <c:pt idx="8">
                  <c:v>Q2</c:v>
                </c:pt>
                <c:pt idx="9">
                  <c:v>Q4</c:v>
                </c:pt>
                <c:pt idx="10">
                  <c:v>Q1</c:v>
                </c:pt>
                <c:pt idx="11">
                  <c:v>Q2</c:v>
                </c:pt>
                <c:pt idx="12">
                  <c:v>Q4</c:v>
                </c:pt>
                <c:pt idx="13">
                  <c:v>Q1</c:v>
                </c:pt>
                <c:pt idx="14">
                  <c:v>Q2</c:v>
                </c:pt>
                <c:pt idx="15">
                  <c:v>Q4</c:v>
                </c:pt>
                <c:pt idx="16">
                  <c:v>Q1</c:v>
                </c:pt>
                <c:pt idx="17">
                  <c:v>Q2</c:v>
                </c:pt>
              </c:strCache>
            </c:strRef>
          </c:cat>
          <c:val>
            <c:numRef>
              <c:f>Sheet1!$K$2:$K$67</c:f>
              <c:numCache>
                <c:formatCode>General</c:formatCode>
                <c:ptCount val="18"/>
                <c:pt idx="12">
                  <c:v>20.7</c:v>
                </c:pt>
                <c:pt idx="13">
                  <c:v>20.7</c:v>
                </c:pt>
                <c:pt idx="14">
                  <c:v>7</c:v>
                </c:pt>
              </c:numCache>
            </c:numRef>
          </c:val>
        </c:ser>
        <c:ser>
          <c:idx val="9"/>
          <c:order val="11"/>
          <c:tx>
            <c:strRef>
              <c:f>Sheet1!$M$1</c:f>
              <c:strCache>
                <c:ptCount val="1"/>
                <c:pt idx="0">
                  <c:v>Kapitaldekning forventet</c:v>
                </c:pt>
              </c:strCache>
            </c:strRef>
          </c:tx>
          <c:spPr>
            <a:ln w="28575">
              <a:noFill/>
            </a:ln>
          </c:spPr>
          <c:marker>
            <c:spPr>
              <a:solidFill>
                <a:srgbClr val="FF0000"/>
              </a:solidFill>
              <a:ln>
                <a:noFill/>
              </a:ln>
            </c:spPr>
          </c:marker>
          <c:dPt>
            <c:idx val="16"/>
            <c:marker>
              <c:symbol val="diamond"/>
              <c:size val="7"/>
            </c:marker>
          </c:dPt>
          <c:cat>
            <c:strRef>
              <c:f>Sheet1!$A$2:$A$67</c:f>
              <c:strCache>
                <c:ptCount val="18"/>
                <c:pt idx="0">
                  <c:v>Q4</c:v>
                </c:pt>
                <c:pt idx="1">
                  <c:v>Q1</c:v>
                </c:pt>
                <c:pt idx="2">
                  <c:v>Q2</c:v>
                </c:pt>
                <c:pt idx="3">
                  <c:v>Q4</c:v>
                </c:pt>
                <c:pt idx="4">
                  <c:v>Q1</c:v>
                </c:pt>
                <c:pt idx="5">
                  <c:v>Q2</c:v>
                </c:pt>
                <c:pt idx="6">
                  <c:v>Q4</c:v>
                </c:pt>
                <c:pt idx="7">
                  <c:v>Q1</c:v>
                </c:pt>
                <c:pt idx="8">
                  <c:v>Q2</c:v>
                </c:pt>
                <c:pt idx="9">
                  <c:v>Q4</c:v>
                </c:pt>
                <c:pt idx="10">
                  <c:v>Q1</c:v>
                </c:pt>
                <c:pt idx="11">
                  <c:v>Q2</c:v>
                </c:pt>
                <c:pt idx="12">
                  <c:v>Q4</c:v>
                </c:pt>
                <c:pt idx="13">
                  <c:v>Q1</c:v>
                </c:pt>
                <c:pt idx="14">
                  <c:v>Q2</c:v>
                </c:pt>
                <c:pt idx="15">
                  <c:v>Q4</c:v>
                </c:pt>
                <c:pt idx="16">
                  <c:v>Q1</c:v>
                </c:pt>
                <c:pt idx="17">
                  <c:v>Q2</c:v>
                </c:pt>
              </c:strCache>
            </c:strRef>
          </c:cat>
          <c:val>
            <c:numRef>
              <c:f>Sheet1!$M$2:$M$67</c:f>
              <c:numCache>
                <c:formatCode>General</c:formatCode>
                <c:ptCount val="18"/>
                <c:pt idx="15">
                  <c:v>44.3</c:v>
                </c:pt>
                <c:pt idx="16">
                  <c:v>43.2</c:v>
                </c:pt>
                <c:pt idx="17">
                  <c:v>5.9</c:v>
                </c:pt>
              </c:numCache>
            </c:numRef>
          </c:val>
        </c:ser>
        <c:marker val="1"/>
        <c:axId val="203779456"/>
        <c:axId val="203789824"/>
      </c:lineChart>
      <c:catAx>
        <c:axId val="203776384"/>
        <c:scaling>
          <c:orientation val="minMax"/>
        </c:scaling>
        <c:axPos val="b"/>
        <c:majorTickMark val="none"/>
        <c:tickLblPos val="none"/>
        <c:spPr>
          <a:ln w="3134">
            <a:solidFill>
              <a:schemeClr val="tx1"/>
            </a:solidFill>
            <a:prstDash val="solid"/>
          </a:ln>
        </c:spPr>
        <c:txPr>
          <a:bodyPr/>
          <a:lstStyle/>
          <a:p>
            <a:pPr>
              <a:defRPr lang="en-GB"/>
            </a:pPr>
            <a:endParaRPr lang="nb-NO"/>
          </a:p>
        </c:txPr>
        <c:crossAx val="203778304"/>
        <c:crossesAt val="0"/>
        <c:auto val="1"/>
        <c:lblAlgn val="ctr"/>
        <c:lblOffset val="100"/>
        <c:tickLblSkip val="1"/>
        <c:tickMarkSkip val="4"/>
      </c:catAx>
      <c:valAx>
        <c:axId val="203778304"/>
        <c:scaling>
          <c:orientation val="minMax"/>
          <c:max val="60"/>
          <c:min val="-60"/>
        </c:scaling>
        <c:axPos val="l"/>
        <c:numFmt formatCode="General" sourceLinked="1"/>
        <c:majorTickMark val="in"/>
        <c:tickLblPos val="nextTo"/>
        <c:spPr>
          <a:ln w="3134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lang="en-GB" sz="1800" b="0" i="0" u="none" strike="noStrike" baseline="0">
                <a:solidFill>
                  <a:schemeClr val="tx1"/>
                </a:solidFill>
                <a:latin typeface="Univers 45 Light"/>
                <a:ea typeface="Arial Narrow"/>
                <a:cs typeface="Arial Narrow"/>
              </a:defRPr>
            </a:pPr>
            <a:endParaRPr lang="nb-NO"/>
          </a:p>
        </c:txPr>
        <c:crossAx val="203776384"/>
        <c:crosses val="autoZero"/>
        <c:crossBetween val="between"/>
        <c:majorUnit val="20"/>
        <c:minorUnit val="20"/>
      </c:valAx>
      <c:catAx>
        <c:axId val="203779456"/>
        <c:scaling>
          <c:orientation val="minMax"/>
        </c:scaling>
        <c:axPos val="b"/>
        <c:numFmt formatCode="General" sourceLinked="1"/>
        <c:majorTickMark val="in"/>
        <c:tickLblPos val="nextTo"/>
        <c:spPr>
          <a:ln w="3134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lang="en-GB" sz="1800" b="0" i="0" u="none" strike="noStrike" baseline="0">
                <a:solidFill>
                  <a:schemeClr val="tx1"/>
                </a:solidFill>
                <a:latin typeface="Univers 45 Light"/>
                <a:ea typeface="Arial Narrow"/>
                <a:cs typeface="Arial Narrow"/>
              </a:defRPr>
            </a:pPr>
            <a:endParaRPr lang="nb-NO"/>
          </a:p>
        </c:txPr>
        <c:crossAx val="203789824"/>
        <c:crossesAt val="-90"/>
        <c:auto val="1"/>
        <c:lblAlgn val="ctr"/>
        <c:lblOffset val="100"/>
        <c:tickLblSkip val="1"/>
        <c:tickMarkSkip val="1"/>
      </c:catAx>
      <c:valAx>
        <c:axId val="203789824"/>
        <c:scaling>
          <c:orientation val="minMax"/>
          <c:max val="60"/>
          <c:min val="-60"/>
        </c:scaling>
        <c:axPos val="r"/>
        <c:numFmt formatCode="General" sourceLinked="1"/>
        <c:majorTickMark val="in"/>
        <c:tickLblPos val="nextTo"/>
        <c:spPr>
          <a:ln w="3134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lang="en-GB" sz="1800" b="0" i="0" u="none" strike="noStrike" baseline="0">
                <a:solidFill>
                  <a:schemeClr val="tx1"/>
                </a:solidFill>
                <a:latin typeface="Univers 45 Light"/>
                <a:ea typeface="Arial Narrow"/>
                <a:cs typeface="Arial Narrow"/>
              </a:defRPr>
            </a:pPr>
            <a:endParaRPr lang="nb-NO"/>
          </a:p>
        </c:txPr>
        <c:crossAx val="203779456"/>
        <c:crosses val="max"/>
        <c:crossBetween val="between"/>
        <c:majorUnit val="20"/>
        <c:minorUnit val="20"/>
      </c:valAx>
      <c:spPr>
        <a:noFill/>
        <a:ln w="12537">
          <a:solidFill>
            <a:schemeClr val="tx1"/>
          </a:solidFill>
          <a:prstDash val="solid"/>
        </a:ln>
      </c:spPr>
    </c:plotArea>
    <c:plotVisOnly val="1"/>
    <c:dispBlanksAs val="gap"/>
  </c:chart>
  <c:spPr>
    <a:noFill/>
    <a:ln>
      <a:noFill/>
    </a:ln>
  </c:spPr>
  <c:txPr>
    <a:bodyPr/>
    <a:lstStyle/>
    <a:p>
      <a:pPr>
        <a:defRPr sz="1777" b="0" i="0" u="none" strike="noStrike" baseline="0">
          <a:solidFill>
            <a:schemeClr val="tx1"/>
          </a:solidFill>
          <a:latin typeface="Arial Narrow"/>
          <a:ea typeface="Arial Narrow"/>
          <a:cs typeface="Arial Narrow"/>
        </a:defRPr>
      </a:pPr>
      <a:endParaRPr lang="nb-NO"/>
    </a:p>
  </c:txPr>
  <c:externalData r:id="rId1"/>
  <c:userShapes r:id="rId2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nb-NO"/>
  <c:chart>
    <c:plotArea>
      <c:layout>
        <c:manualLayout>
          <c:layoutTarget val="inner"/>
          <c:xMode val="edge"/>
          <c:yMode val="edge"/>
          <c:x val="6.6151574803149621E-2"/>
          <c:y val="2.7198601604582238E-2"/>
          <c:w val="0.86769685039370126"/>
          <c:h val="0.86180573368146052"/>
        </c:manualLayout>
      </c:layout>
      <c:barChart>
        <c:barDir val="col"/>
        <c:grouping val="clustered"/>
        <c:ser>
          <c:idx val="1"/>
          <c:order val="0"/>
          <c:tx>
            <c:strRef>
              <c:f>Sheet1!$B$1</c:f>
              <c:strCache>
                <c:ptCount val="1"/>
                <c:pt idx="0">
                  <c:v>Utlånsmargin faktisk</c:v>
                </c:pt>
              </c:strCache>
            </c:strRef>
          </c:tx>
          <c:spPr>
            <a:solidFill>
              <a:srgbClr val="000080"/>
            </a:solidFill>
            <a:ln w="25185">
              <a:noFill/>
            </a:ln>
          </c:spPr>
          <c:cat>
            <c:strRef>
              <c:f>Sheet1!$A$2:$A$32</c:f>
              <c:strCache>
                <c:ptCount val="12"/>
                <c:pt idx="0">
                  <c:v>Q4</c:v>
                </c:pt>
                <c:pt idx="1">
                  <c:v>Q1</c:v>
                </c:pt>
                <c:pt idx="2">
                  <c:v>Q2</c:v>
                </c:pt>
                <c:pt idx="3">
                  <c:v>Q4</c:v>
                </c:pt>
                <c:pt idx="4">
                  <c:v>Q1</c:v>
                </c:pt>
                <c:pt idx="5">
                  <c:v>Q2</c:v>
                </c:pt>
                <c:pt idx="6">
                  <c:v>Q4</c:v>
                </c:pt>
                <c:pt idx="7">
                  <c:v>Q1</c:v>
                </c:pt>
                <c:pt idx="8">
                  <c:v>Q2</c:v>
                </c:pt>
                <c:pt idx="9">
                  <c:v>Q4</c:v>
                </c:pt>
                <c:pt idx="10">
                  <c:v>Q1</c:v>
                </c:pt>
                <c:pt idx="11">
                  <c:v>Q2</c:v>
                </c:pt>
              </c:strCache>
            </c:strRef>
          </c:cat>
          <c:val>
            <c:numRef>
              <c:f>Sheet1!$B$2:$B$32</c:f>
              <c:numCache>
                <c:formatCode>General</c:formatCode>
                <c:ptCount val="12"/>
                <c:pt idx="0">
                  <c:v>-22.6</c:v>
                </c:pt>
                <c:pt idx="1">
                  <c:v>-36.800000000000004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Krav til ek faktisk</c:v>
                </c:pt>
              </c:strCache>
            </c:strRef>
          </c:tx>
          <c:spPr>
            <a:solidFill>
              <a:srgbClr val="000080"/>
            </a:solidFill>
            <a:ln w="25185">
              <a:noFill/>
            </a:ln>
          </c:spPr>
          <c:cat>
            <c:strRef>
              <c:f>Sheet1!$A$2:$A$32</c:f>
              <c:strCache>
                <c:ptCount val="12"/>
                <c:pt idx="0">
                  <c:v>Q4</c:v>
                </c:pt>
                <c:pt idx="1">
                  <c:v>Q1</c:v>
                </c:pt>
                <c:pt idx="2">
                  <c:v>Q2</c:v>
                </c:pt>
                <c:pt idx="3">
                  <c:v>Q4</c:v>
                </c:pt>
                <c:pt idx="4">
                  <c:v>Q1</c:v>
                </c:pt>
                <c:pt idx="5">
                  <c:v>Q2</c:v>
                </c:pt>
                <c:pt idx="6">
                  <c:v>Q4</c:v>
                </c:pt>
                <c:pt idx="7">
                  <c:v>Q1</c:v>
                </c:pt>
                <c:pt idx="8">
                  <c:v>Q2</c:v>
                </c:pt>
                <c:pt idx="9">
                  <c:v>Q4</c:v>
                </c:pt>
                <c:pt idx="10">
                  <c:v>Q1</c:v>
                </c:pt>
                <c:pt idx="11">
                  <c:v>Q2</c:v>
                </c:pt>
              </c:strCache>
            </c:strRef>
          </c:cat>
          <c:val>
            <c:numRef>
              <c:f>Sheet1!$D$2:$D$32</c:f>
              <c:numCache>
                <c:formatCode>General</c:formatCode>
                <c:ptCount val="12"/>
                <c:pt idx="3">
                  <c:v>0</c:v>
                </c:pt>
                <c:pt idx="4">
                  <c:v>0</c:v>
                </c:pt>
              </c:numCache>
            </c:numRef>
          </c:val>
        </c:ser>
        <c:ser>
          <c:idx val="10"/>
          <c:order val="4"/>
          <c:tx>
            <c:strRef>
              <c:f>Sheet1!$F$1</c:f>
              <c:strCache>
                <c:ptCount val="1"/>
                <c:pt idx="0">
                  <c:v>krav til sikkerhet faktisk</c:v>
                </c:pt>
              </c:strCache>
            </c:strRef>
          </c:tx>
          <c:spPr>
            <a:solidFill>
              <a:srgbClr val="000080"/>
            </a:solidFill>
            <a:ln w="25185">
              <a:noFill/>
            </a:ln>
          </c:spPr>
          <c:cat>
            <c:strRef>
              <c:f>Sheet1!$A$2:$A$32</c:f>
              <c:strCache>
                <c:ptCount val="12"/>
                <c:pt idx="0">
                  <c:v>Q4</c:v>
                </c:pt>
                <c:pt idx="1">
                  <c:v>Q1</c:v>
                </c:pt>
                <c:pt idx="2">
                  <c:v>Q2</c:v>
                </c:pt>
                <c:pt idx="3">
                  <c:v>Q4</c:v>
                </c:pt>
                <c:pt idx="4">
                  <c:v>Q1</c:v>
                </c:pt>
                <c:pt idx="5">
                  <c:v>Q2</c:v>
                </c:pt>
                <c:pt idx="6">
                  <c:v>Q4</c:v>
                </c:pt>
                <c:pt idx="7">
                  <c:v>Q1</c:v>
                </c:pt>
                <c:pt idx="8">
                  <c:v>Q2</c:v>
                </c:pt>
                <c:pt idx="9">
                  <c:v>Q4</c:v>
                </c:pt>
                <c:pt idx="10">
                  <c:v>Q1</c:v>
                </c:pt>
                <c:pt idx="11">
                  <c:v>Q2</c:v>
                </c:pt>
              </c:strCache>
            </c:strRef>
          </c:cat>
          <c:val>
            <c:numRef>
              <c:f>Sheet1!$F$2:$F$32</c:f>
              <c:numCache>
                <c:formatCode>General</c:formatCode>
                <c:ptCount val="12"/>
                <c:pt idx="6">
                  <c:v>0</c:v>
                </c:pt>
                <c:pt idx="7">
                  <c:v>0</c:v>
                </c:pt>
              </c:numCache>
            </c:numRef>
          </c:val>
        </c:ser>
        <c:ser>
          <c:idx val="0"/>
          <c:order val="6"/>
          <c:tx>
            <c:strRef>
              <c:f>Sheet1!$H$1</c:f>
              <c:strCache>
                <c:ptCount val="1"/>
                <c:pt idx="0">
                  <c:v>gebyrer faktisk</c:v>
                </c:pt>
              </c:strCache>
            </c:strRef>
          </c:tx>
          <c:spPr>
            <a:solidFill>
              <a:srgbClr val="000080"/>
            </a:solidFill>
            <a:ln w="25185">
              <a:noFill/>
            </a:ln>
          </c:spPr>
          <c:cat>
            <c:strRef>
              <c:f>Sheet1!$A$2:$A$32</c:f>
              <c:strCache>
                <c:ptCount val="12"/>
                <c:pt idx="0">
                  <c:v>Q4</c:v>
                </c:pt>
                <c:pt idx="1">
                  <c:v>Q1</c:v>
                </c:pt>
                <c:pt idx="2">
                  <c:v>Q2</c:v>
                </c:pt>
                <c:pt idx="3">
                  <c:v>Q4</c:v>
                </c:pt>
                <c:pt idx="4">
                  <c:v>Q1</c:v>
                </c:pt>
                <c:pt idx="5">
                  <c:v>Q2</c:v>
                </c:pt>
                <c:pt idx="6">
                  <c:v>Q4</c:v>
                </c:pt>
                <c:pt idx="7">
                  <c:v>Q1</c:v>
                </c:pt>
                <c:pt idx="8">
                  <c:v>Q2</c:v>
                </c:pt>
                <c:pt idx="9">
                  <c:v>Q4</c:v>
                </c:pt>
                <c:pt idx="10">
                  <c:v>Q1</c:v>
                </c:pt>
                <c:pt idx="11">
                  <c:v>Q2</c:v>
                </c:pt>
              </c:strCache>
            </c:strRef>
          </c:cat>
          <c:val>
            <c:numRef>
              <c:f>Sheet1!$H$2:$H$32</c:f>
              <c:numCache>
                <c:formatCode>General</c:formatCode>
                <c:ptCount val="12"/>
                <c:pt idx="9">
                  <c:v>0.9</c:v>
                </c:pt>
                <c:pt idx="10">
                  <c:v>0.9</c:v>
                </c:pt>
              </c:numCache>
            </c:numRef>
          </c:val>
        </c:ser>
        <c:gapWidth val="140"/>
        <c:overlap val="100"/>
        <c:axId val="199092480"/>
        <c:axId val="199094656"/>
      </c:barChart>
      <c:lineChart>
        <c:grouping val="standard"/>
        <c:ser>
          <c:idx val="3"/>
          <c:order val="1"/>
          <c:tx>
            <c:strRef>
              <c:f>Sheet1!$C$1</c:f>
              <c:strCache>
                <c:ptCount val="1"/>
                <c:pt idx="0">
                  <c:v>utlånsmargin forventet</c:v>
                </c:pt>
              </c:strCache>
            </c:strRef>
          </c:tx>
          <c:spPr>
            <a:ln w="28334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Sheet1!$A$2:$A$32</c:f>
              <c:strCache>
                <c:ptCount val="12"/>
                <c:pt idx="0">
                  <c:v>Q4</c:v>
                </c:pt>
                <c:pt idx="1">
                  <c:v>Q1</c:v>
                </c:pt>
                <c:pt idx="2">
                  <c:v>Q2</c:v>
                </c:pt>
                <c:pt idx="3">
                  <c:v>Q4</c:v>
                </c:pt>
                <c:pt idx="4">
                  <c:v>Q1</c:v>
                </c:pt>
                <c:pt idx="5">
                  <c:v>Q2</c:v>
                </c:pt>
                <c:pt idx="6">
                  <c:v>Q4</c:v>
                </c:pt>
                <c:pt idx="7">
                  <c:v>Q1</c:v>
                </c:pt>
                <c:pt idx="8">
                  <c:v>Q2</c:v>
                </c:pt>
                <c:pt idx="9">
                  <c:v>Q4</c:v>
                </c:pt>
                <c:pt idx="10">
                  <c:v>Q1</c:v>
                </c:pt>
                <c:pt idx="11">
                  <c:v>Q2</c:v>
                </c:pt>
              </c:strCache>
            </c:strRef>
          </c:cat>
          <c:val>
            <c:numRef>
              <c:f>Sheet1!$C$2:$C$32</c:f>
              <c:numCache>
                <c:formatCode>General</c:formatCode>
                <c:ptCount val="12"/>
                <c:pt idx="0">
                  <c:v>-15.4</c:v>
                </c:pt>
                <c:pt idx="1">
                  <c:v>-24.4</c:v>
                </c:pt>
                <c:pt idx="2">
                  <c:v>-19.2</c:v>
                </c:pt>
              </c:numCache>
            </c:numRef>
          </c:val>
        </c:ser>
        <c:ser>
          <c:idx val="7"/>
          <c:order val="3"/>
          <c:tx>
            <c:strRef>
              <c:f>Sheet1!$E$1</c:f>
              <c:strCache>
                <c:ptCount val="1"/>
                <c:pt idx="0">
                  <c:v>krav til ek forventet</c:v>
                </c:pt>
              </c:strCache>
            </c:strRef>
          </c:tx>
          <c:spPr>
            <a:ln w="28334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Sheet1!$A$2:$A$32</c:f>
              <c:strCache>
                <c:ptCount val="12"/>
                <c:pt idx="0">
                  <c:v>Q4</c:v>
                </c:pt>
                <c:pt idx="1">
                  <c:v>Q1</c:v>
                </c:pt>
                <c:pt idx="2">
                  <c:v>Q2</c:v>
                </c:pt>
                <c:pt idx="3">
                  <c:v>Q4</c:v>
                </c:pt>
                <c:pt idx="4">
                  <c:v>Q1</c:v>
                </c:pt>
                <c:pt idx="5">
                  <c:v>Q2</c:v>
                </c:pt>
                <c:pt idx="6">
                  <c:v>Q4</c:v>
                </c:pt>
                <c:pt idx="7">
                  <c:v>Q1</c:v>
                </c:pt>
                <c:pt idx="8">
                  <c:v>Q2</c:v>
                </c:pt>
                <c:pt idx="9">
                  <c:v>Q4</c:v>
                </c:pt>
                <c:pt idx="10">
                  <c:v>Q1</c:v>
                </c:pt>
                <c:pt idx="11">
                  <c:v>Q2</c:v>
                </c:pt>
              </c:strCache>
            </c:strRef>
          </c:cat>
          <c:val>
            <c:numRef>
              <c:f>Sheet1!$E$2:$E$32</c:f>
              <c:numCache>
                <c:formatCode>General</c:formatCode>
                <c:ptCount val="12"/>
                <c:pt idx="3">
                  <c:v>0</c:v>
                </c:pt>
                <c:pt idx="4">
                  <c:v>0</c:v>
                </c:pt>
                <c:pt idx="5">
                  <c:v>0</c:v>
                </c:pt>
              </c:numCache>
            </c:numRef>
          </c:val>
        </c:ser>
        <c:ser>
          <c:idx val="15"/>
          <c:order val="5"/>
          <c:tx>
            <c:strRef>
              <c:f>Sheet1!$G$1</c:f>
              <c:strCache>
                <c:ptCount val="1"/>
                <c:pt idx="0">
                  <c:v>krav til sikkerhet forventet</c:v>
                </c:pt>
              </c:strCache>
            </c:strRef>
          </c:tx>
          <c:spPr>
            <a:ln w="28334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Sheet1!$A$2:$A$32</c:f>
              <c:strCache>
                <c:ptCount val="12"/>
                <c:pt idx="0">
                  <c:v>Q4</c:v>
                </c:pt>
                <c:pt idx="1">
                  <c:v>Q1</c:v>
                </c:pt>
                <c:pt idx="2">
                  <c:v>Q2</c:v>
                </c:pt>
                <c:pt idx="3">
                  <c:v>Q4</c:v>
                </c:pt>
                <c:pt idx="4">
                  <c:v>Q1</c:v>
                </c:pt>
                <c:pt idx="5">
                  <c:v>Q2</c:v>
                </c:pt>
                <c:pt idx="6">
                  <c:v>Q4</c:v>
                </c:pt>
                <c:pt idx="7">
                  <c:v>Q1</c:v>
                </c:pt>
                <c:pt idx="8">
                  <c:v>Q2</c:v>
                </c:pt>
                <c:pt idx="9">
                  <c:v>Q4</c:v>
                </c:pt>
                <c:pt idx="10">
                  <c:v>Q1</c:v>
                </c:pt>
                <c:pt idx="11">
                  <c:v>Q2</c:v>
                </c:pt>
              </c:strCache>
            </c:strRef>
          </c:cat>
          <c:val>
            <c:numRef>
              <c:f>Sheet1!$G$2:$G$32</c:f>
              <c:numCache>
                <c:formatCode>General</c:formatCode>
                <c:ptCount val="12"/>
                <c:pt idx="6">
                  <c:v>0</c:v>
                </c:pt>
                <c:pt idx="7">
                  <c:v>0</c:v>
                </c:pt>
                <c:pt idx="8">
                  <c:v>0</c:v>
                </c:pt>
              </c:numCache>
            </c:numRef>
          </c:val>
        </c:ser>
        <c:ser>
          <c:idx val="4"/>
          <c:order val="7"/>
          <c:tx>
            <c:strRef>
              <c:f>Sheet1!$I$1</c:f>
              <c:strCache>
                <c:ptCount val="1"/>
                <c:pt idx="0">
                  <c:v>gebyrer forventet</c:v>
                </c:pt>
              </c:strCache>
            </c:strRef>
          </c:tx>
          <c:spPr>
            <a:ln w="28334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Sheet1!$A$2:$A$32</c:f>
              <c:strCache>
                <c:ptCount val="12"/>
                <c:pt idx="0">
                  <c:v>Q4</c:v>
                </c:pt>
                <c:pt idx="1">
                  <c:v>Q1</c:v>
                </c:pt>
                <c:pt idx="2">
                  <c:v>Q2</c:v>
                </c:pt>
                <c:pt idx="3">
                  <c:v>Q4</c:v>
                </c:pt>
                <c:pt idx="4">
                  <c:v>Q1</c:v>
                </c:pt>
                <c:pt idx="5">
                  <c:v>Q2</c:v>
                </c:pt>
                <c:pt idx="6">
                  <c:v>Q4</c:v>
                </c:pt>
                <c:pt idx="7">
                  <c:v>Q1</c:v>
                </c:pt>
                <c:pt idx="8">
                  <c:v>Q2</c:v>
                </c:pt>
                <c:pt idx="9">
                  <c:v>Q4</c:v>
                </c:pt>
                <c:pt idx="10">
                  <c:v>Q1</c:v>
                </c:pt>
                <c:pt idx="11">
                  <c:v>Q2</c:v>
                </c:pt>
              </c:strCache>
            </c:strRef>
          </c:cat>
          <c:val>
            <c:numRef>
              <c:f>Sheet1!$I$2:$I$32</c:f>
              <c:numCache>
                <c:formatCode>General</c:formatCode>
                <c:ptCount val="12"/>
                <c:pt idx="9">
                  <c:v>-16.600000000000001</c:v>
                </c:pt>
                <c:pt idx="10">
                  <c:v>-16.600000000000001</c:v>
                </c:pt>
                <c:pt idx="11">
                  <c:v>0</c:v>
                </c:pt>
              </c:numCache>
            </c:numRef>
          </c:val>
        </c:ser>
        <c:marker val="1"/>
        <c:axId val="199096192"/>
        <c:axId val="199097728"/>
      </c:lineChart>
      <c:catAx>
        <c:axId val="199092480"/>
        <c:scaling>
          <c:orientation val="minMax"/>
        </c:scaling>
        <c:axPos val="b"/>
        <c:majorTickMark val="none"/>
        <c:tickLblPos val="none"/>
        <c:spPr>
          <a:ln w="3149">
            <a:solidFill>
              <a:schemeClr val="tx1"/>
            </a:solidFill>
            <a:prstDash val="solid"/>
          </a:ln>
        </c:spPr>
        <c:txPr>
          <a:bodyPr/>
          <a:lstStyle/>
          <a:p>
            <a:pPr>
              <a:defRPr lang="en-GB"/>
            </a:pPr>
            <a:endParaRPr lang="nb-NO"/>
          </a:p>
        </c:txPr>
        <c:crossAx val="199094656"/>
        <c:crossesAt val="0"/>
        <c:auto val="1"/>
        <c:lblAlgn val="ctr"/>
        <c:lblOffset val="100"/>
        <c:tickLblSkip val="1"/>
        <c:tickMarkSkip val="4"/>
      </c:catAx>
      <c:valAx>
        <c:axId val="199094656"/>
        <c:scaling>
          <c:orientation val="minMax"/>
          <c:max val="60"/>
          <c:min val="-60"/>
        </c:scaling>
        <c:axPos val="l"/>
        <c:numFmt formatCode="General" sourceLinked="1"/>
        <c:majorTickMark val="in"/>
        <c:tickLblPos val="nextTo"/>
        <c:spPr>
          <a:ln w="3149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lang="en-GB" sz="1800" b="0" i="0" u="none" strike="noStrike" baseline="0">
                <a:solidFill>
                  <a:schemeClr val="tx1"/>
                </a:solidFill>
                <a:latin typeface="Univers 45 Light"/>
                <a:ea typeface="Arial Narrow"/>
                <a:cs typeface="Arial Narrow"/>
              </a:defRPr>
            </a:pPr>
            <a:endParaRPr lang="nb-NO"/>
          </a:p>
        </c:txPr>
        <c:crossAx val="199092480"/>
        <c:crosses val="autoZero"/>
        <c:crossBetween val="between"/>
        <c:majorUnit val="20"/>
        <c:minorUnit val="20"/>
      </c:valAx>
      <c:catAx>
        <c:axId val="199096192"/>
        <c:scaling>
          <c:orientation val="minMax"/>
        </c:scaling>
        <c:axPos val="b"/>
        <c:numFmt formatCode="General" sourceLinked="1"/>
        <c:majorTickMark val="in"/>
        <c:tickLblPos val="nextTo"/>
        <c:spPr>
          <a:ln w="3149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lang="en-GB" sz="1800" b="0" i="0" u="none" strike="noStrike" baseline="0">
                <a:solidFill>
                  <a:schemeClr val="tx1"/>
                </a:solidFill>
                <a:latin typeface="Univers 45 Light"/>
                <a:ea typeface="Arial Narrow"/>
                <a:cs typeface="Arial Narrow"/>
              </a:defRPr>
            </a:pPr>
            <a:endParaRPr lang="nb-NO"/>
          </a:p>
        </c:txPr>
        <c:crossAx val="199097728"/>
        <c:crossesAt val="-90"/>
        <c:auto val="1"/>
        <c:lblAlgn val="ctr"/>
        <c:lblOffset val="100"/>
        <c:tickLblSkip val="1"/>
        <c:tickMarkSkip val="1"/>
      </c:catAx>
      <c:valAx>
        <c:axId val="199097728"/>
        <c:scaling>
          <c:orientation val="minMax"/>
          <c:max val="60"/>
          <c:min val="-60"/>
        </c:scaling>
        <c:axPos val="r"/>
        <c:numFmt formatCode="General" sourceLinked="1"/>
        <c:majorTickMark val="in"/>
        <c:tickLblPos val="nextTo"/>
        <c:spPr>
          <a:ln w="3149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lang="en-GB" sz="1800" b="0" i="0" u="none" strike="noStrike" baseline="0">
                <a:solidFill>
                  <a:schemeClr val="tx1"/>
                </a:solidFill>
                <a:latin typeface="Univers 45 Light"/>
                <a:ea typeface="Arial Narrow"/>
                <a:cs typeface="Arial Narrow"/>
              </a:defRPr>
            </a:pPr>
            <a:endParaRPr lang="nb-NO"/>
          </a:p>
        </c:txPr>
        <c:crossAx val="199096192"/>
        <c:crosses val="max"/>
        <c:crossBetween val="between"/>
        <c:majorUnit val="20"/>
        <c:minorUnit val="20"/>
      </c:valAx>
      <c:spPr>
        <a:noFill/>
        <a:ln w="12593">
          <a:solidFill>
            <a:schemeClr val="tx1"/>
          </a:solidFill>
          <a:prstDash val="solid"/>
        </a:ln>
      </c:spPr>
    </c:plotArea>
    <c:plotVisOnly val="1"/>
    <c:dispBlanksAs val="gap"/>
  </c:chart>
  <c:spPr>
    <a:noFill/>
    <a:ln>
      <a:noFill/>
    </a:ln>
  </c:spPr>
  <c:txPr>
    <a:bodyPr/>
    <a:lstStyle/>
    <a:p>
      <a:pPr>
        <a:defRPr sz="1785" b="0" i="0" u="none" strike="noStrike" baseline="0">
          <a:solidFill>
            <a:schemeClr val="tx1"/>
          </a:solidFill>
          <a:latin typeface="Arial Narrow"/>
          <a:ea typeface="Arial Narrow"/>
          <a:cs typeface="Arial Narrow"/>
        </a:defRPr>
      </a:pPr>
      <a:endParaRPr lang="nb-NO"/>
    </a:p>
  </c:txPr>
  <c:externalData r:id="rId1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0.76033</cdr:x>
      <cdr:y>0.17009</cdr:y>
    </cdr:from>
    <cdr:to>
      <cdr:x>0.76033</cdr:x>
      <cdr:y>0.89654</cdr:y>
    </cdr:to>
    <cdr:sp macro="" textlink="">
      <cdr:nvSpPr>
        <cdr:cNvPr id="2" name="Line 13"/>
        <cdr:cNvSpPr>
          <a:spLocks xmlns:a="http://schemas.openxmlformats.org/drawingml/2006/main" noChangeShapeType="1"/>
        </cdr:cNvSpPr>
      </cdr:nvSpPr>
      <cdr:spPr bwMode="auto">
        <a:xfrm xmlns:a="http://schemas.openxmlformats.org/drawingml/2006/main" flipH="1" flipV="1">
          <a:off x="6952458" y="935618"/>
          <a:ext cx="0" cy="3996000"/>
        </a:xfrm>
        <a:prstGeom xmlns:a="http://schemas.openxmlformats.org/drawingml/2006/main" prst="line">
          <a:avLst/>
        </a:prstGeom>
        <a:noFill xmlns:a="http://schemas.openxmlformats.org/drawingml/2006/main"/>
        <a:ln xmlns:a="http://schemas.openxmlformats.org/drawingml/2006/main" w="9525">
          <a:solidFill>
            <a:srgbClr val="000000"/>
          </a:solidFill>
          <a:round/>
          <a:headEnd/>
          <a:tailEnd/>
        </a:ln>
      </cdr:spPr>
      <cdr:txBody>
        <a:bodyPr xmlns:a="http://schemas.openxmlformats.org/drawingml/2006/main"/>
        <a:lstStyle xmlns:a="http://schemas.openxmlformats.org/drawingml/2006/main">
          <a:defPPr>
            <a:defRPr lang="nb-NO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5pPr>
          <a:lvl6pPr marL="22860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6pPr>
          <a:lvl7pPr marL="27432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7pPr>
          <a:lvl8pPr marL="32004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8pPr>
          <a:lvl9pPr marL="36576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9pPr>
        </a:lstStyle>
        <a:p xmlns:a="http://schemas.openxmlformats.org/drawingml/2006/main">
          <a:endParaRPr lang="nb-NO"/>
        </a:p>
      </cdr:txBody>
    </cdr:sp>
  </cdr:relSizeAnchor>
  <cdr:relSizeAnchor xmlns:cdr="http://schemas.openxmlformats.org/drawingml/2006/chartDrawing">
    <cdr:from>
      <cdr:x>0.58594</cdr:x>
      <cdr:y>0.16883</cdr:y>
    </cdr:from>
    <cdr:to>
      <cdr:x>0.75781</cdr:x>
      <cdr:y>0.27514</cdr:y>
    </cdr:to>
    <cdr:sp macro="" textlink="">
      <cdr:nvSpPr>
        <cdr:cNvPr id="3" name="Text Box 6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5357818" y="928694"/>
          <a:ext cx="1571636" cy="584775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wrap="square">
          <a:spAutoFit/>
        </a:bodyPr>
        <a:lstStyle xmlns:a="http://schemas.openxmlformats.org/drawingml/2006/main">
          <a:defPPr>
            <a:defRPr lang="nb-NO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5pPr>
          <a:lvl6pPr marL="22860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6pPr>
          <a:lvl7pPr marL="27432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7pPr>
          <a:lvl8pPr marL="32004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8pPr>
          <a:lvl9pPr marL="36576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9pPr>
        </a:lstStyle>
        <a:p xmlns:a="http://schemas.openxmlformats.org/drawingml/2006/main">
          <a:pPr algn="ctr">
            <a:spcBef>
              <a:spcPct val="50000"/>
            </a:spcBef>
          </a:pPr>
          <a:r>
            <a:rPr lang="nb-NO" sz="1600" dirty="0" smtClean="0">
              <a:latin typeface="Univers 45 Light"/>
            </a:rPr>
            <a:t>Banks’ risk </a:t>
          </a:r>
          <a:r>
            <a:rPr lang="nb-NO" sz="1600" dirty="0" err="1" smtClean="0">
              <a:latin typeface="Univers 45 Light"/>
            </a:rPr>
            <a:t>appetite</a:t>
          </a:r>
          <a:endParaRPr lang="nb-NO" sz="1600" baseline="30000" dirty="0">
            <a:latin typeface="Univers 45 Light"/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0.28125</cdr:x>
      <cdr:y>0.02857</cdr:y>
    </cdr:from>
    <cdr:to>
      <cdr:x>0.5</cdr:x>
      <cdr:y>0.14551</cdr:y>
    </cdr:to>
    <cdr:sp macro="" textlink="">
      <cdr:nvSpPr>
        <cdr:cNvPr id="2" name="Text Box 4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2571736" y="142875"/>
          <a:ext cx="2000264" cy="584775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wrap="square">
          <a:spAutoFit/>
        </a:bodyPr>
        <a:lstStyle xmlns:a="http://schemas.openxmlformats.org/drawingml/2006/main">
          <a:defPPr>
            <a:defRPr lang="nb-NO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5pPr>
          <a:lvl6pPr marL="22860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6pPr>
          <a:lvl7pPr marL="27432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7pPr>
          <a:lvl8pPr marL="32004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8pPr>
          <a:lvl9pPr marL="36576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9pPr>
        </a:lstStyle>
        <a:p xmlns:a="http://schemas.openxmlformats.org/drawingml/2006/main">
          <a:pPr algn="ctr">
            <a:spcBef>
              <a:spcPct val="50000"/>
            </a:spcBef>
          </a:pPr>
          <a:r>
            <a:rPr lang="nb-NO" sz="1600" dirty="0" err="1">
              <a:latin typeface="Univers 45 Light" pitchFamily="34" charset="0"/>
            </a:rPr>
            <a:t>Maximum</a:t>
          </a:r>
          <a:r>
            <a:rPr lang="nb-NO" sz="1600" dirty="0">
              <a:latin typeface="Univers 45 Light" pitchFamily="34" charset="0"/>
            </a:rPr>
            <a:t> </a:t>
          </a:r>
          <a:r>
            <a:rPr lang="nb-NO" sz="1600" dirty="0" err="1">
              <a:latin typeface="Univers 45 Light" pitchFamily="34" charset="0"/>
            </a:rPr>
            <a:t>loan-to-income</a:t>
          </a:r>
          <a:r>
            <a:rPr lang="nb-NO" sz="1600" dirty="0">
              <a:latin typeface="Univers 45 Light" pitchFamily="34" charset="0"/>
            </a:rPr>
            <a:t> ratio</a:t>
          </a:r>
          <a:endParaRPr lang="nb-NO" sz="1600" baseline="30000" dirty="0">
            <a:latin typeface="Univers 45 Light" pitchFamily="34" charset="0"/>
          </a:endParaRP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0.64493</cdr:x>
      <cdr:y>0.02817</cdr:y>
    </cdr:from>
    <cdr:to>
      <cdr:x>0.64493</cdr:x>
      <cdr:y>0.88417</cdr:y>
    </cdr:to>
    <cdr:sp macro="" textlink="">
      <cdr:nvSpPr>
        <cdr:cNvPr id="2" name="Line 6"/>
        <cdr:cNvSpPr>
          <a:spLocks xmlns:a="http://schemas.openxmlformats.org/drawingml/2006/main" noChangeShapeType="1"/>
        </cdr:cNvSpPr>
      </cdr:nvSpPr>
      <cdr:spPr bwMode="auto">
        <a:xfrm xmlns:a="http://schemas.openxmlformats.org/drawingml/2006/main" flipV="1">
          <a:off x="5897240" y="146906"/>
          <a:ext cx="0" cy="4464000"/>
        </a:xfrm>
        <a:prstGeom xmlns:a="http://schemas.openxmlformats.org/drawingml/2006/main" prst="line">
          <a:avLst/>
        </a:prstGeom>
        <a:noFill xmlns:a="http://schemas.openxmlformats.org/drawingml/2006/main"/>
        <a:ln xmlns:a="http://schemas.openxmlformats.org/drawingml/2006/main" w="9525">
          <a:solidFill>
            <a:srgbClr val="000000"/>
          </a:solidFill>
          <a:round/>
          <a:headEnd/>
          <a:tailEnd/>
        </a:ln>
      </cdr:spPr>
      <cdr:txBody>
        <a:bodyPr xmlns:a="http://schemas.openxmlformats.org/drawingml/2006/main"/>
        <a:lstStyle xmlns:a="http://schemas.openxmlformats.org/drawingml/2006/main">
          <a:defPPr>
            <a:defRPr lang="nb-NO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5pPr>
          <a:lvl6pPr marL="22860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6pPr>
          <a:lvl7pPr marL="27432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7pPr>
          <a:lvl8pPr marL="32004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8pPr>
          <a:lvl9pPr marL="36576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9pPr>
        </a:lstStyle>
        <a:p xmlns:a="http://schemas.openxmlformats.org/drawingml/2006/main">
          <a:endParaRPr lang="nb-NO"/>
        </a:p>
      </cdr:txBody>
    </cdr:sp>
  </cdr:relSizeAnchor>
  <cdr:relSizeAnchor xmlns:cdr="http://schemas.openxmlformats.org/drawingml/2006/chartDrawing">
    <cdr:from>
      <cdr:x>0.64493</cdr:x>
      <cdr:y>0.02817</cdr:y>
    </cdr:from>
    <cdr:to>
      <cdr:x>0.92605</cdr:x>
      <cdr:y>0.10392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5572164" y="142876"/>
          <a:ext cx="2428892" cy="38421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pPr algn="ctr"/>
          <a:r>
            <a:rPr lang="nb-NO" sz="1600" dirty="0" err="1" smtClean="0">
              <a:latin typeface="Univers 45 Light" pitchFamily="34" charset="0"/>
            </a:rPr>
            <a:t>Fixed-rate</a:t>
          </a:r>
          <a:r>
            <a:rPr lang="nb-NO" sz="1600" dirty="0" smtClean="0">
              <a:latin typeface="Univers 45 Light" pitchFamily="34" charset="0"/>
            </a:rPr>
            <a:t> </a:t>
          </a:r>
          <a:r>
            <a:rPr lang="nb-NO" sz="1600" dirty="0" err="1" smtClean="0">
              <a:latin typeface="Univers 45 Light" pitchFamily="34" charset="0"/>
            </a:rPr>
            <a:t>loans</a:t>
          </a:r>
          <a:endParaRPr lang="nb-NO" sz="1600" dirty="0">
            <a:latin typeface="Univers 45 Light" pitchFamily="34" charset="0"/>
          </a:endParaRPr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0.78906</cdr:x>
      <cdr:y>0.0274</cdr:y>
    </cdr:from>
    <cdr:to>
      <cdr:x>0.78906</cdr:x>
      <cdr:y>0.8903</cdr:y>
    </cdr:to>
    <cdr:sp macro="" textlink="">
      <cdr:nvSpPr>
        <cdr:cNvPr id="2" name="Line 11"/>
        <cdr:cNvSpPr>
          <a:spLocks xmlns:a="http://schemas.openxmlformats.org/drawingml/2006/main" noChangeShapeType="1"/>
        </cdr:cNvSpPr>
      </cdr:nvSpPr>
      <cdr:spPr bwMode="auto">
        <a:xfrm xmlns:a="http://schemas.openxmlformats.org/drawingml/2006/main" flipH="1" flipV="1">
          <a:off x="7215206" y="142875"/>
          <a:ext cx="0" cy="4500000"/>
        </a:xfrm>
        <a:prstGeom xmlns:a="http://schemas.openxmlformats.org/drawingml/2006/main" prst="line">
          <a:avLst/>
        </a:prstGeom>
        <a:noFill xmlns:a="http://schemas.openxmlformats.org/drawingml/2006/main"/>
        <a:ln xmlns:a="http://schemas.openxmlformats.org/drawingml/2006/main" w="9525">
          <a:solidFill>
            <a:srgbClr val="000000"/>
          </a:solidFill>
          <a:round/>
          <a:headEnd/>
          <a:tailEnd/>
        </a:ln>
      </cdr:spPr>
      <cdr:txBody>
        <a:bodyPr xmlns:a="http://schemas.openxmlformats.org/drawingml/2006/main"/>
        <a:lstStyle xmlns:a="http://schemas.openxmlformats.org/drawingml/2006/main">
          <a:defPPr>
            <a:defRPr lang="nb-NO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5pPr>
          <a:lvl6pPr marL="22860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6pPr>
          <a:lvl7pPr marL="27432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7pPr>
          <a:lvl8pPr marL="32004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8pPr>
          <a:lvl9pPr marL="36576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9pPr>
        </a:lstStyle>
        <a:p xmlns:a="http://schemas.openxmlformats.org/drawingml/2006/main">
          <a:endParaRPr lang="nb-NO"/>
        </a:p>
      </cdr:txBody>
    </cdr:sp>
  </cdr:relSizeAnchor>
  <cdr:relSizeAnchor xmlns:cdr="http://schemas.openxmlformats.org/drawingml/2006/chartDrawing">
    <cdr:from>
      <cdr:x>0.64063</cdr:x>
      <cdr:y>0.02817</cdr:y>
    </cdr:from>
    <cdr:to>
      <cdr:x>0.78906</cdr:x>
      <cdr:y>0.09492</cdr:y>
    </cdr:to>
    <cdr:sp macro="" textlink="">
      <cdr:nvSpPr>
        <cdr:cNvPr id="4" name="Text Box 6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5857883" y="146906"/>
          <a:ext cx="1357323" cy="348092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wrap="square">
          <a:spAutoFit/>
        </a:bodyPr>
        <a:lstStyle xmlns:a="http://schemas.openxmlformats.org/drawingml/2006/main">
          <a:defPPr>
            <a:defRPr lang="nb-NO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5pPr>
          <a:lvl6pPr marL="22860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6pPr>
          <a:lvl7pPr marL="27432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7pPr>
          <a:lvl8pPr marL="32004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8pPr>
          <a:lvl9pPr marL="36576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9pPr>
        </a:lstStyle>
        <a:p xmlns:a="http://schemas.openxmlformats.org/drawingml/2006/main">
          <a:pPr algn="ctr">
            <a:spcBef>
              <a:spcPct val="50000"/>
            </a:spcBef>
          </a:pPr>
          <a:r>
            <a:rPr lang="nb-NO" sz="1600" dirty="0" err="1" smtClean="0">
              <a:latin typeface="Univers 45 Light"/>
            </a:rPr>
            <a:t>Funding</a:t>
          </a:r>
          <a:endParaRPr lang="nb-NO" sz="1600" baseline="30000" dirty="0">
            <a:latin typeface="Univers 45 Light"/>
          </a:endParaRPr>
        </a:p>
      </cdr:txBody>
    </cdr:sp>
  </cdr:relSizeAnchor>
  <cdr:relSizeAnchor xmlns:cdr="http://schemas.openxmlformats.org/drawingml/2006/chartDrawing">
    <cdr:from>
      <cdr:x>0.78906</cdr:x>
      <cdr:y>0.0274</cdr:y>
    </cdr:from>
    <cdr:to>
      <cdr:x>0.92969</cdr:x>
      <cdr:y>0.13953</cdr:y>
    </cdr:to>
    <cdr:sp macro="" textlink="">
      <cdr:nvSpPr>
        <cdr:cNvPr id="5" name="Text Box 6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7215206" y="142876"/>
          <a:ext cx="1285884" cy="584775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wrap="square">
          <a:spAutoFit/>
        </a:bodyPr>
        <a:lstStyle xmlns:a="http://schemas.openxmlformats.org/drawingml/2006/main">
          <a:defPPr>
            <a:defRPr lang="nb-NO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5pPr>
          <a:lvl6pPr marL="22860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6pPr>
          <a:lvl7pPr marL="27432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7pPr>
          <a:lvl8pPr marL="32004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8pPr>
          <a:lvl9pPr marL="36576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9pPr>
        </a:lstStyle>
        <a:p xmlns:a="http://schemas.openxmlformats.org/drawingml/2006/main">
          <a:pPr algn="ctr">
            <a:spcBef>
              <a:spcPct val="50000"/>
            </a:spcBef>
          </a:pPr>
          <a:r>
            <a:rPr lang="nb-NO" sz="1600" dirty="0" smtClean="0">
              <a:latin typeface="Univers 45 Light"/>
            </a:rPr>
            <a:t>Capital </a:t>
          </a:r>
          <a:r>
            <a:rPr lang="nb-NO" sz="1600" dirty="0" err="1" smtClean="0">
              <a:latin typeface="Univers 45 Light"/>
            </a:rPr>
            <a:t>adequacy</a:t>
          </a:r>
          <a:endParaRPr lang="nb-NO" sz="1600" baseline="30000" dirty="0">
            <a:latin typeface="Univers 45 Light"/>
          </a:endParaRPr>
        </a:p>
      </cdr:txBody>
    </cdr:sp>
  </cdr:relSizeAnchor>
  <cdr:relSizeAnchor xmlns:cdr="http://schemas.openxmlformats.org/drawingml/2006/chartDrawing">
    <cdr:from>
      <cdr:x>0.64063</cdr:x>
      <cdr:y>0.0274</cdr:y>
    </cdr:from>
    <cdr:to>
      <cdr:x>0.64063</cdr:x>
      <cdr:y>0.8903</cdr:y>
    </cdr:to>
    <cdr:sp macro="" textlink="">
      <cdr:nvSpPr>
        <cdr:cNvPr id="6" name="Line 11"/>
        <cdr:cNvSpPr>
          <a:spLocks xmlns:a="http://schemas.openxmlformats.org/drawingml/2006/main" noChangeShapeType="1"/>
        </cdr:cNvSpPr>
      </cdr:nvSpPr>
      <cdr:spPr bwMode="auto">
        <a:xfrm xmlns:a="http://schemas.openxmlformats.org/drawingml/2006/main" flipH="1" flipV="1">
          <a:off x="5857884" y="142875"/>
          <a:ext cx="0" cy="4500000"/>
        </a:xfrm>
        <a:prstGeom xmlns:a="http://schemas.openxmlformats.org/drawingml/2006/main" prst="line">
          <a:avLst/>
        </a:prstGeom>
        <a:noFill xmlns:a="http://schemas.openxmlformats.org/drawingml/2006/main"/>
        <a:ln xmlns:a="http://schemas.openxmlformats.org/drawingml/2006/main" w="9525">
          <a:solidFill>
            <a:srgbClr val="000000"/>
          </a:solidFill>
          <a:round/>
          <a:headEnd/>
          <a:tailEnd/>
        </a:ln>
      </cdr:spPr>
      <cdr:txBody>
        <a:bodyPr xmlns:a="http://schemas.openxmlformats.org/drawingml/2006/main"/>
        <a:lstStyle xmlns:a="http://schemas.openxmlformats.org/drawingml/2006/main">
          <a:defPPr>
            <a:defRPr lang="nb-NO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5pPr>
          <a:lvl6pPr marL="22860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6pPr>
          <a:lvl7pPr marL="27432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7pPr>
          <a:lvl8pPr marL="32004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8pPr>
          <a:lvl9pPr marL="36576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9pPr>
        </a:lstStyle>
        <a:p xmlns:a="http://schemas.openxmlformats.org/drawingml/2006/main">
          <a:endParaRPr lang="nb-NO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337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337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8140E495-DF68-4F93-9ED0-6EE8A26AB0EB}" type="slidenum">
              <a:rPr lang="nb-NO"/>
              <a:pPr>
                <a:defRPr/>
              </a:pPr>
              <a:t>‹#›</a:t>
            </a:fld>
            <a:endParaRPr lang="nb-NO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4538"/>
            <a:ext cx="4965700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4875"/>
            <a:ext cx="5438775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b-NO" noProof="0" smtClean="0"/>
              <a:t>Klikk for å redigere tekststiler i malen</a:t>
            </a:r>
          </a:p>
          <a:p>
            <a:pPr lvl="1"/>
            <a:r>
              <a:rPr lang="nb-NO" noProof="0" smtClean="0"/>
              <a:t>Andre nivå</a:t>
            </a:r>
          </a:p>
          <a:p>
            <a:pPr lvl="2"/>
            <a:r>
              <a:rPr lang="nb-NO" noProof="0" smtClean="0"/>
              <a:t>Tredje nivå</a:t>
            </a:r>
          </a:p>
          <a:p>
            <a:pPr lvl="3"/>
            <a:r>
              <a:rPr lang="nb-NO" noProof="0" smtClean="0"/>
              <a:t>Fjerde nivå</a:t>
            </a:r>
          </a:p>
          <a:p>
            <a:pPr lvl="4"/>
            <a:r>
              <a:rPr lang="nb-NO" noProof="0" smtClean="0"/>
              <a:t>Femte nivå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E315453F-2B5B-4DA9-8FE9-14CEED12EC62}" type="slidenum">
              <a:rPr lang="nb-NO"/>
              <a:pPr>
                <a:defRPr/>
              </a:pPr>
              <a:t>‹#›</a:t>
            </a:fld>
            <a:endParaRPr lang="nb-NO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F442678-358C-49F5-B4DC-87D5144AA750}" type="slidenum">
              <a:rPr lang="nb-NO" smtClean="0"/>
              <a:pPr/>
              <a:t>2</a:t>
            </a:fld>
            <a:endParaRPr lang="nb-NO" smtClean="0"/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0" y="742950"/>
            <a:ext cx="4965700" cy="3724275"/>
          </a:xfrm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9450" y="4716463"/>
            <a:ext cx="5438775" cy="4467225"/>
          </a:xfrm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6555D7A-E3E5-45CC-8DD9-2D9EF602A1FF}" type="slidenum">
              <a:rPr lang="nb-NO" smtClean="0"/>
              <a:pPr/>
              <a:t>3</a:t>
            </a:fld>
            <a:endParaRPr lang="nb-NO" smtClean="0"/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0" y="742950"/>
            <a:ext cx="4965700" cy="3724275"/>
          </a:xfrm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9450" y="4716463"/>
            <a:ext cx="5438775" cy="4467225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003F141-6B68-4B80-9433-36B3340E6F7D}" type="slidenum">
              <a:rPr lang="nb-NO" smtClean="0"/>
              <a:pPr/>
              <a:t>4</a:t>
            </a:fld>
            <a:endParaRPr lang="nb-NO" smtClean="0"/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0" y="742950"/>
            <a:ext cx="4965700" cy="3724275"/>
          </a:xfrm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9450" y="4716463"/>
            <a:ext cx="5438775" cy="4467225"/>
          </a:xfrm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F040A15-6AB2-4AA2-89AE-21A5791AC017}" type="slidenum">
              <a:rPr lang="nb-NO" smtClean="0"/>
              <a:pPr/>
              <a:t>5</a:t>
            </a:fld>
            <a:endParaRPr lang="nb-NO" smtClean="0"/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0" y="742950"/>
            <a:ext cx="4965700" cy="3724275"/>
          </a:xfrm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9450" y="4716463"/>
            <a:ext cx="5438775" cy="4467225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3109E47-B49F-402C-8A26-34289FCFF0AD}" type="slidenum">
              <a:rPr lang="nb-NO" smtClean="0"/>
              <a:pPr/>
              <a:t>6</a:t>
            </a:fld>
            <a:endParaRPr lang="nb-NO" smtClean="0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0" y="742950"/>
            <a:ext cx="4965700" cy="3724275"/>
          </a:xfrm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9450" y="4716463"/>
            <a:ext cx="5438775" cy="4467225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8751CEB-45B9-4C81-86AA-5748081CD7F2}" type="slidenum">
              <a:rPr lang="nb-NO" smtClean="0"/>
              <a:pPr/>
              <a:t>7</a:t>
            </a:fld>
            <a:endParaRPr lang="nb-NO" smtClean="0"/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0" y="742950"/>
            <a:ext cx="4965700" cy="3724275"/>
          </a:xfrm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9450" y="4716463"/>
            <a:ext cx="5438775" cy="4467225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00C05E7-47CE-461F-B6DB-4C73E097A588}" type="slidenum">
              <a:rPr lang="nb-NO" smtClean="0"/>
              <a:pPr/>
              <a:t>8</a:t>
            </a:fld>
            <a:endParaRPr lang="nb-NO" smtClean="0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0" y="742950"/>
            <a:ext cx="4965700" cy="3724275"/>
          </a:xfrm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9450" y="4716463"/>
            <a:ext cx="5438775" cy="4467225"/>
          </a:xfrm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nb-NO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0DD77B-AAC4-48FC-A777-EE62AF715F3A}" type="slidenum">
              <a:rPr lang="nb-NO"/>
              <a:pPr>
                <a:defRPr/>
              </a:pPr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31BC7D-9767-4298-8A6E-066A0F9F7E62}" type="slidenum">
              <a:rPr lang="nb-NO"/>
              <a:pPr>
                <a:defRPr/>
              </a:pPr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EF285B-890B-4089-8F6F-265371A4A2D4}" type="slidenum">
              <a:rPr lang="nb-NO"/>
              <a:pPr>
                <a:defRPr/>
              </a:pPr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179388" y="6429375"/>
            <a:ext cx="184150" cy="244475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  <a:effectLst/>
        </p:spPr>
        <p:txBody>
          <a:bodyPr wrap="none" lIns="91408" tIns="45705" rIns="91408" bIns="45705" anchor="ctr">
            <a:spAutoFit/>
          </a:bodyPr>
          <a:lstStyle/>
          <a:p>
            <a:pPr defTabSz="912813" eaLnBrk="0" hangingPunct="0">
              <a:spcBef>
                <a:spcPct val="50000"/>
              </a:spcBef>
              <a:defRPr/>
            </a:pPr>
            <a:endParaRPr lang="en-GB" sz="1000" dirty="0">
              <a:latin typeface="Times New Roman" pitchFamily="18" charset="0"/>
            </a:endParaRPr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790700"/>
          </a:xfrm>
        </p:spPr>
        <p:txBody>
          <a:bodyPr anchor="ctr"/>
          <a:lstStyle>
            <a:lvl1pPr algn="ctr">
              <a:defRPr sz="2000">
                <a:solidFill>
                  <a:srgbClr val="0C2577"/>
                </a:solidFill>
              </a:defRPr>
            </a:lvl1pPr>
          </a:lstStyle>
          <a:p>
            <a:r>
              <a:rPr lang="en-GB"/>
              <a:t>Klikk for å redigere tittelstil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79613" y="1627188"/>
            <a:ext cx="2192337" cy="3889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24350" y="1627188"/>
            <a:ext cx="2192338" cy="3889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32F86A-9158-410B-ABB3-01B1BCDCF5E6}" type="slidenum">
              <a:rPr lang="nb-NO"/>
              <a:pPr>
                <a:defRPr/>
              </a:pPr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b-NO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383213" y="557213"/>
            <a:ext cx="1133475" cy="49593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79613" y="557213"/>
            <a:ext cx="3251200" cy="49593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9613" y="557213"/>
            <a:ext cx="4537075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1979613" y="1627188"/>
            <a:ext cx="4537075" cy="3889375"/>
          </a:xfrm>
        </p:spPr>
        <p:txBody>
          <a:bodyPr/>
          <a:lstStyle/>
          <a:p>
            <a:pPr lvl="0"/>
            <a:endParaRPr lang="nb-NO" noProof="0" dirty="0" smtClean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A322EC-2493-4B98-969B-CC306422CA68}" type="slidenum">
              <a:rPr lang="nb-NO"/>
              <a:pPr>
                <a:defRPr/>
              </a:pPr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670D9F-17C2-4B0B-AE6D-FA5334CDB811}" type="slidenum">
              <a:rPr lang="nb-NO"/>
              <a:pPr>
                <a:defRPr/>
              </a:pPr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361D3A-230A-4B49-B602-7782675787BF}" type="slidenum">
              <a:rPr lang="nb-NO"/>
              <a:pPr>
                <a:defRPr/>
              </a:pPr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E53FDF-4970-415C-A607-15DD3781C2F9}" type="slidenum">
              <a:rPr lang="nb-NO"/>
              <a:pPr>
                <a:defRPr/>
              </a:pPr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785BB4-BD65-4C87-B97C-D8F7A8C82874}" type="slidenum">
              <a:rPr lang="nb-NO"/>
              <a:pPr>
                <a:defRPr/>
              </a:pPr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377B7D-EE07-447B-B030-B013A78AB158}" type="slidenum">
              <a:rPr lang="nb-NO"/>
              <a:pPr>
                <a:defRPr/>
              </a:pPr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b-NO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BA4367-7E6C-4DD6-8F1F-9446FE8A9B9D}" type="slidenum">
              <a:rPr lang="nb-NO"/>
              <a:pPr>
                <a:defRPr/>
              </a:pPr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b-NO" smtClean="0"/>
              <a:t>Klikk for å redigere tittelstil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0F7492FA-F607-4475-B207-474A5342E10D}" type="slidenum">
              <a:rPr lang="nb-NO"/>
              <a:pPr>
                <a:defRPr/>
              </a:pPr>
              <a:t>‹#›</a:t>
            </a:fld>
            <a:endParaRPr lang="nb-NO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26" r:id="rId1"/>
    <p:sldLayoutId id="2147484227" r:id="rId2"/>
    <p:sldLayoutId id="2147484228" r:id="rId3"/>
    <p:sldLayoutId id="2147484229" r:id="rId4"/>
    <p:sldLayoutId id="2147484230" r:id="rId5"/>
    <p:sldLayoutId id="2147484231" r:id="rId6"/>
    <p:sldLayoutId id="2147484232" r:id="rId7"/>
    <p:sldLayoutId id="2147484233" r:id="rId8"/>
    <p:sldLayoutId id="2147484234" r:id="rId9"/>
    <p:sldLayoutId id="2147484235" r:id="rId10"/>
    <p:sldLayoutId id="2147484236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979613" y="557213"/>
            <a:ext cx="453707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Klikk for å redigere tittelstil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979613" y="1627188"/>
            <a:ext cx="4537075" cy="3889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Klikk for å redigere tekststiler i malen</a:t>
            </a:r>
          </a:p>
          <a:p>
            <a:pPr lvl="1"/>
            <a:r>
              <a:rPr lang="en-GB" smtClean="0"/>
              <a:t>Andre nivå</a:t>
            </a:r>
          </a:p>
          <a:p>
            <a:pPr lvl="2"/>
            <a:r>
              <a:rPr lang="en-GB" smtClean="0"/>
              <a:t>Tredje nivå</a:t>
            </a:r>
          </a:p>
          <a:p>
            <a:pPr lvl="3"/>
            <a:r>
              <a:rPr lang="en-GB" smtClean="0"/>
              <a:t>Fjerde nivå</a:t>
            </a:r>
          </a:p>
          <a:p>
            <a:pPr lvl="4"/>
            <a:r>
              <a:rPr lang="en-GB" smtClean="0"/>
              <a:t>Femte nivå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48" r:id="rId1"/>
    <p:sldLayoutId id="2147484237" r:id="rId2"/>
    <p:sldLayoutId id="2147484238" r:id="rId3"/>
    <p:sldLayoutId id="2147484239" r:id="rId4"/>
    <p:sldLayoutId id="2147484240" r:id="rId5"/>
    <p:sldLayoutId id="2147484241" r:id="rId6"/>
    <p:sldLayoutId id="2147484242" r:id="rId7"/>
    <p:sldLayoutId id="2147484243" r:id="rId8"/>
    <p:sldLayoutId id="2147484244" r:id="rId9"/>
    <p:sldLayoutId id="2147484245" r:id="rId10"/>
    <p:sldLayoutId id="2147484246" r:id="rId11"/>
    <p:sldLayoutId id="2147484247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>
          <a:solidFill>
            <a:schemeClr val="tx1"/>
          </a:solidFill>
          <a:latin typeface="Arial Narrow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>
          <a:solidFill>
            <a:schemeClr val="tx1"/>
          </a:solidFill>
          <a:latin typeface="Arial Narrow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>
          <a:solidFill>
            <a:schemeClr val="tx1"/>
          </a:solidFill>
          <a:latin typeface="Arial Narrow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>
          <a:solidFill>
            <a:schemeClr val="tx1"/>
          </a:solidFill>
          <a:latin typeface="Arial Narrow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>
          <a:solidFill>
            <a:schemeClr val="tx1"/>
          </a:solidFill>
          <a:latin typeface="Arial Narrow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>
          <a:solidFill>
            <a:schemeClr val="tx1"/>
          </a:solidFill>
          <a:latin typeface="Arial Narrow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>
          <a:solidFill>
            <a:schemeClr val="tx1"/>
          </a:solidFill>
          <a:latin typeface="Arial Narrow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>
          <a:solidFill>
            <a:schemeClr val="tx1"/>
          </a:solidFill>
          <a:latin typeface="Arial Narrow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1285852" y="2000240"/>
            <a:ext cx="6765925" cy="147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4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nb-NO" sz="4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nb-NO" sz="4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Norges </a:t>
            </a:r>
            <a:r>
              <a:rPr kumimoji="0" lang="nb-NO" sz="40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Bank’s</a:t>
            </a:r>
            <a:r>
              <a:rPr kumimoji="0" lang="nb-NO" sz="4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br>
              <a:rPr kumimoji="0" lang="nb-NO" sz="4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nb-NO" sz="4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Survey </a:t>
            </a:r>
            <a:r>
              <a:rPr kumimoji="0" lang="nb-NO" sz="40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of</a:t>
            </a:r>
            <a:r>
              <a:rPr kumimoji="0" lang="nb-NO" sz="4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Bank </a:t>
            </a:r>
            <a:r>
              <a:rPr kumimoji="0" lang="nb-NO" sz="40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Lending</a:t>
            </a:r>
            <a:endParaRPr kumimoji="0" lang="nb-NO" sz="4000" b="0" i="0" u="none" strike="noStrike" kern="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827088" y="3789363"/>
            <a:ext cx="7772400" cy="147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nb-NO" sz="4000" dirty="0" smtClean="0">
                <a:solidFill>
                  <a:schemeClr val="tx2"/>
                </a:solidFill>
              </a:rPr>
              <a:t>2010 Q1</a:t>
            </a:r>
            <a:endParaRPr lang="nb-NO" sz="4000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Object 2"/>
          <p:cNvGraphicFramePr>
            <a:graphicFrameLocks noGrp="1" noChangeAspect="1"/>
          </p:cNvGraphicFramePr>
          <p:nvPr>
            <p:ph type="chart" idx="1"/>
          </p:nvPr>
        </p:nvGraphicFramePr>
        <p:xfrm>
          <a:off x="0" y="500042"/>
          <a:ext cx="9144000" cy="51435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1268" name="Text Box 4"/>
          <p:cNvSpPr txBox="1">
            <a:spLocks noChangeArrowheads="1"/>
          </p:cNvSpPr>
          <p:nvPr/>
        </p:nvSpPr>
        <p:spPr bwMode="auto">
          <a:xfrm>
            <a:off x="2571736" y="642918"/>
            <a:ext cx="2000264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 err="1" smtClean="0">
                <a:latin typeface="Univers 45 Light" pitchFamily="34" charset="0"/>
              </a:rPr>
              <a:t>Repayment</a:t>
            </a:r>
            <a:r>
              <a:rPr lang="nb-NO" sz="1600" dirty="0" smtClean="0">
                <a:latin typeface="Univers 45 Light" pitchFamily="34" charset="0"/>
              </a:rPr>
              <a:t> </a:t>
            </a:r>
            <a:r>
              <a:rPr lang="nb-NO" sz="1600" dirty="0" err="1" smtClean="0">
                <a:latin typeface="Univers 45 Light" pitchFamily="34" charset="0"/>
              </a:rPr>
              <a:t>loans</a:t>
            </a:r>
            <a:r>
              <a:rPr lang="nb-NO" sz="1600" dirty="0" smtClean="0">
                <a:latin typeface="Univers 45 Light" pitchFamily="34" charset="0"/>
              </a:rPr>
              <a:t> </a:t>
            </a:r>
            <a:r>
              <a:rPr lang="nb-NO" sz="1600" dirty="0" err="1" smtClean="0">
                <a:latin typeface="Univers 45 Light" pitchFamily="34" charset="0"/>
              </a:rPr>
              <a:t>secured</a:t>
            </a:r>
            <a:r>
              <a:rPr lang="nb-NO" sz="1600" dirty="0" smtClean="0">
                <a:latin typeface="Univers 45 Light" pitchFamily="34" charset="0"/>
              </a:rPr>
              <a:t> </a:t>
            </a:r>
            <a:r>
              <a:rPr lang="nb-NO" sz="1600" dirty="0" err="1" smtClean="0">
                <a:latin typeface="Univers 45 Light" pitchFamily="34" charset="0"/>
              </a:rPr>
              <a:t>on</a:t>
            </a:r>
            <a:r>
              <a:rPr lang="nb-NO" sz="1600" dirty="0" smtClean="0">
                <a:latin typeface="Univers 45 Light" pitchFamily="34" charset="0"/>
              </a:rPr>
              <a:t> dwellings</a:t>
            </a:r>
            <a:r>
              <a:rPr lang="nb-NO" sz="1600" baseline="30000" dirty="0" smtClean="0">
                <a:latin typeface="Univers 45 Light" pitchFamily="34" charset="0"/>
              </a:rPr>
              <a:t>3</a:t>
            </a:r>
            <a:r>
              <a:rPr lang="nb-NO" sz="1600" baseline="30000" dirty="0">
                <a:latin typeface="Univers 45 Light" pitchFamily="34" charset="0"/>
              </a:rPr>
              <a:t>)</a:t>
            </a:r>
          </a:p>
        </p:txBody>
      </p:sp>
      <p:sp>
        <p:nvSpPr>
          <p:cNvPr id="11269" name="Text Box 5"/>
          <p:cNvSpPr txBox="1">
            <a:spLocks noChangeArrowheads="1"/>
          </p:cNvSpPr>
          <p:nvPr/>
        </p:nvSpPr>
        <p:spPr bwMode="auto">
          <a:xfrm>
            <a:off x="571472" y="642918"/>
            <a:ext cx="2000264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 smtClean="0">
                <a:latin typeface="Univers 45 Light" pitchFamily="34" charset="0"/>
              </a:rPr>
              <a:t>Total</a:t>
            </a:r>
            <a:endParaRPr lang="nb-NO" sz="1600" baseline="30000" dirty="0">
              <a:latin typeface="Univers 45 Light" pitchFamily="34" charset="0"/>
            </a:endParaRPr>
          </a:p>
        </p:txBody>
      </p:sp>
      <p:sp>
        <p:nvSpPr>
          <p:cNvPr id="11270" name="Text Box 8"/>
          <p:cNvSpPr txBox="1">
            <a:spLocks noChangeArrowheads="1"/>
          </p:cNvSpPr>
          <p:nvPr/>
        </p:nvSpPr>
        <p:spPr bwMode="auto">
          <a:xfrm>
            <a:off x="6500826" y="642918"/>
            <a:ext cx="2000264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 err="1" smtClean="0">
                <a:latin typeface="Univers 45 Light" pitchFamily="34" charset="0"/>
              </a:rPr>
              <a:t>Fixed-rate</a:t>
            </a:r>
            <a:r>
              <a:rPr lang="nb-NO" sz="1600" dirty="0" smtClean="0">
                <a:latin typeface="Univers 45 Light" pitchFamily="34" charset="0"/>
              </a:rPr>
              <a:t> </a:t>
            </a:r>
            <a:r>
              <a:rPr lang="nb-NO" sz="1600" dirty="0" err="1" smtClean="0">
                <a:latin typeface="Univers 45 Light" pitchFamily="34" charset="0"/>
              </a:rPr>
              <a:t>loans</a:t>
            </a:r>
            <a:endParaRPr lang="nb-NO" sz="1600" dirty="0">
              <a:latin typeface="Univers 45 Light" pitchFamily="34" charset="0"/>
            </a:endParaRPr>
          </a:p>
        </p:txBody>
      </p:sp>
      <p:sp>
        <p:nvSpPr>
          <p:cNvPr id="11271" name="Line 9"/>
          <p:cNvSpPr>
            <a:spLocks noChangeShapeType="1"/>
          </p:cNvSpPr>
          <p:nvPr/>
        </p:nvSpPr>
        <p:spPr bwMode="auto">
          <a:xfrm flipH="1" flipV="1">
            <a:off x="6547006" y="644804"/>
            <a:ext cx="0" cy="439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11272" name="Text Box 10"/>
          <p:cNvSpPr txBox="1">
            <a:spLocks noChangeArrowheads="1"/>
          </p:cNvSpPr>
          <p:nvPr/>
        </p:nvSpPr>
        <p:spPr bwMode="auto">
          <a:xfrm>
            <a:off x="4572000" y="642918"/>
            <a:ext cx="200026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 smtClean="0">
                <a:latin typeface="Univers 45 Light" pitchFamily="34" charset="0"/>
              </a:rPr>
              <a:t>Home </a:t>
            </a:r>
            <a:r>
              <a:rPr lang="nb-NO" sz="1600" dirty="0" err="1" smtClean="0">
                <a:latin typeface="Univers 45 Light" pitchFamily="34" charset="0"/>
              </a:rPr>
              <a:t>equity</a:t>
            </a:r>
            <a:r>
              <a:rPr lang="nb-NO" sz="1600" dirty="0" smtClean="0">
                <a:latin typeface="Univers 45 Light" pitchFamily="34" charset="0"/>
              </a:rPr>
              <a:t> lines </a:t>
            </a:r>
            <a:r>
              <a:rPr lang="nb-NO" sz="1600" dirty="0" err="1" smtClean="0">
                <a:latin typeface="Univers 45 Light" pitchFamily="34" charset="0"/>
              </a:rPr>
              <a:t>of</a:t>
            </a:r>
            <a:r>
              <a:rPr lang="nb-NO" sz="1600" dirty="0" smtClean="0">
                <a:latin typeface="Univers 45 Light" pitchFamily="34" charset="0"/>
              </a:rPr>
              <a:t> </a:t>
            </a:r>
            <a:r>
              <a:rPr lang="nb-NO" sz="1600" dirty="0" err="1" smtClean="0">
                <a:latin typeface="Univers 45 Light" pitchFamily="34" charset="0"/>
              </a:rPr>
              <a:t>credit</a:t>
            </a:r>
            <a:endParaRPr lang="nb-NO" sz="1600" dirty="0">
              <a:latin typeface="Univers 45 Light" pitchFamily="34" charset="0"/>
            </a:endParaRPr>
          </a:p>
        </p:txBody>
      </p:sp>
      <p:sp>
        <p:nvSpPr>
          <p:cNvPr id="11273" name="Rectangle 11"/>
          <p:cNvSpPr>
            <a:spLocks noGrp="1" noChangeArrowheads="1"/>
          </p:cNvSpPr>
          <p:nvPr>
            <p:ph type="title"/>
          </p:nvPr>
        </p:nvSpPr>
        <p:spPr>
          <a:xfrm>
            <a:off x="27708" y="27708"/>
            <a:ext cx="9116292" cy="428628"/>
          </a:xfrm>
        </p:spPr>
        <p:txBody>
          <a:bodyPr/>
          <a:lstStyle/>
          <a:p>
            <a:pPr eaLnBrk="1" hangingPunct="1"/>
            <a:r>
              <a:rPr lang="nb-NO" sz="2000" b="1" dirty="0" err="1" smtClean="0">
                <a:latin typeface="Univers 45 Light" pitchFamily="34" charset="0"/>
              </a:rPr>
              <a:t>Chart</a:t>
            </a:r>
            <a:r>
              <a:rPr lang="nb-NO" sz="2000" b="1" dirty="0" smtClean="0">
                <a:latin typeface="Univers 45 Light" pitchFamily="34" charset="0"/>
              </a:rPr>
              <a:t> 1</a:t>
            </a:r>
            <a:r>
              <a:rPr lang="nb-NO" sz="2000" dirty="0" smtClean="0">
                <a:latin typeface="Univers 45 Light" pitchFamily="34" charset="0"/>
              </a:rPr>
              <a:t> </a:t>
            </a:r>
            <a:r>
              <a:rPr lang="nb-NO" sz="2000" dirty="0" err="1" smtClean="0">
                <a:latin typeface="Univers 45 Light" pitchFamily="34" charset="0"/>
              </a:rPr>
              <a:t>Household</a:t>
            </a:r>
            <a:r>
              <a:rPr lang="nb-NO" sz="2000" dirty="0" smtClean="0">
                <a:latin typeface="Univers 45 Light" pitchFamily="34" charset="0"/>
              </a:rPr>
              <a:t> </a:t>
            </a:r>
            <a:r>
              <a:rPr lang="nb-NO" sz="2000" dirty="0" err="1" smtClean="0">
                <a:latin typeface="Univers 45 Light" pitchFamily="34" charset="0"/>
              </a:rPr>
              <a:t>credit</a:t>
            </a:r>
            <a:r>
              <a:rPr lang="nb-NO" sz="2000" dirty="0" smtClean="0">
                <a:latin typeface="Univers 45 Light" pitchFamily="34" charset="0"/>
              </a:rPr>
              <a:t> </a:t>
            </a:r>
            <a:r>
              <a:rPr lang="nb-NO" sz="2000" dirty="0" err="1" smtClean="0">
                <a:latin typeface="Univers 45 Light" pitchFamily="34" charset="0"/>
              </a:rPr>
              <a:t>demand</a:t>
            </a:r>
            <a:r>
              <a:rPr lang="nb-NO" sz="2000" dirty="0" smtClean="0">
                <a:latin typeface="Univers 45 Light" pitchFamily="34" charset="0"/>
              </a:rPr>
              <a:t>. Net </a:t>
            </a:r>
            <a:r>
              <a:rPr lang="nb-NO" sz="2000" dirty="0" err="1" smtClean="0">
                <a:latin typeface="Univers 45 Light" pitchFamily="34" charset="0"/>
              </a:rPr>
              <a:t>percentage</a:t>
            </a:r>
            <a:r>
              <a:rPr lang="nb-NO" sz="2000" dirty="0" smtClean="0">
                <a:latin typeface="Univers 45 Light" pitchFamily="34" charset="0"/>
              </a:rPr>
              <a:t> balances.</a:t>
            </a:r>
            <a:r>
              <a:rPr lang="nb-NO" sz="2000" baseline="30000" dirty="0" smtClean="0">
                <a:latin typeface="Univers 45 Light" pitchFamily="34" charset="0"/>
              </a:rPr>
              <a:t>1), 2)</a:t>
            </a:r>
            <a:endParaRPr lang="en-GB" sz="2000" dirty="0" smtClean="0">
              <a:latin typeface="Univers 45 Light" pitchFamily="34" charset="0"/>
            </a:endParaRPr>
          </a:p>
        </p:txBody>
      </p:sp>
      <p:sp>
        <p:nvSpPr>
          <p:cNvPr id="11275" name="Line 9"/>
          <p:cNvSpPr>
            <a:spLocks noChangeShapeType="1"/>
          </p:cNvSpPr>
          <p:nvPr/>
        </p:nvSpPr>
        <p:spPr bwMode="auto">
          <a:xfrm flipH="1" flipV="1">
            <a:off x="4560314" y="663276"/>
            <a:ext cx="0" cy="439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11276" name="Line 9"/>
          <p:cNvSpPr>
            <a:spLocks noChangeShapeType="1"/>
          </p:cNvSpPr>
          <p:nvPr/>
        </p:nvSpPr>
        <p:spPr bwMode="auto">
          <a:xfrm flipH="1" flipV="1">
            <a:off x="2585308" y="642918"/>
            <a:ext cx="0" cy="439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14" name="Text Box 12"/>
          <p:cNvSpPr txBox="1">
            <a:spLocks noChangeArrowheads="1"/>
          </p:cNvSpPr>
          <p:nvPr/>
        </p:nvSpPr>
        <p:spPr bwMode="auto">
          <a:xfrm>
            <a:off x="36944" y="5496366"/>
            <a:ext cx="9001156" cy="1357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57200" indent="-457200"/>
            <a:r>
              <a:rPr lang="nb-NO" sz="1600" dirty="0" smtClean="0">
                <a:latin typeface="Univers 45 Light" pitchFamily="34" charset="0"/>
              </a:rPr>
              <a:t>1) Net </a:t>
            </a:r>
            <a:r>
              <a:rPr lang="nb-NO" sz="1600" dirty="0" err="1" smtClean="0">
                <a:latin typeface="Univers 45 Light" pitchFamily="34" charset="0"/>
              </a:rPr>
              <a:t>percentage</a:t>
            </a:r>
            <a:r>
              <a:rPr lang="nb-NO" sz="1600" dirty="0" smtClean="0">
                <a:latin typeface="Univers 45 Light" pitchFamily="34" charset="0"/>
              </a:rPr>
              <a:t> </a:t>
            </a:r>
            <a:r>
              <a:rPr lang="nb-NO" sz="1600" dirty="0" err="1" smtClean="0">
                <a:latin typeface="Univers 45 Light" pitchFamily="34" charset="0"/>
              </a:rPr>
              <a:t>balances</a:t>
            </a:r>
            <a:r>
              <a:rPr lang="nb-NO" sz="1600" dirty="0" smtClean="0">
                <a:latin typeface="Univers 45 Light" pitchFamily="34" charset="0"/>
              </a:rPr>
              <a:t> </a:t>
            </a:r>
            <a:r>
              <a:rPr lang="nb-NO" sz="1600" dirty="0" err="1" smtClean="0">
                <a:latin typeface="Univers 45 Light" pitchFamily="34" charset="0"/>
              </a:rPr>
              <a:t>are</a:t>
            </a:r>
            <a:r>
              <a:rPr lang="nb-NO" sz="1600" dirty="0" smtClean="0">
                <a:latin typeface="Univers 45 Light" pitchFamily="34" charset="0"/>
              </a:rPr>
              <a:t> </a:t>
            </a:r>
            <a:r>
              <a:rPr lang="nb-NO" sz="1600" dirty="0" err="1" smtClean="0">
                <a:latin typeface="Univers 45 Light" pitchFamily="34" charset="0"/>
              </a:rPr>
              <a:t>calculated</a:t>
            </a:r>
            <a:r>
              <a:rPr lang="nb-NO" sz="1600" dirty="0" smtClean="0">
                <a:latin typeface="Univers 45 Light" pitchFamily="34" charset="0"/>
              </a:rPr>
              <a:t> by </a:t>
            </a:r>
            <a:r>
              <a:rPr lang="nb-NO" sz="1600" dirty="0" err="1" smtClean="0">
                <a:latin typeface="Univers 45 Light" pitchFamily="34" charset="0"/>
              </a:rPr>
              <a:t>weighting</a:t>
            </a:r>
            <a:r>
              <a:rPr lang="nb-NO" sz="1600" dirty="0" smtClean="0">
                <a:latin typeface="Univers 45 Light" pitchFamily="34" charset="0"/>
              </a:rPr>
              <a:t> </a:t>
            </a:r>
            <a:r>
              <a:rPr lang="nb-NO" sz="1600" dirty="0" err="1" smtClean="0">
                <a:latin typeface="Univers 45 Light" pitchFamily="34" charset="0"/>
              </a:rPr>
              <a:t>together</a:t>
            </a:r>
            <a:r>
              <a:rPr lang="nb-NO" sz="1600" dirty="0" smtClean="0">
                <a:latin typeface="Univers 45 Light" pitchFamily="34" charset="0"/>
              </a:rPr>
              <a:t> </a:t>
            </a:r>
            <a:r>
              <a:rPr lang="nb-NO" sz="1600" dirty="0" err="1" smtClean="0">
                <a:latin typeface="Univers 45 Light" pitchFamily="34" charset="0"/>
              </a:rPr>
              <a:t>the</a:t>
            </a:r>
            <a:r>
              <a:rPr lang="nb-NO" sz="1600" dirty="0" smtClean="0">
                <a:latin typeface="Univers 45 Light" pitchFamily="34" charset="0"/>
              </a:rPr>
              <a:t> </a:t>
            </a:r>
            <a:r>
              <a:rPr lang="nb-NO" sz="1600" dirty="0" err="1" smtClean="0">
                <a:latin typeface="Univers 45 Light" pitchFamily="34" charset="0"/>
              </a:rPr>
              <a:t>responses</a:t>
            </a:r>
            <a:r>
              <a:rPr lang="nb-NO" sz="1600" dirty="0" smtClean="0">
                <a:latin typeface="Univers 45 Light" pitchFamily="34" charset="0"/>
              </a:rPr>
              <a:t> in </a:t>
            </a:r>
            <a:r>
              <a:rPr lang="nb-NO" sz="1600" dirty="0" err="1" smtClean="0">
                <a:latin typeface="Univers 45 Light" pitchFamily="34" charset="0"/>
              </a:rPr>
              <a:t>the</a:t>
            </a:r>
            <a:r>
              <a:rPr lang="nb-NO" sz="1600" dirty="0" smtClean="0">
                <a:latin typeface="Univers 45 Light" pitchFamily="34" charset="0"/>
              </a:rPr>
              <a:t> survey. The</a:t>
            </a:r>
          </a:p>
          <a:p>
            <a:pPr marL="457200" indent="-457200"/>
            <a:r>
              <a:rPr lang="nb-NO" sz="1600" dirty="0" smtClean="0">
                <a:latin typeface="Univers 45 Light" pitchFamily="34" charset="0"/>
              </a:rPr>
              <a:t> </a:t>
            </a:r>
            <a:r>
              <a:rPr lang="nb-NO" sz="1600" dirty="0" err="1" smtClean="0">
                <a:latin typeface="Univers 45 Light" pitchFamily="34" charset="0"/>
              </a:rPr>
              <a:t>blue</a:t>
            </a:r>
            <a:r>
              <a:rPr lang="nb-NO" sz="1600" dirty="0" smtClean="0">
                <a:latin typeface="Univers 45 Light" pitchFamily="34" charset="0"/>
              </a:rPr>
              <a:t> bars show </a:t>
            </a:r>
            <a:r>
              <a:rPr lang="nb-NO" sz="1600" dirty="0" err="1" smtClean="0">
                <a:latin typeface="Univers 45 Light" pitchFamily="34" charset="0"/>
              </a:rPr>
              <a:t>developments</a:t>
            </a:r>
            <a:r>
              <a:rPr lang="nb-NO" sz="1600" dirty="0" smtClean="0">
                <a:latin typeface="Univers 45 Light" pitchFamily="34" charset="0"/>
              </a:rPr>
              <a:t> over </a:t>
            </a:r>
            <a:r>
              <a:rPr lang="nb-NO" sz="1600" dirty="0" err="1" smtClean="0">
                <a:latin typeface="Univers 45 Light" pitchFamily="34" charset="0"/>
              </a:rPr>
              <a:t>the</a:t>
            </a:r>
            <a:r>
              <a:rPr lang="nb-NO" sz="1600" dirty="0" smtClean="0">
                <a:latin typeface="Univers 45 Light" pitchFamily="34" charset="0"/>
              </a:rPr>
              <a:t> </a:t>
            </a:r>
            <a:r>
              <a:rPr lang="nb-NO" sz="1600" dirty="0" err="1" smtClean="0">
                <a:latin typeface="Univers 45 Light" pitchFamily="34" charset="0"/>
              </a:rPr>
              <a:t>past</a:t>
            </a:r>
            <a:r>
              <a:rPr lang="nb-NO" sz="1600" dirty="0" smtClean="0">
                <a:latin typeface="Univers 45 Light" pitchFamily="34" charset="0"/>
              </a:rPr>
              <a:t> </a:t>
            </a:r>
            <a:r>
              <a:rPr lang="nb-NO" sz="1600" dirty="0" err="1" smtClean="0">
                <a:latin typeface="Univers 45 Light" pitchFamily="34" charset="0"/>
              </a:rPr>
              <a:t>quarter</a:t>
            </a:r>
            <a:r>
              <a:rPr lang="nb-NO" sz="1600" dirty="0" smtClean="0">
                <a:latin typeface="Univers 45 Light" pitchFamily="34" charset="0"/>
              </a:rPr>
              <a:t>. The red </a:t>
            </a:r>
            <a:r>
              <a:rPr lang="nb-NO" sz="1600" dirty="0" err="1" smtClean="0">
                <a:latin typeface="Univers 45 Light" pitchFamily="34" charset="0"/>
              </a:rPr>
              <a:t>diamonds</a:t>
            </a:r>
            <a:r>
              <a:rPr lang="nb-NO" sz="1600" dirty="0" smtClean="0">
                <a:latin typeface="Univers 45 Light" pitchFamily="34" charset="0"/>
              </a:rPr>
              <a:t> show </a:t>
            </a:r>
            <a:r>
              <a:rPr lang="nb-NO" sz="1600" dirty="0" err="1" smtClean="0">
                <a:latin typeface="Univers 45 Light" pitchFamily="34" charset="0"/>
              </a:rPr>
              <a:t>expectations</a:t>
            </a:r>
            <a:r>
              <a:rPr lang="nb-NO" sz="1600" dirty="0" smtClean="0">
                <a:latin typeface="Univers 45 Light" pitchFamily="34" charset="0"/>
              </a:rPr>
              <a:t> over</a:t>
            </a:r>
          </a:p>
          <a:p>
            <a:pPr marL="457200" indent="-457200"/>
            <a:r>
              <a:rPr lang="nb-NO" sz="1600" dirty="0" smtClean="0">
                <a:latin typeface="Univers 45 Light" pitchFamily="34" charset="0"/>
              </a:rPr>
              <a:t> </a:t>
            </a:r>
            <a:r>
              <a:rPr lang="nb-NO" sz="1600" dirty="0" err="1" smtClean="0">
                <a:latin typeface="Univers 45 Light" pitchFamily="34" charset="0"/>
              </a:rPr>
              <a:t>the</a:t>
            </a:r>
            <a:r>
              <a:rPr lang="nb-NO" sz="1600" dirty="0" smtClean="0">
                <a:latin typeface="Univers 45 Light" pitchFamily="34" charset="0"/>
              </a:rPr>
              <a:t> </a:t>
            </a:r>
            <a:r>
              <a:rPr lang="nb-NO" sz="1600" dirty="0" err="1" smtClean="0">
                <a:latin typeface="Univers 45 Light" pitchFamily="34" charset="0"/>
              </a:rPr>
              <a:t>next</a:t>
            </a:r>
            <a:r>
              <a:rPr lang="nb-NO" sz="1600" dirty="0" smtClean="0">
                <a:latin typeface="Univers 45 Light" pitchFamily="34" charset="0"/>
              </a:rPr>
              <a:t> </a:t>
            </a:r>
            <a:r>
              <a:rPr lang="nb-NO" sz="1600" dirty="0" err="1" smtClean="0">
                <a:latin typeface="Univers 45 Light" pitchFamily="34" charset="0"/>
              </a:rPr>
              <a:t>quarter</a:t>
            </a:r>
            <a:r>
              <a:rPr lang="nb-NO" sz="1600" dirty="0" smtClean="0">
                <a:latin typeface="Univers 45 Light" pitchFamily="34" charset="0"/>
              </a:rPr>
              <a:t>. The red </a:t>
            </a:r>
            <a:r>
              <a:rPr lang="nb-NO" sz="1600" dirty="0" err="1" smtClean="0">
                <a:latin typeface="Univers 45 Light" pitchFamily="34" charset="0"/>
              </a:rPr>
              <a:t>diamonds</a:t>
            </a:r>
            <a:r>
              <a:rPr lang="nb-NO" sz="1600" dirty="0" smtClean="0">
                <a:latin typeface="Univers 45 Light" pitchFamily="34" charset="0"/>
              </a:rPr>
              <a:t> have </a:t>
            </a:r>
            <a:r>
              <a:rPr lang="nb-NO" sz="1600" dirty="0" err="1" smtClean="0">
                <a:latin typeface="Univers 45 Light" pitchFamily="34" charset="0"/>
              </a:rPr>
              <a:t>been</a:t>
            </a:r>
            <a:r>
              <a:rPr lang="nb-NO" sz="1600" dirty="0" smtClean="0">
                <a:latin typeface="Univers 45 Light" pitchFamily="34" charset="0"/>
              </a:rPr>
              <a:t> </a:t>
            </a:r>
            <a:r>
              <a:rPr lang="nb-NO" sz="1600" dirty="0" err="1" smtClean="0">
                <a:latin typeface="Univers 45 Light" pitchFamily="34" charset="0"/>
              </a:rPr>
              <a:t>moved</a:t>
            </a:r>
            <a:r>
              <a:rPr lang="nb-NO" sz="1600" dirty="0" smtClean="0">
                <a:latin typeface="Univers 45 Light" pitchFamily="34" charset="0"/>
              </a:rPr>
              <a:t> forward </a:t>
            </a:r>
            <a:r>
              <a:rPr lang="nb-NO" sz="1600" dirty="0" err="1" smtClean="0">
                <a:latin typeface="Univers 45 Light" pitchFamily="34" charset="0"/>
              </a:rPr>
              <a:t>one</a:t>
            </a:r>
            <a:r>
              <a:rPr lang="nb-NO" sz="1600" dirty="0" smtClean="0">
                <a:latin typeface="Univers 45 Light" pitchFamily="34" charset="0"/>
              </a:rPr>
              <a:t> </a:t>
            </a:r>
            <a:r>
              <a:rPr lang="nb-NO" sz="1600" dirty="0" err="1" smtClean="0">
                <a:latin typeface="Univers 45 Light" pitchFamily="34" charset="0"/>
              </a:rPr>
              <a:t>quarter</a:t>
            </a:r>
            <a:endParaRPr lang="nb-NO" sz="1600" dirty="0" smtClean="0">
              <a:latin typeface="Univers 45 Light" pitchFamily="34" charset="0"/>
            </a:endParaRPr>
          </a:p>
          <a:p>
            <a:pPr marL="457200" indent="-457200"/>
            <a:r>
              <a:rPr lang="nb-NO" sz="1600" dirty="0" smtClean="0">
                <a:latin typeface="Univers 45 Light" pitchFamily="34" charset="0"/>
              </a:rPr>
              <a:t>2) Negative </a:t>
            </a:r>
            <a:r>
              <a:rPr lang="nb-NO" sz="1600" dirty="0" err="1" smtClean="0">
                <a:latin typeface="Univers 45 Light" pitchFamily="34" charset="0"/>
              </a:rPr>
              <a:t>net</a:t>
            </a:r>
            <a:r>
              <a:rPr lang="nb-NO" sz="1600" dirty="0" smtClean="0">
                <a:latin typeface="Univers 45 Light" pitchFamily="34" charset="0"/>
              </a:rPr>
              <a:t> </a:t>
            </a:r>
            <a:r>
              <a:rPr lang="nb-NO" sz="1600" dirty="0" err="1" smtClean="0">
                <a:latin typeface="Univers 45 Light" pitchFamily="34" charset="0"/>
              </a:rPr>
              <a:t>percentage</a:t>
            </a:r>
            <a:r>
              <a:rPr lang="nb-NO" sz="1600" dirty="0" smtClean="0">
                <a:latin typeface="Univers 45 Light" pitchFamily="34" charset="0"/>
              </a:rPr>
              <a:t> </a:t>
            </a:r>
            <a:r>
              <a:rPr lang="nb-NO" sz="1600" dirty="0" err="1" smtClean="0">
                <a:latin typeface="Univers 45 Light" pitchFamily="34" charset="0"/>
              </a:rPr>
              <a:t>balances</a:t>
            </a:r>
            <a:r>
              <a:rPr lang="nb-NO" sz="1600" dirty="0" smtClean="0">
                <a:latin typeface="Univers 45 Light" pitchFamily="34" charset="0"/>
              </a:rPr>
              <a:t> </a:t>
            </a:r>
            <a:r>
              <a:rPr lang="nb-NO" sz="1600" dirty="0" err="1" smtClean="0">
                <a:latin typeface="Univers 45 Light" pitchFamily="34" charset="0"/>
              </a:rPr>
              <a:t>denote</a:t>
            </a:r>
            <a:r>
              <a:rPr lang="nb-NO" sz="1600" dirty="0" smtClean="0">
                <a:latin typeface="Univers 45 Light" pitchFamily="34" charset="0"/>
              </a:rPr>
              <a:t> falling </a:t>
            </a:r>
            <a:r>
              <a:rPr lang="nb-NO" sz="1600" dirty="0" err="1" smtClean="0">
                <a:latin typeface="Univers 45 Light" pitchFamily="34" charset="0"/>
              </a:rPr>
              <a:t>demand</a:t>
            </a:r>
            <a:r>
              <a:rPr lang="nb-NO" sz="1600" dirty="0" smtClean="0">
                <a:latin typeface="Univers 45 Light" pitchFamily="34" charset="0"/>
              </a:rPr>
              <a:t> </a:t>
            </a:r>
          </a:p>
          <a:p>
            <a:pPr marL="457200" indent="-457200"/>
            <a:r>
              <a:rPr lang="nb-NO" sz="1600" dirty="0" err="1" smtClean="0">
                <a:latin typeface="Univers 45 Light" pitchFamily="34" charset="0"/>
              </a:rPr>
              <a:t>Source</a:t>
            </a:r>
            <a:r>
              <a:rPr lang="nb-NO" sz="1600" dirty="0" smtClean="0">
                <a:latin typeface="Univers 45 Light" pitchFamily="34" charset="0"/>
              </a:rPr>
              <a:t>: </a:t>
            </a:r>
            <a:r>
              <a:rPr lang="nb-NO" sz="1600" dirty="0" smtClean="0">
                <a:solidFill>
                  <a:schemeClr val="tx2"/>
                </a:solidFill>
                <a:latin typeface="Univers 45 Light" pitchFamily="34" charset="0"/>
              </a:rPr>
              <a:t>Norges Bank </a:t>
            </a:r>
            <a:endParaRPr lang="nb-NO" sz="1600" dirty="0" smtClean="0">
              <a:latin typeface="Univers 45 Light" pitchFamily="34" charset="0"/>
            </a:endParaRPr>
          </a:p>
          <a:p>
            <a:pPr marL="457200" indent="-457200"/>
            <a:endParaRPr lang="nb-NO" sz="1600" dirty="0">
              <a:latin typeface="Univers 45 Ligh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" name="Object 2"/>
          <p:cNvGraphicFramePr>
            <a:graphicFrameLocks noGrp="1" noChangeAspect="1"/>
          </p:cNvGraphicFramePr>
          <p:nvPr>
            <p:ph type="chart" idx="1"/>
          </p:nvPr>
        </p:nvGraphicFramePr>
        <p:xfrm>
          <a:off x="0" y="571480"/>
          <a:ext cx="9144000" cy="55007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029" name="Text Box 3"/>
          <p:cNvSpPr txBox="1">
            <a:spLocks noChangeArrowheads="1"/>
          </p:cNvSpPr>
          <p:nvPr/>
        </p:nvSpPr>
        <p:spPr bwMode="auto">
          <a:xfrm>
            <a:off x="36944" y="5993982"/>
            <a:ext cx="8358246" cy="793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/>
            <a:r>
              <a:rPr lang="nb-NO" sz="1600" dirty="0" smtClean="0">
                <a:latin typeface="Univers 45 Light" pitchFamily="34" charset="0"/>
              </a:rPr>
              <a:t>1) </a:t>
            </a:r>
            <a:r>
              <a:rPr lang="nb-NO" sz="1600" dirty="0" err="1" smtClean="0">
                <a:latin typeface="Univers 45 Light" pitchFamily="34" charset="0"/>
              </a:rPr>
              <a:t>See</a:t>
            </a:r>
            <a:r>
              <a:rPr lang="nb-NO" sz="1600" dirty="0" smtClean="0">
                <a:latin typeface="Univers 45 Light" pitchFamily="34" charset="0"/>
              </a:rPr>
              <a:t> </a:t>
            </a:r>
            <a:r>
              <a:rPr lang="nb-NO" sz="1600" dirty="0" err="1" smtClean="0">
                <a:latin typeface="Univers 45 Light" pitchFamily="34" charset="0"/>
              </a:rPr>
              <a:t>footnote</a:t>
            </a:r>
            <a:r>
              <a:rPr lang="nb-NO" sz="1600" dirty="0" smtClean="0">
                <a:latin typeface="Univers 45 Light" pitchFamily="34" charset="0"/>
              </a:rPr>
              <a:t> 1 in </a:t>
            </a:r>
            <a:r>
              <a:rPr lang="nb-NO" sz="1600" dirty="0" err="1" smtClean="0">
                <a:latin typeface="Univers 45 Light" pitchFamily="34" charset="0"/>
              </a:rPr>
              <a:t>Chart</a:t>
            </a:r>
            <a:r>
              <a:rPr lang="nb-NO" sz="1600" dirty="0" smtClean="0">
                <a:latin typeface="Univers 45 Light" pitchFamily="34" charset="0"/>
              </a:rPr>
              <a:t> 1</a:t>
            </a:r>
          </a:p>
          <a:p>
            <a:pPr marL="342900" indent="-342900"/>
            <a:r>
              <a:rPr lang="nb-NO" sz="1600" dirty="0" smtClean="0">
                <a:latin typeface="Univers 45 Light" pitchFamily="34" charset="0"/>
              </a:rPr>
              <a:t>2) Negative </a:t>
            </a:r>
            <a:r>
              <a:rPr lang="nb-NO" sz="1600" dirty="0" err="1" smtClean="0">
                <a:latin typeface="Univers 45 Light" pitchFamily="34" charset="0"/>
              </a:rPr>
              <a:t>net</a:t>
            </a:r>
            <a:r>
              <a:rPr lang="nb-NO" sz="1600" dirty="0" smtClean="0">
                <a:latin typeface="Univers 45 Light" pitchFamily="34" charset="0"/>
              </a:rPr>
              <a:t> </a:t>
            </a:r>
            <a:r>
              <a:rPr lang="nb-NO" sz="1600" dirty="0" err="1" smtClean="0">
                <a:latin typeface="Univers 45 Light" pitchFamily="34" charset="0"/>
              </a:rPr>
              <a:t>percentage</a:t>
            </a:r>
            <a:r>
              <a:rPr lang="nb-NO" sz="1600" dirty="0" smtClean="0">
                <a:latin typeface="Univers 45 Light" pitchFamily="34" charset="0"/>
              </a:rPr>
              <a:t> </a:t>
            </a:r>
            <a:r>
              <a:rPr lang="nb-NO" sz="1600" dirty="0" err="1" smtClean="0">
                <a:latin typeface="Univers 45 Light" pitchFamily="34" charset="0"/>
              </a:rPr>
              <a:t>balances</a:t>
            </a:r>
            <a:r>
              <a:rPr lang="nb-NO" sz="1600" dirty="0" smtClean="0">
                <a:latin typeface="Univers 45 Light" pitchFamily="34" charset="0"/>
              </a:rPr>
              <a:t> </a:t>
            </a:r>
            <a:r>
              <a:rPr lang="nb-NO" sz="1600" dirty="0" err="1" smtClean="0">
                <a:latin typeface="Univers 45 Light" pitchFamily="34" charset="0"/>
              </a:rPr>
              <a:t>denote</a:t>
            </a:r>
            <a:r>
              <a:rPr lang="nb-NO" sz="1600" dirty="0" smtClean="0">
                <a:latin typeface="Univers 45 Light" pitchFamily="34" charset="0"/>
              </a:rPr>
              <a:t> </a:t>
            </a:r>
            <a:r>
              <a:rPr lang="nb-NO" sz="1600" dirty="0" err="1" smtClean="0">
                <a:latin typeface="Univers 45 Light" pitchFamily="34" charset="0"/>
              </a:rPr>
              <a:t>tighter</a:t>
            </a:r>
            <a:r>
              <a:rPr lang="nb-NO" sz="1600" dirty="0" smtClean="0">
                <a:latin typeface="Univers 45 Light" pitchFamily="34" charset="0"/>
              </a:rPr>
              <a:t> </a:t>
            </a:r>
            <a:r>
              <a:rPr lang="nb-NO" sz="1600" dirty="0" err="1" smtClean="0">
                <a:latin typeface="Univers 45 Light" pitchFamily="34" charset="0"/>
              </a:rPr>
              <a:t>credit</a:t>
            </a:r>
            <a:r>
              <a:rPr lang="nb-NO" sz="1600" dirty="0" smtClean="0">
                <a:latin typeface="Univers 45 Light" pitchFamily="34" charset="0"/>
              </a:rPr>
              <a:t> standards</a:t>
            </a:r>
          </a:p>
          <a:p>
            <a:pPr marL="342900" indent="-342900"/>
            <a:r>
              <a:rPr lang="nb-NO" sz="1600" dirty="0" err="1" smtClean="0">
                <a:latin typeface="Univers 45 Light" pitchFamily="34" charset="0"/>
              </a:rPr>
              <a:t>Source</a:t>
            </a:r>
            <a:r>
              <a:rPr lang="nb-NO" sz="1600" dirty="0" smtClean="0">
                <a:latin typeface="Univers 45 Light" pitchFamily="34" charset="0"/>
              </a:rPr>
              <a:t>: </a:t>
            </a:r>
            <a:r>
              <a:rPr lang="nb-NO" sz="1600" dirty="0" smtClean="0">
                <a:solidFill>
                  <a:schemeClr val="tx2"/>
                </a:solidFill>
                <a:latin typeface="Univers 45 Light" pitchFamily="34" charset="0"/>
              </a:rPr>
              <a:t>Norges Bank </a:t>
            </a:r>
          </a:p>
          <a:p>
            <a:pPr marL="342900" indent="-342900"/>
            <a:r>
              <a:rPr lang="nb-NO" sz="1600" dirty="0" smtClean="0">
                <a:latin typeface="Univers 45 Light" pitchFamily="34" charset="0"/>
              </a:rPr>
              <a:t> </a:t>
            </a:r>
          </a:p>
          <a:p>
            <a:pPr marL="342900" indent="-342900" eaLnBrk="0" hangingPunct="0"/>
            <a:r>
              <a:rPr lang="nb-NO" sz="1600" dirty="0">
                <a:latin typeface="Univers 45 Light" pitchFamily="34" charset="0"/>
              </a:rPr>
              <a:t>		</a:t>
            </a:r>
          </a:p>
        </p:txBody>
      </p:sp>
      <p:sp>
        <p:nvSpPr>
          <p:cNvPr id="1030" name="Text Box 5"/>
          <p:cNvSpPr txBox="1">
            <a:spLocks noChangeArrowheads="1"/>
          </p:cNvSpPr>
          <p:nvPr/>
        </p:nvSpPr>
        <p:spPr bwMode="auto">
          <a:xfrm>
            <a:off x="2214546" y="1500174"/>
            <a:ext cx="157163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 err="1" smtClean="0">
                <a:latin typeface="Univers 45 Light" pitchFamily="34" charset="0"/>
              </a:rPr>
              <a:t>Economic</a:t>
            </a:r>
            <a:r>
              <a:rPr lang="nb-NO" sz="1600" dirty="0" smtClean="0">
                <a:latin typeface="Univers 45 Light" pitchFamily="34" charset="0"/>
              </a:rPr>
              <a:t> </a:t>
            </a:r>
            <a:r>
              <a:rPr lang="nb-NO" sz="1600" dirty="0" err="1" smtClean="0">
                <a:latin typeface="Univers 45 Light" pitchFamily="34" charset="0"/>
              </a:rPr>
              <a:t>outlook</a:t>
            </a:r>
            <a:endParaRPr lang="nb-NO" sz="1600" dirty="0">
              <a:latin typeface="Univers 45 Light" pitchFamily="34" charset="0"/>
            </a:endParaRPr>
          </a:p>
        </p:txBody>
      </p:sp>
      <p:sp>
        <p:nvSpPr>
          <p:cNvPr id="1031" name="Text Box 6"/>
          <p:cNvSpPr txBox="1">
            <a:spLocks noChangeArrowheads="1"/>
          </p:cNvSpPr>
          <p:nvPr/>
        </p:nvSpPr>
        <p:spPr bwMode="auto">
          <a:xfrm>
            <a:off x="571472" y="714356"/>
            <a:ext cx="164307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 smtClean="0">
                <a:latin typeface="Univers 45 Light" pitchFamily="34" charset="0"/>
              </a:rPr>
              <a:t>Credit standards </a:t>
            </a:r>
            <a:r>
              <a:rPr lang="nb-NO" sz="1600" baseline="30000" dirty="0" smtClean="0">
                <a:latin typeface="Univers 45 Light" pitchFamily="34" charset="0"/>
              </a:rPr>
              <a:t>2</a:t>
            </a:r>
            <a:r>
              <a:rPr lang="nb-NO" sz="1600" baseline="30000" dirty="0">
                <a:latin typeface="Univers 45 Light" pitchFamily="34" charset="0"/>
              </a:rPr>
              <a:t>)</a:t>
            </a:r>
          </a:p>
        </p:txBody>
      </p:sp>
      <p:sp>
        <p:nvSpPr>
          <p:cNvPr id="1032" name="Line 7"/>
          <p:cNvSpPr>
            <a:spLocks noChangeShapeType="1"/>
          </p:cNvSpPr>
          <p:nvPr/>
        </p:nvSpPr>
        <p:spPr bwMode="auto">
          <a:xfrm flipV="1">
            <a:off x="2193624" y="683634"/>
            <a:ext cx="0" cy="48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1033" name="Line 9"/>
          <p:cNvSpPr>
            <a:spLocks noChangeShapeType="1"/>
          </p:cNvSpPr>
          <p:nvPr/>
        </p:nvSpPr>
        <p:spPr bwMode="auto">
          <a:xfrm>
            <a:off x="2202296" y="1509410"/>
            <a:ext cx="6336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1034" name="Text Box 10"/>
          <p:cNvSpPr txBox="1">
            <a:spLocks noChangeArrowheads="1"/>
          </p:cNvSpPr>
          <p:nvPr/>
        </p:nvSpPr>
        <p:spPr bwMode="auto">
          <a:xfrm>
            <a:off x="3786182" y="1500174"/>
            <a:ext cx="157163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 smtClean="0">
                <a:latin typeface="Univers 45 Light" pitchFamily="34" charset="0"/>
              </a:rPr>
              <a:t>Market </a:t>
            </a:r>
            <a:r>
              <a:rPr lang="nb-NO" sz="1600" dirty="0" err="1" smtClean="0">
                <a:latin typeface="Univers 45 Light" pitchFamily="34" charset="0"/>
              </a:rPr>
              <a:t>share</a:t>
            </a:r>
            <a:r>
              <a:rPr lang="nb-NO" sz="1600" dirty="0" smtClean="0">
                <a:latin typeface="Univers 45 Light" pitchFamily="34" charset="0"/>
              </a:rPr>
              <a:t> </a:t>
            </a:r>
            <a:r>
              <a:rPr lang="nb-NO" sz="1600" dirty="0" err="1" smtClean="0">
                <a:latin typeface="Univers 45 Light" pitchFamily="34" charset="0"/>
              </a:rPr>
              <a:t>objectives</a:t>
            </a:r>
            <a:endParaRPr lang="nb-NO" sz="1600" dirty="0">
              <a:latin typeface="Univers 45 Light" pitchFamily="34" charset="0"/>
            </a:endParaRPr>
          </a:p>
        </p:txBody>
      </p:sp>
      <p:sp>
        <p:nvSpPr>
          <p:cNvPr id="1035" name="Text Box 11"/>
          <p:cNvSpPr txBox="1">
            <a:spLocks noChangeArrowheads="1"/>
          </p:cNvSpPr>
          <p:nvPr/>
        </p:nvSpPr>
        <p:spPr bwMode="auto">
          <a:xfrm>
            <a:off x="2143108" y="928670"/>
            <a:ext cx="642942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 err="1" smtClean="0">
                <a:latin typeface="Univers 45 Light" pitchFamily="34" charset="0"/>
              </a:rPr>
              <a:t>Factors</a:t>
            </a:r>
            <a:r>
              <a:rPr lang="nb-NO" sz="1600" dirty="0" smtClean="0">
                <a:latin typeface="Univers 45 Light" pitchFamily="34" charset="0"/>
              </a:rPr>
              <a:t> </a:t>
            </a:r>
            <a:r>
              <a:rPr lang="nb-NO" sz="1600" dirty="0" err="1" smtClean="0">
                <a:latin typeface="Univers 45 Light" pitchFamily="34" charset="0"/>
              </a:rPr>
              <a:t>affecting</a:t>
            </a:r>
            <a:r>
              <a:rPr lang="nb-NO" sz="1600" dirty="0" smtClean="0">
                <a:latin typeface="Univers 45 Light" pitchFamily="34" charset="0"/>
              </a:rPr>
              <a:t> </a:t>
            </a:r>
            <a:r>
              <a:rPr lang="nb-NO" sz="1600" dirty="0" err="1" smtClean="0">
                <a:latin typeface="Univers 45 Light" pitchFamily="34" charset="0"/>
              </a:rPr>
              <a:t>credit</a:t>
            </a:r>
            <a:r>
              <a:rPr lang="nb-NO" sz="1600" dirty="0" smtClean="0">
                <a:latin typeface="Univers 45 Light" pitchFamily="34" charset="0"/>
              </a:rPr>
              <a:t> standards</a:t>
            </a:r>
            <a:endParaRPr lang="nb-NO" sz="1600" baseline="30000" dirty="0">
              <a:latin typeface="Univers 45 Light" pitchFamily="34" charset="0"/>
            </a:endParaRPr>
          </a:p>
        </p:txBody>
      </p:sp>
      <p:sp>
        <p:nvSpPr>
          <p:cNvPr id="1036" name="Rectangle 12"/>
          <p:cNvSpPr>
            <a:spLocks noChangeArrowheads="1"/>
          </p:cNvSpPr>
          <p:nvPr/>
        </p:nvSpPr>
        <p:spPr bwMode="auto">
          <a:xfrm>
            <a:off x="52370" y="52378"/>
            <a:ext cx="9091630" cy="6366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r>
              <a:rPr lang="nb-NO" sz="2000" b="1" dirty="0" err="1" smtClean="0">
                <a:latin typeface="Univers 45 Light" pitchFamily="34" charset="0"/>
              </a:rPr>
              <a:t>Chart</a:t>
            </a:r>
            <a:r>
              <a:rPr lang="nb-NO" sz="2000" b="1" dirty="0" smtClean="0">
                <a:latin typeface="Univers 45 Light" pitchFamily="34" charset="0"/>
              </a:rPr>
              <a:t> 2 </a:t>
            </a:r>
            <a:r>
              <a:rPr lang="nb-NO" sz="2000" dirty="0" err="1" smtClean="0">
                <a:latin typeface="Univers 45 Light" pitchFamily="34" charset="0"/>
              </a:rPr>
              <a:t>Change</a:t>
            </a:r>
            <a:r>
              <a:rPr lang="nb-NO" sz="2000" dirty="0" smtClean="0">
                <a:latin typeface="Univers 45 Light" pitchFamily="34" charset="0"/>
              </a:rPr>
              <a:t> in </a:t>
            </a:r>
            <a:r>
              <a:rPr lang="nb-NO" sz="2000" dirty="0" err="1" smtClean="0">
                <a:latin typeface="Univers 45 Light" pitchFamily="34" charset="0"/>
              </a:rPr>
              <a:t>credit</a:t>
            </a:r>
            <a:r>
              <a:rPr lang="nb-NO" sz="2000" dirty="0" smtClean="0">
                <a:latin typeface="Univers 45 Light" pitchFamily="34" charset="0"/>
              </a:rPr>
              <a:t> standards for </a:t>
            </a:r>
            <a:r>
              <a:rPr lang="nb-NO" sz="2000" dirty="0" err="1" smtClean="0">
                <a:latin typeface="Univers 45 Light" pitchFamily="34" charset="0"/>
              </a:rPr>
              <a:t>households</a:t>
            </a:r>
            <a:r>
              <a:rPr lang="nb-NO" sz="2000" dirty="0" smtClean="0">
                <a:latin typeface="Univers 45 Light" pitchFamily="34" charset="0"/>
              </a:rPr>
              <a:t>. </a:t>
            </a:r>
            <a:r>
              <a:rPr lang="nb-NO" sz="2000" dirty="0" err="1" smtClean="0">
                <a:latin typeface="Univers 45 Light" pitchFamily="34" charset="0"/>
              </a:rPr>
              <a:t>Factors</a:t>
            </a:r>
            <a:r>
              <a:rPr lang="nb-NO" sz="2000" dirty="0" smtClean="0">
                <a:latin typeface="Univers 45 Light" pitchFamily="34" charset="0"/>
              </a:rPr>
              <a:t> </a:t>
            </a:r>
            <a:r>
              <a:rPr lang="nb-NO" sz="2000" dirty="0" err="1" smtClean="0">
                <a:latin typeface="Univers 45 Light" pitchFamily="34" charset="0"/>
              </a:rPr>
              <a:t>affecting</a:t>
            </a:r>
            <a:r>
              <a:rPr lang="nb-NO" sz="2000" dirty="0" smtClean="0">
                <a:latin typeface="Univers 45 Light" pitchFamily="34" charset="0"/>
              </a:rPr>
              <a:t> </a:t>
            </a:r>
            <a:r>
              <a:rPr lang="nb-NO" sz="2000" dirty="0" err="1" smtClean="0">
                <a:latin typeface="Univers 45 Light" pitchFamily="34" charset="0"/>
              </a:rPr>
              <a:t>credit</a:t>
            </a:r>
            <a:r>
              <a:rPr lang="nb-NO" sz="2000" dirty="0" smtClean="0">
                <a:latin typeface="Univers 45 Light" pitchFamily="34" charset="0"/>
              </a:rPr>
              <a:t> standards. Net </a:t>
            </a:r>
            <a:r>
              <a:rPr lang="nb-NO" sz="2000" dirty="0" err="1" smtClean="0">
                <a:latin typeface="Univers 45 Light" pitchFamily="34" charset="0"/>
              </a:rPr>
              <a:t>percentage</a:t>
            </a:r>
            <a:r>
              <a:rPr lang="nb-NO" sz="2000" dirty="0" smtClean="0">
                <a:latin typeface="Univers 45 Light" pitchFamily="34" charset="0"/>
              </a:rPr>
              <a:t> balances</a:t>
            </a:r>
            <a:r>
              <a:rPr lang="nb-NO" sz="2000" baseline="30000" dirty="0" smtClean="0">
                <a:latin typeface="Univers 45 Light" pitchFamily="34" charset="0"/>
              </a:rPr>
              <a:t>1)</a:t>
            </a:r>
            <a:endParaRPr lang="en-GB" sz="2000" dirty="0">
              <a:latin typeface="Univers 45 Light" pitchFamily="34" charset="0"/>
            </a:endParaRPr>
          </a:p>
        </p:txBody>
      </p:sp>
      <p:sp>
        <p:nvSpPr>
          <p:cNvPr id="1037" name="Line 13"/>
          <p:cNvSpPr>
            <a:spLocks noChangeShapeType="1"/>
          </p:cNvSpPr>
          <p:nvPr/>
        </p:nvSpPr>
        <p:spPr bwMode="auto">
          <a:xfrm flipH="1" flipV="1">
            <a:off x="5360268" y="1518082"/>
            <a:ext cx="0" cy="3996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1039" name="Line 13"/>
          <p:cNvSpPr>
            <a:spLocks noChangeShapeType="1"/>
          </p:cNvSpPr>
          <p:nvPr/>
        </p:nvSpPr>
        <p:spPr bwMode="auto">
          <a:xfrm flipH="1" flipV="1">
            <a:off x="3779396" y="1518082"/>
            <a:ext cx="0" cy="3996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15" name="Text Box 14"/>
          <p:cNvSpPr txBox="1">
            <a:spLocks noChangeArrowheads="1"/>
          </p:cNvSpPr>
          <p:nvPr/>
        </p:nvSpPr>
        <p:spPr bwMode="auto">
          <a:xfrm>
            <a:off x="7000892" y="1500174"/>
            <a:ext cx="1571636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 err="1" smtClean="0">
                <a:latin typeface="Univers 45 Light" pitchFamily="34" charset="0"/>
              </a:rPr>
              <a:t>Funding</a:t>
            </a:r>
            <a:endParaRPr lang="nb-NO" sz="1600" dirty="0">
              <a:latin typeface="Univers 45 Ligh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" name="Object 2"/>
          <p:cNvGraphicFramePr>
            <a:graphicFrameLocks noGrp="1" noChangeAspect="1"/>
          </p:cNvGraphicFramePr>
          <p:nvPr>
            <p:ph type="chart" idx="1"/>
          </p:nvPr>
        </p:nvGraphicFramePr>
        <p:xfrm>
          <a:off x="0" y="571481"/>
          <a:ext cx="9144000" cy="50006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052" name="Text Box 3"/>
          <p:cNvSpPr txBox="1">
            <a:spLocks noChangeArrowheads="1"/>
          </p:cNvSpPr>
          <p:nvPr/>
        </p:nvSpPr>
        <p:spPr bwMode="auto">
          <a:xfrm>
            <a:off x="463090" y="6557940"/>
            <a:ext cx="4498975" cy="30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nb-NO" sz="1600" dirty="0">
              <a:solidFill>
                <a:schemeClr val="tx2"/>
              </a:solidFill>
              <a:latin typeface="Univers 45 Light" pitchFamily="34" charset="0"/>
            </a:endParaRPr>
          </a:p>
        </p:txBody>
      </p:sp>
      <p:sp>
        <p:nvSpPr>
          <p:cNvPr id="2054" name="Text Box 5"/>
          <p:cNvSpPr txBox="1">
            <a:spLocks noChangeArrowheads="1"/>
          </p:cNvSpPr>
          <p:nvPr/>
        </p:nvSpPr>
        <p:spPr bwMode="auto">
          <a:xfrm>
            <a:off x="571472" y="714356"/>
            <a:ext cx="2000264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 err="1" smtClean="0">
                <a:latin typeface="Univers 45 Light" pitchFamily="34" charset="0"/>
              </a:rPr>
              <a:t>Lending</a:t>
            </a:r>
            <a:r>
              <a:rPr lang="nb-NO" sz="1600" dirty="0" smtClean="0">
                <a:latin typeface="Univers 45 Light" pitchFamily="34" charset="0"/>
              </a:rPr>
              <a:t> margins</a:t>
            </a:r>
            <a:endParaRPr lang="nb-NO" sz="1600" baseline="30000" dirty="0">
              <a:latin typeface="Univers 45 Light" pitchFamily="34" charset="0"/>
            </a:endParaRPr>
          </a:p>
        </p:txBody>
      </p:sp>
      <p:sp>
        <p:nvSpPr>
          <p:cNvPr id="2055" name="Line 6"/>
          <p:cNvSpPr>
            <a:spLocks noChangeShapeType="1"/>
          </p:cNvSpPr>
          <p:nvPr/>
        </p:nvSpPr>
        <p:spPr bwMode="auto">
          <a:xfrm flipV="1">
            <a:off x="2590208" y="689097"/>
            <a:ext cx="0" cy="4320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2056" name="Line 7"/>
          <p:cNvSpPr>
            <a:spLocks noChangeShapeType="1"/>
          </p:cNvSpPr>
          <p:nvPr/>
        </p:nvSpPr>
        <p:spPr bwMode="auto">
          <a:xfrm flipH="1" flipV="1">
            <a:off x="4563328" y="679862"/>
            <a:ext cx="0" cy="4320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2057" name="Text Box 8"/>
          <p:cNvSpPr txBox="1">
            <a:spLocks noChangeArrowheads="1"/>
          </p:cNvSpPr>
          <p:nvPr/>
        </p:nvSpPr>
        <p:spPr bwMode="auto">
          <a:xfrm>
            <a:off x="6572264" y="714356"/>
            <a:ext cx="1969993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 err="1" smtClean="0">
                <a:latin typeface="Univers 45 Light" pitchFamily="34" charset="0"/>
              </a:rPr>
              <a:t>Interest-only</a:t>
            </a:r>
            <a:r>
              <a:rPr lang="nb-NO" sz="1600" dirty="0" smtClean="0">
                <a:latin typeface="Univers 45 Light" pitchFamily="34" charset="0"/>
              </a:rPr>
              <a:t> </a:t>
            </a:r>
            <a:r>
              <a:rPr lang="nb-NO" sz="1600" dirty="0" err="1" smtClean="0">
                <a:latin typeface="Univers 45 Light" pitchFamily="34" charset="0"/>
              </a:rPr>
              <a:t>periods</a:t>
            </a:r>
            <a:endParaRPr lang="nb-NO" sz="1600" dirty="0">
              <a:latin typeface="Univers 45 Light" pitchFamily="34" charset="0"/>
            </a:endParaRPr>
          </a:p>
        </p:txBody>
      </p:sp>
      <p:sp>
        <p:nvSpPr>
          <p:cNvPr id="2058" name="Line 9"/>
          <p:cNvSpPr>
            <a:spLocks noChangeShapeType="1"/>
          </p:cNvSpPr>
          <p:nvPr/>
        </p:nvSpPr>
        <p:spPr bwMode="auto">
          <a:xfrm flipH="1" flipV="1">
            <a:off x="6549456" y="689098"/>
            <a:ext cx="0" cy="4320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2059" name="Text Box 10"/>
          <p:cNvSpPr txBox="1">
            <a:spLocks noChangeArrowheads="1"/>
          </p:cNvSpPr>
          <p:nvPr/>
        </p:nvSpPr>
        <p:spPr bwMode="auto">
          <a:xfrm>
            <a:off x="4572000" y="714356"/>
            <a:ext cx="200026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 err="1" smtClean="0">
                <a:latin typeface="Univers 45 Light" pitchFamily="34" charset="0"/>
              </a:rPr>
              <a:t>Maximum</a:t>
            </a:r>
            <a:r>
              <a:rPr lang="nb-NO" sz="1600" dirty="0" smtClean="0">
                <a:latin typeface="Univers 45 Light" pitchFamily="34" charset="0"/>
              </a:rPr>
              <a:t> </a:t>
            </a:r>
            <a:r>
              <a:rPr lang="nb-NO" sz="1600" dirty="0" err="1" smtClean="0">
                <a:latin typeface="Univers 45 Light" pitchFamily="34" charset="0"/>
              </a:rPr>
              <a:t>loan-to-value</a:t>
            </a:r>
            <a:r>
              <a:rPr lang="nb-NO" sz="1600" dirty="0" smtClean="0">
                <a:latin typeface="Univers 45 Light" pitchFamily="34" charset="0"/>
              </a:rPr>
              <a:t> ratio</a:t>
            </a:r>
            <a:endParaRPr lang="nb-NO" sz="1600" dirty="0">
              <a:latin typeface="Univers 45 Light" pitchFamily="34" charset="0"/>
            </a:endParaRPr>
          </a:p>
        </p:txBody>
      </p:sp>
      <p:sp>
        <p:nvSpPr>
          <p:cNvPr id="2061" name="Rectangle 12"/>
          <p:cNvSpPr>
            <a:spLocks noGrp="1" noChangeArrowheads="1"/>
          </p:cNvSpPr>
          <p:nvPr>
            <p:ph type="title"/>
          </p:nvPr>
        </p:nvSpPr>
        <p:spPr>
          <a:xfrm>
            <a:off x="46180" y="27708"/>
            <a:ext cx="9097820" cy="472334"/>
          </a:xfrm>
        </p:spPr>
        <p:txBody>
          <a:bodyPr/>
          <a:lstStyle/>
          <a:p>
            <a:pPr eaLnBrk="1" hangingPunct="1"/>
            <a:r>
              <a:rPr lang="nb-NO" sz="2000" b="1" dirty="0" err="1" smtClean="0">
                <a:latin typeface="Univers 45 Light" pitchFamily="34" charset="0"/>
              </a:rPr>
              <a:t>Chart</a:t>
            </a:r>
            <a:r>
              <a:rPr lang="nb-NO" sz="2000" b="1" dirty="0" smtClean="0">
                <a:latin typeface="Univers 45 Light" pitchFamily="34" charset="0"/>
              </a:rPr>
              <a:t> 3</a:t>
            </a:r>
            <a:r>
              <a:rPr lang="nb-NO" sz="2000" dirty="0" smtClean="0">
                <a:latin typeface="Univers 45 Light" pitchFamily="34" charset="0"/>
              </a:rPr>
              <a:t> </a:t>
            </a:r>
            <a:r>
              <a:rPr lang="nb-NO" sz="2000" dirty="0" err="1" smtClean="0">
                <a:latin typeface="Univers 45 Light" pitchFamily="34" charset="0"/>
              </a:rPr>
              <a:t>Change</a:t>
            </a:r>
            <a:r>
              <a:rPr lang="nb-NO" sz="2000" dirty="0" smtClean="0">
                <a:latin typeface="Univers 45 Light" pitchFamily="34" charset="0"/>
              </a:rPr>
              <a:t> in </a:t>
            </a:r>
            <a:r>
              <a:rPr lang="nb-NO" sz="2000" dirty="0" err="1" smtClean="0">
                <a:latin typeface="Univers 45 Light" pitchFamily="34" charset="0"/>
              </a:rPr>
              <a:t>loan</a:t>
            </a:r>
            <a:r>
              <a:rPr lang="nb-NO" sz="2000" dirty="0" smtClean="0">
                <a:latin typeface="Univers 45 Light" pitchFamily="34" charset="0"/>
              </a:rPr>
              <a:t> </a:t>
            </a:r>
            <a:r>
              <a:rPr lang="nb-NO" sz="2000" dirty="0" err="1" smtClean="0">
                <a:latin typeface="Univers 45 Light" pitchFamily="34" charset="0"/>
              </a:rPr>
              <a:t>conditions</a:t>
            </a:r>
            <a:r>
              <a:rPr lang="nb-NO" sz="2000" dirty="0" smtClean="0">
                <a:latin typeface="Univers 45 Light" pitchFamily="34" charset="0"/>
              </a:rPr>
              <a:t> for </a:t>
            </a:r>
            <a:r>
              <a:rPr lang="nb-NO" sz="2000" dirty="0" err="1" smtClean="0">
                <a:latin typeface="Univers 45 Light" pitchFamily="34" charset="0"/>
              </a:rPr>
              <a:t>households</a:t>
            </a:r>
            <a:r>
              <a:rPr lang="nb-NO" sz="2000" dirty="0" smtClean="0">
                <a:latin typeface="Univers 45 Light" pitchFamily="34" charset="0"/>
              </a:rPr>
              <a:t>. Net </a:t>
            </a:r>
            <a:r>
              <a:rPr lang="nb-NO" sz="2000" dirty="0" err="1" smtClean="0">
                <a:latin typeface="Univers 45 Light" pitchFamily="34" charset="0"/>
              </a:rPr>
              <a:t>percentage</a:t>
            </a:r>
            <a:r>
              <a:rPr lang="nb-NO" sz="2000" dirty="0" smtClean="0">
                <a:latin typeface="Univers 45 Light" pitchFamily="34" charset="0"/>
              </a:rPr>
              <a:t> balances</a:t>
            </a:r>
            <a:r>
              <a:rPr lang="nb-NO" sz="2000" baseline="30000" dirty="0" smtClean="0">
                <a:latin typeface="Univers 45 Light" pitchFamily="34" charset="0"/>
              </a:rPr>
              <a:t>1), 2)</a:t>
            </a:r>
            <a:endParaRPr lang="en-GB" sz="2000" dirty="0" smtClean="0">
              <a:latin typeface="Univers 45 Light" pitchFamily="34" charset="0"/>
            </a:endParaRPr>
          </a:p>
        </p:txBody>
      </p:sp>
      <p:sp>
        <p:nvSpPr>
          <p:cNvPr id="13" name="Text Box 11"/>
          <p:cNvSpPr txBox="1">
            <a:spLocks noChangeArrowheads="1"/>
          </p:cNvSpPr>
          <p:nvPr/>
        </p:nvSpPr>
        <p:spPr bwMode="auto">
          <a:xfrm>
            <a:off x="0" y="5500665"/>
            <a:ext cx="9144000" cy="13573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57200" indent="-457200"/>
            <a:r>
              <a:rPr lang="nb-NO" sz="1600" dirty="0" smtClean="0">
                <a:latin typeface="Univers 45 Light" pitchFamily="34" charset="0"/>
              </a:rPr>
              <a:t>1) </a:t>
            </a:r>
            <a:r>
              <a:rPr lang="nb-NO" sz="1600" dirty="0" err="1" smtClean="0">
                <a:latin typeface="Univers 45 Light" pitchFamily="34" charset="0"/>
              </a:rPr>
              <a:t>See</a:t>
            </a:r>
            <a:r>
              <a:rPr lang="nb-NO" sz="1600" dirty="0" smtClean="0">
                <a:latin typeface="Univers 45 Light" pitchFamily="34" charset="0"/>
              </a:rPr>
              <a:t> </a:t>
            </a:r>
            <a:r>
              <a:rPr lang="nb-NO" sz="1600" dirty="0" err="1" smtClean="0">
                <a:latin typeface="Univers 45 Light" pitchFamily="34" charset="0"/>
              </a:rPr>
              <a:t>footnote</a:t>
            </a:r>
            <a:r>
              <a:rPr lang="nb-NO" sz="1600" dirty="0" smtClean="0">
                <a:latin typeface="Univers 45 Light" pitchFamily="34" charset="0"/>
              </a:rPr>
              <a:t> 1 in </a:t>
            </a:r>
            <a:r>
              <a:rPr lang="nb-NO" sz="1600" dirty="0" err="1" smtClean="0">
                <a:latin typeface="Univers 45 Light" pitchFamily="34" charset="0"/>
              </a:rPr>
              <a:t>Chart</a:t>
            </a:r>
            <a:r>
              <a:rPr lang="nb-NO" sz="1600" dirty="0" smtClean="0">
                <a:latin typeface="Univers 45 Light" pitchFamily="34" charset="0"/>
              </a:rPr>
              <a:t> 1</a:t>
            </a:r>
          </a:p>
          <a:p>
            <a:pPr marL="457200" indent="-457200"/>
            <a:r>
              <a:rPr lang="nb-NO" sz="1600" dirty="0" smtClean="0">
                <a:latin typeface="Univers 45 Light" pitchFamily="34" charset="0"/>
              </a:rPr>
              <a:t>2) Positive </a:t>
            </a:r>
            <a:r>
              <a:rPr lang="nb-NO" sz="1600" dirty="0" err="1" smtClean="0">
                <a:latin typeface="Univers 45 Light" pitchFamily="34" charset="0"/>
              </a:rPr>
              <a:t>net</a:t>
            </a:r>
            <a:r>
              <a:rPr lang="nb-NO" sz="1600" dirty="0" smtClean="0">
                <a:latin typeface="Univers 45 Light" pitchFamily="34" charset="0"/>
              </a:rPr>
              <a:t> </a:t>
            </a:r>
            <a:r>
              <a:rPr lang="nb-NO" sz="1600" dirty="0" err="1" smtClean="0">
                <a:latin typeface="Univers 45 Light" pitchFamily="34" charset="0"/>
              </a:rPr>
              <a:t>percentage</a:t>
            </a:r>
            <a:r>
              <a:rPr lang="nb-NO" sz="1600" dirty="0" smtClean="0">
                <a:latin typeface="Univers 45 Light" pitchFamily="34" charset="0"/>
              </a:rPr>
              <a:t> </a:t>
            </a:r>
            <a:r>
              <a:rPr lang="nb-NO" sz="1600" dirty="0" err="1" smtClean="0">
                <a:latin typeface="Univers 45 Light" pitchFamily="34" charset="0"/>
              </a:rPr>
              <a:t>balances</a:t>
            </a:r>
            <a:r>
              <a:rPr lang="nb-NO" sz="1600" dirty="0" smtClean="0">
                <a:latin typeface="Univers 45 Light" pitchFamily="34" charset="0"/>
              </a:rPr>
              <a:t> for </a:t>
            </a:r>
            <a:r>
              <a:rPr lang="nb-NO" sz="1600" dirty="0" err="1" smtClean="0">
                <a:latin typeface="Univers 45 Light" pitchFamily="34" charset="0"/>
              </a:rPr>
              <a:t>lending</a:t>
            </a:r>
            <a:r>
              <a:rPr lang="nb-NO" sz="1600" dirty="0" smtClean="0">
                <a:latin typeface="Univers 45 Light" pitchFamily="34" charset="0"/>
              </a:rPr>
              <a:t> margins </a:t>
            </a:r>
            <a:r>
              <a:rPr lang="nb-NO" sz="1600" dirty="0" err="1" smtClean="0">
                <a:latin typeface="Univers 45 Light" pitchFamily="34" charset="0"/>
              </a:rPr>
              <a:t>indicate</a:t>
            </a:r>
            <a:r>
              <a:rPr lang="nb-NO" sz="1600" dirty="0" smtClean="0">
                <a:latin typeface="Univers 45 Light" pitchFamily="34" charset="0"/>
              </a:rPr>
              <a:t> </a:t>
            </a:r>
            <a:r>
              <a:rPr lang="nb-NO" sz="1600" dirty="0" err="1" smtClean="0">
                <a:latin typeface="Univers 45 Light" pitchFamily="34" charset="0"/>
              </a:rPr>
              <a:t>higher</a:t>
            </a:r>
            <a:r>
              <a:rPr lang="nb-NO" sz="1600" dirty="0" smtClean="0">
                <a:latin typeface="Univers 45 Light" pitchFamily="34" charset="0"/>
              </a:rPr>
              <a:t> </a:t>
            </a:r>
            <a:r>
              <a:rPr lang="nb-NO" sz="1600" dirty="0" err="1" smtClean="0">
                <a:latin typeface="Univers 45 Light" pitchFamily="34" charset="0"/>
              </a:rPr>
              <a:t>lending</a:t>
            </a:r>
            <a:r>
              <a:rPr lang="nb-NO" sz="1600" dirty="0" smtClean="0">
                <a:latin typeface="Univers 45 Light" pitchFamily="34" charset="0"/>
              </a:rPr>
              <a:t> margins and</a:t>
            </a:r>
          </a:p>
          <a:p>
            <a:pPr marL="457200" indent="-457200"/>
            <a:r>
              <a:rPr lang="nb-NO" sz="1600" dirty="0" smtClean="0">
                <a:latin typeface="Univers 45 Light" pitchFamily="34" charset="0"/>
              </a:rPr>
              <a:t> </a:t>
            </a:r>
            <a:r>
              <a:rPr lang="nb-NO" sz="1600" dirty="0" err="1" smtClean="0">
                <a:latin typeface="Univers 45 Light" pitchFamily="34" charset="0"/>
              </a:rPr>
              <a:t>therefore</a:t>
            </a:r>
            <a:r>
              <a:rPr lang="nb-NO" sz="1600" dirty="0" smtClean="0">
                <a:latin typeface="Univers 45 Light" pitchFamily="34" charset="0"/>
              </a:rPr>
              <a:t> </a:t>
            </a:r>
            <a:r>
              <a:rPr lang="nb-NO" sz="1600" dirty="0" err="1" smtClean="0">
                <a:latin typeface="Univers 45 Light" pitchFamily="34" charset="0"/>
              </a:rPr>
              <a:t>tighter</a:t>
            </a:r>
            <a:r>
              <a:rPr lang="nb-NO" sz="1600" dirty="0" smtClean="0">
                <a:latin typeface="Univers 45 Light" pitchFamily="34" charset="0"/>
              </a:rPr>
              <a:t> </a:t>
            </a:r>
            <a:r>
              <a:rPr lang="nb-NO" sz="1600" dirty="0" err="1" smtClean="0">
                <a:latin typeface="Univers 45 Light" pitchFamily="34" charset="0"/>
              </a:rPr>
              <a:t>credit</a:t>
            </a:r>
            <a:r>
              <a:rPr lang="nb-NO" sz="1600" dirty="0" smtClean="0">
                <a:latin typeface="Univers 45 Light" pitchFamily="34" charset="0"/>
              </a:rPr>
              <a:t> standards. Negative </a:t>
            </a:r>
            <a:r>
              <a:rPr lang="nb-NO" sz="1600" dirty="0" err="1" smtClean="0">
                <a:latin typeface="Univers 45 Light" pitchFamily="34" charset="0"/>
              </a:rPr>
              <a:t>net</a:t>
            </a:r>
            <a:r>
              <a:rPr lang="nb-NO" sz="1600" dirty="0" smtClean="0">
                <a:latin typeface="Univers 45 Light" pitchFamily="34" charset="0"/>
              </a:rPr>
              <a:t> </a:t>
            </a:r>
            <a:r>
              <a:rPr lang="nb-NO" sz="1600" dirty="0" err="1" smtClean="0">
                <a:latin typeface="Univers 45 Light" pitchFamily="34" charset="0"/>
              </a:rPr>
              <a:t>percentage</a:t>
            </a:r>
            <a:r>
              <a:rPr lang="nb-NO" sz="1600" dirty="0" smtClean="0">
                <a:latin typeface="Univers 45 Light" pitchFamily="34" charset="0"/>
              </a:rPr>
              <a:t> </a:t>
            </a:r>
            <a:r>
              <a:rPr lang="nb-NO" sz="1600" dirty="0" err="1" smtClean="0">
                <a:latin typeface="Univers 45 Light" pitchFamily="34" charset="0"/>
              </a:rPr>
              <a:t>balances</a:t>
            </a:r>
            <a:r>
              <a:rPr lang="nb-NO" sz="1600" dirty="0" smtClean="0">
                <a:latin typeface="Univers 45 Light" pitchFamily="34" charset="0"/>
              </a:rPr>
              <a:t> for </a:t>
            </a:r>
            <a:r>
              <a:rPr lang="nb-NO" sz="1600" dirty="0" err="1" smtClean="0">
                <a:latin typeface="Univers 45 Light" pitchFamily="34" charset="0"/>
              </a:rPr>
              <a:t>maximum</a:t>
            </a:r>
            <a:r>
              <a:rPr lang="nb-NO" sz="1600" dirty="0" smtClean="0">
                <a:latin typeface="Univers 45 Light" pitchFamily="34" charset="0"/>
              </a:rPr>
              <a:t> LTI ratio,</a:t>
            </a:r>
          </a:p>
          <a:p>
            <a:pPr marL="457200" indent="-457200"/>
            <a:r>
              <a:rPr lang="nb-NO" sz="1600" dirty="0" smtClean="0">
                <a:latin typeface="Univers 45 Light" pitchFamily="34" charset="0"/>
              </a:rPr>
              <a:t> </a:t>
            </a:r>
            <a:r>
              <a:rPr lang="nb-NO" sz="1600" dirty="0" err="1" smtClean="0">
                <a:latin typeface="Univers 45 Light" pitchFamily="34" charset="0"/>
              </a:rPr>
              <a:t>maximum</a:t>
            </a:r>
            <a:r>
              <a:rPr lang="nb-NO" sz="1600" dirty="0" smtClean="0">
                <a:latin typeface="Univers 45 Light" pitchFamily="34" charset="0"/>
              </a:rPr>
              <a:t> LTV ratio and </a:t>
            </a:r>
            <a:r>
              <a:rPr lang="nb-NO" sz="1600" dirty="0" err="1" smtClean="0">
                <a:latin typeface="Univers 45 Light" pitchFamily="34" charset="0"/>
              </a:rPr>
              <a:t>use</a:t>
            </a:r>
            <a:r>
              <a:rPr lang="nb-NO" sz="1600" dirty="0" smtClean="0">
                <a:latin typeface="Univers 45 Light" pitchFamily="34" charset="0"/>
              </a:rPr>
              <a:t> </a:t>
            </a:r>
            <a:r>
              <a:rPr lang="nb-NO" sz="1600" dirty="0" err="1" smtClean="0">
                <a:latin typeface="Univers 45 Light" pitchFamily="34" charset="0"/>
              </a:rPr>
              <a:t>of</a:t>
            </a:r>
            <a:r>
              <a:rPr lang="nb-NO" sz="1600" dirty="0" smtClean="0">
                <a:latin typeface="Univers 45 Light" pitchFamily="34" charset="0"/>
              </a:rPr>
              <a:t> </a:t>
            </a:r>
            <a:r>
              <a:rPr lang="nb-NO" sz="1600" dirty="0" err="1" smtClean="0">
                <a:latin typeface="Univers 45 Light" pitchFamily="34" charset="0"/>
              </a:rPr>
              <a:t>interest-only</a:t>
            </a:r>
            <a:r>
              <a:rPr lang="nb-NO" sz="1600" dirty="0" smtClean="0">
                <a:latin typeface="Univers 45 Light" pitchFamily="34" charset="0"/>
              </a:rPr>
              <a:t> </a:t>
            </a:r>
            <a:r>
              <a:rPr lang="nb-NO" sz="1600" dirty="0" err="1" smtClean="0">
                <a:latin typeface="Univers 45 Light" pitchFamily="34" charset="0"/>
              </a:rPr>
              <a:t>periods</a:t>
            </a:r>
            <a:r>
              <a:rPr lang="nb-NO" sz="1600" dirty="0" smtClean="0">
                <a:latin typeface="Univers 45 Light" pitchFamily="34" charset="0"/>
              </a:rPr>
              <a:t> </a:t>
            </a:r>
            <a:r>
              <a:rPr lang="nb-NO" sz="1600" dirty="0" err="1" smtClean="0">
                <a:latin typeface="Univers 45 Light" pitchFamily="34" charset="0"/>
              </a:rPr>
              <a:t>denote</a:t>
            </a:r>
            <a:r>
              <a:rPr lang="nb-NO" sz="1600" dirty="0" smtClean="0">
                <a:latin typeface="Univers 45 Light" pitchFamily="34" charset="0"/>
              </a:rPr>
              <a:t> </a:t>
            </a:r>
            <a:r>
              <a:rPr lang="nb-NO" sz="1600" dirty="0" err="1" smtClean="0">
                <a:latin typeface="Univers 45 Light" pitchFamily="34" charset="0"/>
              </a:rPr>
              <a:t>tighter</a:t>
            </a:r>
            <a:r>
              <a:rPr lang="nb-NO" sz="1600" dirty="0" smtClean="0">
                <a:latin typeface="Univers 45 Light" pitchFamily="34" charset="0"/>
              </a:rPr>
              <a:t> </a:t>
            </a:r>
            <a:r>
              <a:rPr lang="nb-NO" sz="1600" dirty="0" err="1" smtClean="0">
                <a:latin typeface="Univers 45 Light" pitchFamily="34" charset="0"/>
              </a:rPr>
              <a:t>credit</a:t>
            </a:r>
            <a:r>
              <a:rPr lang="nb-NO" sz="1600" dirty="0" smtClean="0">
                <a:latin typeface="Univers 45 Light" pitchFamily="34" charset="0"/>
              </a:rPr>
              <a:t> standards</a:t>
            </a:r>
          </a:p>
          <a:p>
            <a:pPr marL="457200" indent="-457200"/>
            <a:r>
              <a:rPr lang="nb-NO" sz="1600" dirty="0" err="1" smtClean="0">
                <a:latin typeface="Univers 45 Light" pitchFamily="34" charset="0"/>
              </a:rPr>
              <a:t>Source</a:t>
            </a:r>
            <a:r>
              <a:rPr lang="nb-NO" sz="1600" dirty="0" smtClean="0">
                <a:latin typeface="Univers 45 Light" pitchFamily="34" charset="0"/>
              </a:rPr>
              <a:t>: </a:t>
            </a:r>
            <a:r>
              <a:rPr lang="nb-NO" sz="1600" dirty="0" smtClean="0">
                <a:solidFill>
                  <a:schemeClr val="tx2"/>
                </a:solidFill>
                <a:latin typeface="Univers 45 Light" pitchFamily="34" charset="0"/>
              </a:rPr>
              <a:t>Norges Bank </a:t>
            </a:r>
          </a:p>
          <a:p>
            <a:pPr marL="457200" indent="-457200"/>
            <a:endParaRPr lang="nb-NO" sz="1600" dirty="0" smtClean="0">
              <a:latin typeface="Univers 45 Light" pitchFamily="34" charset="0"/>
            </a:endParaRPr>
          </a:p>
          <a:p>
            <a:pPr marL="457200" indent="-457200"/>
            <a:r>
              <a:rPr lang="nb-NO" sz="1600" dirty="0">
                <a:latin typeface="Arial Narrow" pitchFamily="34" charset="0"/>
              </a:rPr>
              <a:t>	</a:t>
            </a:r>
          </a:p>
          <a:p>
            <a:pPr marL="457200" indent="-457200"/>
            <a:endParaRPr lang="nb-NO" sz="1600" dirty="0"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Object 2"/>
          <p:cNvGraphicFramePr>
            <a:graphicFrameLocks noGrp="1" noChangeAspect="1"/>
          </p:cNvGraphicFramePr>
          <p:nvPr>
            <p:ph type="chart" idx="1"/>
          </p:nvPr>
        </p:nvGraphicFramePr>
        <p:xfrm>
          <a:off x="0" y="714356"/>
          <a:ext cx="9144000" cy="52149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077" name="Text Box 3"/>
          <p:cNvSpPr txBox="1">
            <a:spLocks noChangeArrowheads="1"/>
          </p:cNvSpPr>
          <p:nvPr/>
        </p:nvSpPr>
        <p:spPr bwMode="auto">
          <a:xfrm>
            <a:off x="27708" y="5786454"/>
            <a:ext cx="8973448" cy="974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57200" indent="-457200"/>
            <a:r>
              <a:rPr lang="nb-NO" sz="1600" dirty="0" smtClean="0">
                <a:latin typeface="Univers 45 Light" pitchFamily="34" charset="0"/>
              </a:rPr>
              <a:t>1) </a:t>
            </a:r>
            <a:r>
              <a:rPr lang="nb-NO" sz="1600" dirty="0" err="1" smtClean="0">
                <a:latin typeface="Univers 45 Light" pitchFamily="34" charset="0"/>
              </a:rPr>
              <a:t>See</a:t>
            </a:r>
            <a:r>
              <a:rPr lang="nb-NO" sz="1600" dirty="0" smtClean="0">
                <a:latin typeface="Univers 45 Light" pitchFamily="34" charset="0"/>
              </a:rPr>
              <a:t> </a:t>
            </a:r>
            <a:r>
              <a:rPr lang="nb-NO" sz="1600" dirty="0" err="1" smtClean="0">
                <a:latin typeface="Univers 45 Light" pitchFamily="34" charset="0"/>
              </a:rPr>
              <a:t>footnote</a:t>
            </a:r>
            <a:r>
              <a:rPr lang="nb-NO" sz="1600" dirty="0" smtClean="0">
                <a:latin typeface="Univers 45 Light" pitchFamily="34" charset="0"/>
              </a:rPr>
              <a:t> 1 in </a:t>
            </a:r>
            <a:r>
              <a:rPr lang="nb-NO" sz="1600" dirty="0" err="1" smtClean="0">
                <a:latin typeface="Univers 45 Light" pitchFamily="34" charset="0"/>
              </a:rPr>
              <a:t>Chart</a:t>
            </a:r>
            <a:r>
              <a:rPr lang="nb-NO" sz="1600" dirty="0" smtClean="0">
                <a:latin typeface="Univers 45 Light" pitchFamily="34" charset="0"/>
              </a:rPr>
              <a:t> 1 </a:t>
            </a:r>
          </a:p>
          <a:p>
            <a:pPr marL="457200" indent="-457200"/>
            <a:r>
              <a:rPr lang="nb-NO" sz="1600" dirty="0" smtClean="0">
                <a:latin typeface="Univers 45 Light" pitchFamily="34" charset="0"/>
              </a:rPr>
              <a:t>2) Positive </a:t>
            </a:r>
            <a:r>
              <a:rPr lang="nb-NO" sz="1600" dirty="0" err="1" smtClean="0">
                <a:latin typeface="Univers 45 Light" pitchFamily="34" charset="0"/>
              </a:rPr>
              <a:t>net</a:t>
            </a:r>
            <a:r>
              <a:rPr lang="nb-NO" sz="1600" dirty="0" smtClean="0">
                <a:latin typeface="Univers 45 Light" pitchFamily="34" charset="0"/>
              </a:rPr>
              <a:t> </a:t>
            </a:r>
            <a:r>
              <a:rPr lang="nb-NO" sz="1600" dirty="0" err="1" smtClean="0">
                <a:latin typeface="Univers 45 Light" pitchFamily="34" charset="0"/>
              </a:rPr>
              <a:t>percentage</a:t>
            </a:r>
            <a:r>
              <a:rPr lang="nb-NO" sz="1600" dirty="0" smtClean="0">
                <a:latin typeface="Univers 45 Light" pitchFamily="34" charset="0"/>
              </a:rPr>
              <a:t> </a:t>
            </a:r>
            <a:r>
              <a:rPr lang="nb-NO" sz="1600" dirty="0" err="1" smtClean="0">
                <a:latin typeface="Univers 45 Light" pitchFamily="34" charset="0"/>
              </a:rPr>
              <a:t>balances</a:t>
            </a:r>
            <a:r>
              <a:rPr lang="nb-NO" sz="1600" dirty="0" smtClean="0">
                <a:latin typeface="Univers 45 Light" pitchFamily="34" charset="0"/>
              </a:rPr>
              <a:t> </a:t>
            </a:r>
            <a:r>
              <a:rPr lang="nb-NO" sz="1600" dirty="0" err="1" smtClean="0">
                <a:latin typeface="Univers 45 Light" pitchFamily="34" charset="0"/>
              </a:rPr>
              <a:t>denote</a:t>
            </a:r>
            <a:r>
              <a:rPr lang="nb-NO" sz="1600" dirty="0" smtClean="0">
                <a:latin typeface="Univers 45 Light" pitchFamily="34" charset="0"/>
              </a:rPr>
              <a:t> </a:t>
            </a:r>
            <a:r>
              <a:rPr lang="nb-NO" sz="1600" dirty="0" err="1" smtClean="0">
                <a:latin typeface="Univers 45 Light" pitchFamily="34" charset="0"/>
              </a:rPr>
              <a:t>increased</a:t>
            </a:r>
            <a:r>
              <a:rPr lang="nb-NO" sz="1600" dirty="0" smtClean="0">
                <a:latin typeface="Univers 45 Light" pitchFamily="34" charset="0"/>
              </a:rPr>
              <a:t> </a:t>
            </a:r>
            <a:r>
              <a:rPr lang="nb-NO" sz="1600" dirty="0" err="1" smtClean="0">
                <a:latin typeface="Univers 45 Light" pitchFamily="34" charset="0"/>
              </a:rPr>
              <a:t>demand</a:t>
            </a:r>
            <a:r>
              <a:rPr lang="nb-NO" sz="1600" dirty="0" smtClean="0">
                <a:latin typeface="Univers 45 Light" pitchFamily="34" charset="0"/>
              </a:rPr>
              <a:t> or </a:t>
            </a:r>
            <a:r>
              <a:rPr lang="nb-NO" sz="1600" dirty="0" err="1" smtClean="0">
                <a:latin typeface="Univers 45 Light" pitchFamily="34" charset="0"/>
              </a:rPr>
              <a:t>increased</a:t>
            </a:r>
            <a:r>
              <a:rPr lang="nb-NO" sz="1600" dirty="0" smtClean="0">
                <a:latin typeface="Univers 45 Light" pitchFamily="34" charset="0"/>
              </a:rPr>
              <a:t> </a:t>
            </a:r>
            <a:r>
              <a:rPr lang="nb-NO" sz="1600" dirty="0" err="1" smtClean="0">
                <a:latin typeface="Univers 45 Light" pitchFamily="34" charset="0"/>
              </a:rPr>
              <a:t>drawdowns</a:t>
            </a:r>
            <a:r>
              <a:rPr lang="nb-NO" sz="1600" dirty="0" smtClean="0">
                <a:latin typeface="Univers 45 Light" pitchFamily="34" charset="0"/>
              </a:rPr>
              <a:t> </a:t>
            </a:r>
            <a:r>
              <a:rPr lang="nb-NO" sz="1600" dirty="0" err="1" smtClean="0">
                <a:latin typeface="Univers 45 Light" pitchFamily="34" charset="0"/>
              </a:rPr>
              <a:t>on</a:t>
            </a:r>
            <a:r>
              <a:rPr lang="nb-NO" sz="1600" dirty="0" smtClean="0">
                <a:latin typeface="Univers 45 Light" pitchFamily="34" charset="0"/>
              </a:rPr>
              <a:t> </a:t>
            </a:r>
            <a:r>
              <a:rPr lang="nb-NO" sz="1600" dirty="0" err="1" smtClean="0">
                <a:latin typeface="Univers 45 Light" pitchFamily="34" charset="0"/>
              </a:rPr>
              <a:t>credit</a:t>
            </a:r>
            <a:endParaRPr lang="nb-NO" sz="1600" dirty="0" smtClean="0">
              <a:latin typeface="Univers 45 Light" pitchFamily="34" charset="0"/>
            </a:endParaRPr>
          </a:p>
          <a:p>
            <a:pPr marL="457200" indent="-457200"/>
            <a:r>
              <a:rPr lang="nb-NO" sz="1600" dirty="0" smtClean="0">
                <a:latin typeface="Univers 45 Light" pitchFamily="34" charset="0"/>
              </a:rPr>
              <a:t> lines</a:t>
            </a:r>
          </a:p>
          <a:p>
            <a:pPr marL="457200" indent="-457200"/>
            <a:r>
              <a:rPr lang="nb-NO" sz="1600" dirty="0" err="1" smtClean="0">
                <a:latin typeface="Univers 45 Light" pitchFamily="34" charset="0"/>
              </a:rPr>
              <a:t>Source</a:t>
            </a:r>
            <a:r>
              <a:rPr lang="nb-NO" sz="1600" dirty="0" smtClean="0">
                <a:latin typeface="Univers 45 Light" pitchFamily="34" charset="0"/>
              </a:rPr>
              <a:t>: Norges Bank</a:t>
            </a:r>
          </a:p>
          <a:p>
            <a:pPr marL="457200" indent="-457200"/>
            <a:endParaRPr lang="nb-NO" sz="1600" dirty="0" smtClean="0">
              <a:latin typeface="Univers 45 Light" pitchFamily="34" charset="0"/>
            </a:endParaRPr>
          </a:p>
        </p:txBody>
      </p:sp>
      <p:sp>
        <p:nvSpPr>
          <p:cNvPr id="3078" name="Text Box 5"/>
          <p:cNvSpPr txBox="1">
            <a:spLocks noChangeArrowheads="1"/>
          </p:cNvSpPr>
          <p:nvPr/>
        </p:nvSpPr>
        <p:spPr bwMode="auto">
          <a:xfrm>
            <a:off x="642910" y="857232"/>
            <a:ext cx="264320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 smtClean="0">
                <a:latin typeface="Univers 45 Light" pitchFamily="34" charset="0"/>
              </a:rPr>
              <a:t>Credit </a:t>
            </a:r>
            <a:r>
              <a:rPr lang="nb-NO" sz="1600" dirty="0" err="1" smtClean="0">
                <a:latin typeface="Univers 45 Light" pitchFamily="34" charset="0"/>
              </a:rPr>
              <a:t>demand</a:t>
            </a:r>
            <a:r>
              <a:rPr lang="nb-NO" sz="1600" dirty="0" smtClean="0">
                <a:latin typeface="Univers 45 Light" pitchFamily="34" charset="0"/>
              </a:rPr>
              <a:t> </a:t>
            </a:r>
            <a:r>
              <a:rPr lang="nb-NO" sz="1600" dirty="0" err="1" smtClean="0">
                <a:latin typeface="Univers 45 Light" pitchFamily="34" charset="0"/>
              </a:rPr>
              <a:t>among</a:t>
            </a:r>
            <a:r>
              <a:rPr lang="nb-NO" sz="1600" dirty="0" smtClean="0">
                <a:latin typeface="Univers 45 Light" pitchFamily="34" charset="0"/>
              </a:rPr>
              <a:t> </a:t>
            </a:r>
            <a:r>
              <a:rPr lang="nb-NO" sz="1600" dirty="0" err="1" smtClean="0">
                <a:latin typeface="Univers 45 Light" pitchFamily="34" charset="0"/>
              </a:rPr>
              <a:t>non-financial</a:t>
            </a:r>
            <a:r>
              <a:rPr lang="nb-NO" sz="1600" dirty="0" smtClean="0">
                <a:latin typeface="Univers 45 Light" pitchFamily="34" charset="0"/>
              </a:rPr>
              <a:t> </a:t>
            </a:r>
            <a:r>
              <a:rPr lang="nb-NO" sz="1600" dirty="0" err="1" smtClean="0">
                <a:latin typeface="Univers 45 Light" pitchFamily="34" charset="0"/>
              </a:rPr>
              <a:t>corporations</a:t>
            </a:r>
            <a:endParaRPr lang="nb-NO" sz="1600" baseline="30000" dirty="0">
              <a:latin typeface="Univers 45 Light" pitchFamily="34" charset="0"/>
            </a:endParaRPr>
          </a:p>
        </p:txBody>
      </p:sp>
      <p:sp>
        <p:nvSpPr>
          <p:cNvPr id="3079" name="Line 6"/>
          <p:cNvSpPr>
            <a:spLocks noChangeShapeType="1"/>
          </p:cNvSpPr>
          <p:nvPr/>
        </p:nvSpPr>
        <p:spPr bwMode="auto">
          <a:xfrm flipV="1">
            <a:off x="3246722" y="870804"/>
            <a:ext cx="0" cy="446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3080" name="Text Box 7"/>
          <p:cNvSpPr txBox="1">
            <a:spLocks noChangeArrowheads="1"/>
          </p:cNvSpPr>
          <p:nvPr/>
        </p:nvSpPr>
        <p:spPr bwMode="auto">
          <a:xfrm>
            <a:off x="3286116" y="857232"/>
            <a:ext cx="2643206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 err="1" smtClean="0">
                <a:latin typeface="Univers 45 Light" pitchFamily="34" charset="0"/>
              </a:rPr>
              <a:t>Drawdowns</a:t>
            </a:r>
            <a:r>
              <a:rPr lang="nb-NO" sz="1600" dirty="0" smtClean="0">
                <a:latin typeface="Univers 45 Light" pitchFamily="34" charset="0"/>
              </a:rPr>
              <a:t> </a:t>
            </a:r>
            <a:r>
              <a:rPr lang="nb-NO" sz="1600" dirty="0" err="1" smtClean="0">
                <a:latin typeface="Univers 45 Light" pitchFamily="34" charset="0"/>
              </a:rPr>
              <a:t>on</a:t>
            </a:r>
            <a:r>
              <a:rPr lang="nb-NO" sz="1600" dirty="0" smtClean="0">
                <a:latin typeface="Univers 45 Light" pitchFamily="34" charset="0"/>
              </a:rPr>
              <a:t> </a:t>
            </a:r>
            <a:r>
              <a:rPr lang="nb-NO" sz="1600" dirty="0" err="1" smtClean="0">
                <a:latin typeface="Univers 45 Light" pitchFamily="34" charset="0"/>
              </a:rPr>
              <a:t>credit</a:t>
            </a:r>
            <a:r>
              <a:rPr lang="nb-NO" sz="1600" dirty="0" smtClean="0">
                <a:latin typeface="Univers 45 Light" pitchFamily="34" charset="0"/>
              </a:rPr>
              <a:t> lines</a:t>
            </a:r>
            <a:endParaRPr lang="nb-NO" sz="1600" dirty="0">
              <a:latin typeface="Univers 45 Light" pitchFamily="34" charset="0"/>
            </a:endParaRPr>
          </a:p>
        </p:txBody>
      </p:sp>
      <p:sp>
        <p:nvSpPr>
          <p:cNvPr id="3081" name="Rectangle 8"/>
          <p:cNvSpPr>
            <a:spLocks noGrp="1" noChangeArrowheads="1"/>
          </p:cNvSpPr>
          <p:nvPr>
            <p:ph type="title"/>
          </p:nvPr>
        </p:nvSpPr>
        <p:spPr>
          <a:xfrm>
            <a:off x="36944" y="36944"/>
            <a:ext cx="9107056" cy="769957"/>
          </a:xfrm>
        </p:spPr>
        <p:txBody>
          <a:bodyPr/>
          <a:lstStyle/>
          <a:p>
            <a:pPr eaLnBrk="1" hangingPunct="1"/>
            <a:r>
              <a:rPr lang="nb-NO" sz="2000" b="1" dirty="0" err="1" smtClean="0">
                <a:latin typeface="Univers 45 Light" pitchFamily="34" charset="0"/>
              </a:rPr>
              <a:t>Chart</a:t>
            </a:r>
            <a:r>
              <a:rPr lang="nb-NO" sz="2000" b="1" dirty="0" smtClean="0">
                <a:latin typeface="Univers 45 Light" pitchFamily="34" charset="0"/>
              </a:rPr>
              <a:t> 4</a:t>
            </a:r>
            <a:r>
              <a:rPr lang="nb-NO" sz="2000" dirty="0" smtClean="0">
                <a:latin typeface="Univers 45 Light" pitchFamily="34" charset="0"/>
              </a:rPr>
              <a:t> Credit </a:t>
            </a:r>
            <a:r>
              <a:rPr lang="nb-NO" sz="2000" dirty="0" err="1" smtClean="0">
                <a:latin typeface="Univers 45 Light" pitchFamily="34" charset="0"/>
              </a:rPr>
              <a:t>demand</a:t>
            </a:r>
            <a:r>
              <a:rPr lang="nb-NO" sz="2000" dirty="0" smtClean="0">
                <a:latin typeface="Univers 45 Light" pitchFamily="34" charset="0"/>
              </a:rPr>
              <a:t> </a:t>
            </a:r>
            <a:r>
              <a:rPr lang="nb-NO" sz="2000" dirty="0" err="1" smtClean="0">
                <a:latin typeface="Univers 45 Light" pitchFamily="34" charset="0"/>
              </a:rPr>
              <a:t>among</a:t>
            </a:r>
            <a:r>
              <a:rPr lang="nb-NO" sz="2000" dirty="0" smtClean="0">
                <a:latin typeface="Univers 45 Light" pitchFamily="34" charset="0"/>
              </a:rPr>
              <a:t> </a:t>
            </a:r>
            <a:r>
              <a:rPr lang="nb-NO" sz="2000" dirty="0" err="1" smtClean="0">
                <a:latin typeface="Univers 45 Light" pitchFamily="34" charset="0"/>
              </a:rPr>
              <a:t>non-financial</a:t>
            </a:r>
            <a:r>
              <a:rPr lang="nb-NO" sz="2000" dirty="0" smtClean="0">
                <a:latin typeface="Univers 45 Light" pitchFamily="34" charset="0"/>
              </a:rPr>
              <a:t> </a:t>
            </a:r>
            <a:r>
              <a:rPr lang="nb-NO" sz="2000" dirty="0" err="1" smtClean="0">
                <a:latin typeface="Univers 45 Light" pitchFamily="34" charset="0"/>
              </a:rPr>
              <a:t>corporations</a:t>
            </a:r>
            <a:r>
              <a:rPr lang="nb-NO" sz="2000" dirty="0" smtClean="0">
                <a:latin typeface="Univers 45 Light" pitchFamily="34" charset="0"/>
              </a:rPr>
              <a:t> and </a:t>
            </a:r>
            <a:r>
              <a:rPr lang="nb-NO" sz="2000" dirty="0" err="1" smtClean="0">
                <a:latin typeface="Univers 45 Light" pitchFamily="34" charset="0"/>
              </a:rPr>
              <a:t>drawdowns</a:t>
            </a:r>
            <a:r>
              <a:rPr lang="nb-NO" sz="2000" dirty="0" smtClean="0">
                <a:latin typeface="Univers 45 Light" pitchFamily="34" charset="0"/>
              </a:rPr>
              <a:t> </a:t>
            </a:r>
            <a:r>
              <a:rPr lang="nb-NO" sz="2000" dirty="0" err="1" smtClean="0">
                <a:latin typeface="Univers 45 Light" pitchFamily="34" charset="0"/>
              </a:rPr>
              <a:t>on</a:t>
            </a:r>
            <a:r>
              <a:rPr lang="nb-NO" sz="2000" dirty="0" smtClean="0">
                <a:latin typeface="Univers 45 Light" pitchFamily="34" charset="0"/>
              </a:rPr>
              <a:t> </a:t>
            </a:r>
            <a:r>
              <a:rPr lang="nb-NO" sz="2000" dirty="0" err="1" smtClean="0">
                <a:latin typeface="Univers 45 Light" pitchFamily="34" charset="0"/>
              </a:rPr>
              <a:t>credit</a:t>
            </a:r>
            <a:r>
              <a:rPr lang="nb-NO" sz="2000" dirty="0" smtClean="0">
                <a:latin typeface="Univers 45 Light" pitchFamily="34" charset="0"/>
              </a:rPr>
              <a:t> lines. Net </a:t>
            </a:r>
            <a:r>
              <a:rPr lang="nb-NO" sz="2000" dirty="0" err="1" smtClean="0">
                <a:latin typeface="Univers 45 Light" pitchFamily="34" charset="0"/>
              </a:rPr>
              <a:t>percentage</a:t>
            </a:r>
            <a:r>
              <a:rPr lang="nb-NO" sz="2000" dirty="0" smtClean="0">
                <a:latin typeface="Univers 45 Light" pitchFamily="34" charset="0"/>
              </a:rPr>
              <a:t> balances</a:t>
            </a:r>
            <a:r>
              <a:rPr lang="nb-NO" sz="2000" baseline="30000" dirty="0" smtClean="0">
                <a:latin typeface="Univers 45 Light" pitchFamily="34" charset="0"/>
              </a:rPr>
              <a:t>1), 2)</a:t>
            </a:r>
            <a:endParaRPr lang="en-GB" sz="2000" dirty="0" smtClean="0">
              <a:latin typeface="Univers 45 Ligh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Object 2"/>
          <p:cNvGraphicFramePr>
            <a:graphicFrameLocks noGrp="1" noChangeAspect="1"/>
          </p:cNvGraphicFramePr>
          <p:nvPr>
            <p:ph type="chart" idx="1"/>
          </p:nvPr>
        </p:nvGraphicFramePr>
        <p:xfrm>
          <a:off x="0" y="642918"/>
          <a:ext cx="9144000" cy="5429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101" name="Text Box 3"/>
          <p:cNvSpPr txBox="1">
            <a:spLocks noChangeArrowheads="1"/>
          </p:cNvSpPr>
          <p:nvPr/>
        </p:nvSpPr>
        <p:spPr bwMode="auto">
          <a:xfrm>
            <a:off x="55416" y="6003218"/>
            <a:ext cx="7715304" cy="7858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57200" indent="-457200"/>
            <a:r>
              <a:rPr lang="nb-NO" sz="1600" dirty="0" smtClean="0">
                <a:latin typeface="Univers 45 Light" pitchFamily="34" charset="0"/>
              </a:rPr>
              <a:t>1)</a:t>
            </a:r>
            <a:r>
              <a:rPr lang="nb-NO" sz="1600" dirty="0" err="1" smtClean="0">
                <a:latin typeface="Univers 45 Light" pitchFamily="34" charset="0"/>
              </a:rPr>
              <a:t>See</a:t>
            </a:r>
            <a:r>
              <a:rPr lang="nb-NO" sz="1600" dirty="0" smtClean="0">
                <a:latin typeface="Univers 45 Light" pitchFamily="34" charset="0"/>
              </a:rPr>
              <a:t> </a:t>
            </a:r>
            <a:r>
              <a:rPr lang="nb-NO" sz="1600" dirty="0" err="1" smtClean="0">
                <a:latin typeface="Univers 45 Light" pitchFamily="34" charset="0"/>
              </a:rPr>
              <a:t>footnote</a:t>
            </a:r>
            <a:r>
              <a:rPr lang="nb-NO" sz="1600" dirty="0" smtClean="0">
                <a:latin typeface="Univers 45 Light" pitchFamily="34" charset="0"/>
              </a:rPr>
              <a:t> 1 in </a:t>
            </a:r>
            <a:r>
              <a:rPr lang="nb-NO" sz="1600" dirty="0" err="1" smtClean="0">
                <a:latin typeface="Univers 45 Light" pitchFamily="34" charset="0"/>
              </a:rPr>
              <a:t>Chart</a:t>
            </a:r>
            <a:r>
              <a:rPr lang="nb-NO" sz="1600" dirty="0" smtClean="0">
                <a:latin typeface="Univers 45 Light" pitchFamily="34" charset="0"/>
              </a:rPr>
              <a:t> 1 </a:t>
            </a:r>
          </a:p>
          <a:p>
            <a:pPr marL="457200" indent="-457200"/>
            <a:r>
              <a:rPr lang="nb-NO" sz="1600" dirty="0" smtClean="0">
                <a:latin typeface="Univers 45 Light" pitchFamily="34" charset="0"/>
              </a:rPr>
              <a:t>2) Negative </a:t>
            </a:r>
            <a:r>
              <a:rPr lang="nb-NO" sz="1600" dirty="0" err="1" smtClean="0">
                <a:latin typeface="Univers 45 Light" pitchFamily="34" charset="0"/>
              </a:rPr>
              <a:t>net</a:t>
            </a:r>
            <a:r>
              <a:rPr lang="nb-NO" sz="1600" dirty="0" smtClean="0">
                <a:latin typeface="Univers 45 Light" pitchFamily="34" charset="0"/>
              </a:rPr>
              <a:t> </a:t>
            </a:r>
            <a:r>
              <a:rPr lang="nb-NO" sz="1600" dirty="0" err="1" smtClean="0">
                <a:latin typeface="Univers 45 Light" pitchFamily="34" charset="0"/>
              </a:rPr>
              <a:t>percentage</a:t>
            </a:r>
            <a:r>
              <a:rPr lang="nb-NO" sz="1600" dirty="0" smtClean="0">
                <a:latin typeface="Univers 45 Light" pitchFamily="34" charset="0"/>
              </a:rPr>
              <a:t> </a:t>
            </a:r>
            <a:r>
              <a:rPr lang="nb-NO" sz="1600" dirty="0" err="1" smtClean="0">
                <a:latin typeface="Univers 45 Light" pitchFamily="34" charset="0"/>
              </a:rPr>
              <a:t>balances</a:t>
            </a:r>
            <a:r>
              <a:rPr lang="nb-NO" sz="1600" dirty="0" smtClean="0">
                <a:latin typeface="Univers 45 Light" pitchFamily="34" charset="0"/>
              </a:rPr>
              <a:t> </a:t>
            </a:r>
            <a:r>
              <a:rPr lang="nb-NO" sz="1600" dirty="0" err="1" smtClean="0">
                <a:latin typeface="Univers 45 Light" pitchFamily="34" charset="0"/>
              </a:rPr>
              <a:t>denote</a:t>
            </a:r>
            <a:r>
              <a:rPr lang="nb-NO" sz="1600" dirty="0" smtClean="0">
                <a:latin typeface="Univers 45 Light" pitchFamily="34" charset="0"/>
              </a:rPr>
              <a:t> </a:t>
            </a:r>
            <a:r>
              <a:rPr lang="nb-NO" sz="1600" dirty="0" err="1" smtClean="0">
                <a:latin typeface="Univers 45 Light" pitchFamily="34" charset="0"/>
              </a:rPr>
              <a:t>tighter</a:t>
            </a:r>
            <a:r>
              <a:rPr lang="nb-NO" sz="1600" dirty="0" smtClean="0">
                <a:latin typeface="Univers 45 Light" pitchFamily="34" charset="0"/>
              </a:rPr>
              <a:t> </a:t>
            </a:r>
            <a:r>
              <a:rPr lang="nb-NO" sz="1600" dirty="0" err="1" smtClean="0">
                <a:latin typeface="Univers 45 Light" pitchFamily="34" charset="0"/>
              </a:rPr>
              <a:t>credit</a:t>
            </a:r>
            <a:r>
              <a:rPr lang="nb-NO" sz="1600" dirty="0" smtClean="0">
                <a:latin typeface="Univers 45 Light" pitchFamily="34" charset="0"/>
              </a:rPr>
              <a:t> standards</a:t>
            </a:r>
          </a:p>
          <a:p>
            <a:pPr marL="457200" indent="-457200"/>
            <a:r>
              <a:rPr lang="nb-NO" sz="1600" dirty="0" err="1" smtClean="0">
                <a:latin typeface="Univers 45 Light" pitchFamily="34" charset="0"/>
              </a:rPr>
              <a:t>Source</a:t>
            </a:r>
            <a:r>
              <a:rPr lang="nb-NO" sz="1600" dirty="0" smtClean="0">
                <a:latin typeface="Univers 45 Light" pitchFamily="34" charset="0"/>
              </a:rPr>
              <a:t>: </a:t>
            </a:r>
            <a:r>
              <a:rPr lang="nb-NO" sz="1600" dirty="0" smtClean="0">
                <a:solidFill>
                  <a:schemeClr val="tx2"/>
                </a:solidFill>
                <a:latin typeface="Univers 45 Light" pitchFamily="34" charset="0"/>
              </a:rPr>
              <a:t>Norges Bank </a:t>
            </a:r>
          </a:p>
          <a:p>
            <a:pPr marL="457200" indent="-457200"/>
            <a:r>
              <a:rPr lang="nb-NO" sz="1600" dirty="0" smtClean="0">
                <a:latin typeface="Univers 45 Light" pitchFamily="34" charset="0"/>
              </a:rPr>
              <a:t> </a:t>
            </a:r>
          </a:p>
          <a:p>
            <a:pPr marL="342900" indent="-342900"/>
            <a:r>
              <a:rPr lang="nb-NO" sz="1600" dirty="0">
                <a:latin typeface="Univers 45 Light" pitchFamily="34" charset="0"/>
              </a:rPr>
              <a:t>		</a:t>
            </a:r>
          </a:p>
        </p:txBody>
      </p:sp>
      <p:sp>
        <p:nvSpPr>
          <p:cNvPr id="4102" name="Text Box 5"/>
          <p:cNvSpPr txBox="1">
            <a:spLocks noChangeArrowheads="1"/>
          </p:cNvSpPr>
          <p:nvPr/>
        </p:nvSpPr>
        <p:spPr bwMode="auto">
          <a:xfrm>
            <a:off x="571472" y="785794"/>
            <a:ext cx="400052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 smtClean="0">
                <a:latin typeface="Univers 45 Light" pitchFamily="34" charset="0"/>
              </a:rPr>
              <a:t>Total</a:t>
            </a:r>
            <a:endParaRPr lang="nb-NO" sz="1600" baseline="30000" dirty="0">
              <a:latin typeface="Univers 45 Light" pitchFamily="34" charset="0"/>
            </a:endParaRPr>
          </a:p>
        </p:txBody>
      </p:sp>
      <p:sp>
        <p:nvSpPr>
          <p:cNvPr id="4103" name="Line 6"/>
          <p:cNvSpPr>
            <a:spLocks noChangeShapeType="1"/>
          </p:cNvSpPr>
          <p:nvPr/>
        </p:nvSpPr>
        <p:spPr bwMode="auto">
          <a:xfrm flipV="1">
            <a:off x="4560314" y="808602"/>
            <a:ext cx="0" cy="4680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4104" name="Text Box 7"/>
          <p:cNvSpPr txBox="1">
            <a:spLocks noChangeArrowheads="1"/>
          </p:cNvSpPr>
          <p:nvPr/>
        </p:nvSpPr>
        <p:spPr bwMode="auto">
          <a:xfrm>
            <a:off x="4572000" y="785794"/>
            <a:ext cx="400052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 smtClean="0">
                <a:latin typeface="Univers 45 Light" pitchFamily="34" charset="0"/>
              </a:rPr>
              <a:t>Commercial real </a:t>
            </a:r>
            <a:r>
              <a:rPr lang="nb-NO" sz="1600" dirty="0" err="1" smtClean="0">
                <a:latin typeface="Univers 45 Light" pitchFamily="34" charset="0"/>
              </a:rPr>
              <a:t>estate</a:t>
            </a:r>
            <a:endParaRPr lang="nb-NO" sz="1600" dirty="0">
              <a:latin typeface="Univers 45 Light" pitchFamily="34" charset="0"/>
            </a:endParaRPr>
          </a:p>
        </p:txBody>
      </p:sp>
      <p:sp>
        <p:nvSpPr>
          <p:cNvPr id="4105" name="Rectangle 8"/>
          <p:cNvSpPr>
            <a:spLocks noChangeArrowheads="1"/>
          </p:cNvSpPr>
          <p:nvPr/>
        </p:nvSpPr>
        <p:spPr bwMode="auto">
          <a:xfrm>
            <a:off x="46180" y="55416"/>
            <a:ext cx="9097820" cy="6589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r>
              <a:rPr lang="nb-NO" sz="2000" b="1" dirty="0" err="1" smtClean="0">
                <a:latin typeface="Univers 45 Light" pitchFamily="34" charset="0"/>
              </a:rPr>
              <a:t>Chart</a:t>
            </a:r>
            <a:r>
              <a:rPr lang="nb-NO" sz="2000" b="1" dirty="0" smtClean="0">
                <a:latin typeface="Univers 45 Light" pitchFamily="34" charset="0"/>
              </a:rPr>
              <a:t> 5 </a:t>
            </a:r>
            <a:r>
              <a:rPr lang="nb-NO" sz="2000" dirty="0" err="1" smtClean="0">
                <a:latin typeface="Univers 45 Light" pitchFamily="34" charset="0"/>
              </a:rPr>
              <a:t>Change</a:t>
            </a:r>
            <a:r>
              <a:rPr lang="nb-NO" sz="2000" dirty="0" smtClean="0">
                <a:latin typeface="Univers 45 Light" pitchFamily="34" charset="0"/>
              </a:rPr>
              <a:t> in </a:t>
            </a:r>
            <a:r>
              <a:rPr lang="nb-NO" sz="2000" dirty="0" err="1" smtClean="0">
                <a:latin typeface="Univers 45 Light" pitchFamily="34" charset="0"/>
              </a:rPr>
              <a:t>credit</a:t>
            </a:r>
            <a:r>
              <a:rPr lang="nb-NO" sz="2000" dirty="0" smtClean="0">
                <a:latin typeface="Univers 45 Light" pitchFamily="34" charset="0"/>
              </a:rPr>
              <a:t> standards for </a:t>
            </a:r>
            <a:r>
              <a:rPr lang="nb-NO" sz="2000" dirty="0" err="1" smtClean="0">
                <a:latin typeface="Univers 45 Light" pitchFamily="34" charset="0"/>
              </a:rPr>
              <a:t>non-financial</a:t>
            </a:r>
            <a:r>
              <a:rPr lang="nb-NO" sz="2000" dirty="0" smtClean="0">
                <a:latin typeface="Univers 45 Light" pitchFamily="34" charset="0"/>
              </a:rPr>
              <a:t> </a:t>
            </a:r>
            <a:r>
              <a:rPr lang="nb-NO" sz="2000" dirty="0" err="1" smtClean="0">
                <a:latin typeface="Univers 45 Light" pitchFamily="34" charset="0"/>
              </a:rPr>
              <a:t>corporations</a:t>
            </a:r>
            <a:r>
              <a:rPr lang="nb-NO" sz="2000" dirty="0" smtClean="0">
                <a:latin typeface="Univers 45 Light" pitchFamily="34" charset="0"/>
              </a:rPr>
              <a:t>. Net </a:t>
            </a:r>
            <a:r>
              <a:rPr lang="nb-NO" sz="2000" dirty="0" err="1" smtClean="0">
                <a:latin typeface="Univers 45 Light" pitchFamily="34" charset="0"/>
              </a:rPr>
              <a:t>percentage</a:t>
            </a:r>
            <a:r>
              <a:rPr lang="nb-NO" sz="2000" dirty="0" smtClean="0">
                <a:latin typeface="Univers 45 Light" pitchFamily="34" charset="0"/>
              </a:rPr>
              <a:t> balances</a:t>
            </a:r>
            <a:r>
              <a:rPr lang="nb-NO" sz="2000" baseline="30000" dirty="0" smtClean="0">
                <a:latin typeface="Univers 45 Light" pitchFamily="34" charset="0"/>
              </a:rPr>
              <a:t>1), 2)</a:t>
            </a:r>
            <a:endParaRPr lang="en-GB" sz="2000" dirty="0">
              <a:latin typeface="Univers 45 Ligh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" name="Object 2"/>
          <p:cNvGraphicFramePr>
            <a:graphicFrameLocks noGrp="1" noChangeAspect="1"/>
          </p:cNvGraphicFramePr>
          <p:nvPr>
            <p:ph type="chart" idx="1"/>
          </p:nvPr>
        </p:nvGraphicFramePr>
        <p:xfrm>
          <a:off x="0" y="642919"/>
          <a:ext cx="9144000" cy="52149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125" name="Text Box 3"/>
          <p:cNvSpPr txBox="1">
            <a:spLocks noChangeArrowheads="1"/>
          </p:cNvSpPr>
          <p:nvPr/>
        </p:nvSpPr>
        <p:spPr bwMode="auto">
          <a:xfrm>
            <a:off x="59156" y="5717466"/>
            <a:ext cx="8942000" cy="10715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/>
            <a:r>
              <a:rPr lang="nb-NO" sz="1600" dirty="0" smtClean="0">
                <a:latin typeface="Univers 45 Light" pitchFamily="34" charset="0"/>
              </a:rPr>
              <a:t>1) </a:t>
            </a:r>
            <a:r>
              <a:rPr lang="nb-NO" sz="1600" dirty="0" err="1" smtClean="0">
                <a:latin typeface="Univers 45 Light" pitchFamily="34" charset="0"/>
              </a:rPr>
              <a:t>See</a:t>
            </a:r>
            <a:r>
              <a:rPr lang="nb-NO" sz="1600" dirty="0" smtClean="0">
                <a:latin typeface="Univers 45 Light" pitchFamily="34" charset="0"/>
              </a:rPr>
              <a:t> </a:t>
            </a:r>
            <a:r>
              <a:rPr lang="nb-NO" sz="1600" dirty="0" err="1" smtClean="0">
                <a:latin typeface="Univers 45 Light" pitchFamily="34" charset="0"/>
              </a:rPr>
              <a:t>footnote</a:t>
            </a:r>
            <a:r>
              <a:rPr lang="nb-NO" sz="1600" dirty="0" smtClean="0">
                <a:latin typeface="Univers 45 Light" pitchFamily="34" charset="0"/>
              </a:rPr>
              <a:t> 1 in </a:t>
            </a:r>
            <a:r>
              <a:rPr lang="nb-NO" sz="1600" dirty="0" err="1" smtClean="0">
                <a:latin typeface="Univers 45 Light" pitchFamily="34" charset="0"/>
              </a:rPr>
              <a:t>Chart</a:t>
            </a:r>
            <a:r>
              <a:rPr lang="nb-NO" sz="1600" dirty="0" smtClean="0">
                <a:latin typeface="Univers 45 Light" pitchFamily="34" charset="0"/>
              </a:rPr>
              <a:t> 1 </a:t>
            </a:r>
          </a:p>
          <a:p>
            <a:pPr marL="342900" indent="-342900" eaLnBrk="0" hangingPunct="0"/>
            <a:r>
              <a:rPr lang="nb-NO" sz="1600" dirty="0" smtClean="0">
                <a:latin typeface="Univers 45 Light" pitchFamily="34" charset="0"/>
              </a:rPr>
              <a:t>2) Negative </a:t>
            </a:r>
            <a:r>
              <a:rPr lang="nb-NO" sz="1600" dirty="0" err="1" smtClean="0">
                <a:latin typeface="Univers 45 Light" pitchFamily="34" charset="0"/>
              </a:rPr>
              <a:t>net</a:t>
            </a:r>
            <a:r>
              <a:rPr lang="nb-NO" sz="1600" dirty="0" smtClean="0">
                <a:latin typeface="Univers 45 Light" pitchFamily="34" charset="0"/>
              </a:rPr>
              <a:t> </a:t>
            </a:r>
            <a:r>
              <a:rPr lang="nb-NO" sz="1600" dirty="0" err="1" smtClean="0">
                <a:latin typeface="Univers 45 Light" pitchFamily="34" charset="0"/>
              </a:rPr>
              <a:t>percentage</a:t>
            </a:r>
            <a:r>
              <a:rPr lang="nb-NO" sz="1600" dirty="0" smtClean="0">
                <a:latin typeface="Univers 45 Light" pitchFamily="34" charset="0"/>
              </a:rPr>
              <a:t> </a:t>
            </a:r>
            <a:r>
              <a:rPr lang="nb-NO" sz="1600" dirty="0" err="1" smtClean="0">
                <a:latin typeface="Univers 45 Light" pitchFamily="34" charset="0"/>
              </a:rPr>
              <a:t>balances</a:t>
            </a:r>
            <a:r>
              <a:rPr lang="nb-NO" sz="1600" dirty="0" smtClean="0">
                <a:latin typeface="Univers 45 Light" pitchFamily="34" charset="0"/>
              </a:rPr>
              <a:t> </a:t>
            </a:r>
            <a:r>
              <a:rPr lang="nb-NO" sz="1600" dirty="0" err="1" smtClean="0">
                <a:latin typeface="Univers 45 Light" pitchFamily="34" charset="0"/>
              </a:rPr>
              <a:t>denote</a:t>
            </a:r>
            <a:r>
              <a:rPr lang="nb-NO" sz="1600" dirty="0" smtClean="0">
                <a:latin typeface="Univers 45 Light" pitchFamily="34" charset="0"/>
              </a:rPr>
              <a:t> </a:t>
            </a:r>
            <a:r>
              <a:rPr lang="nb-NO" sz="1600" dirty="0" err="1" smtClean="0">
                <a:latin typeface="Univers 45 Light" pitchFamily="34" charset="0"/>
              </a:rPr>
              <a:t>that</a:t>
            </a:r>
            <a:r>
              <a:rPr lang="nb-NO" sz="1600" dirty="0" smtClean="0">
                <a:latin typeface="Univers 45 Light" pitchFamily="34" charset="0"/>
              </a:rPr>
              <a:t> </a:t>
            </a:r>
            <a:r>
              <a:rPr lang="nb-NO" sz="1600" dirty="0" err="1" smtClean="0">
                <a:latin typeface="Univers 45 Light" pitchFamily="34" charset="0"/>
              </a:rPr>
              <a:t>the</a:t>
            </a:r>
            <a:r>
              <a:rPr lang="nb-NO" sz="1600" dirty="0" smtClean="0">
                <a:latin typeface="Univers 45 Light" pitchFamily="34" charset="0"/>
              </a:rPr>
              <a:t> </a:t>
            </a:r>
            <a:r>
              <a:rPr lang="nb-NO" sz="1600" dirty="0" err="1" smtClean="0">
                <a:latin typeface="Univers 45 Light" pitchFamily="34" charset="0"/>
              </a:rPr>
              <a:t>factor</a:t>
            </a:r>
            <a:r>
              <a:rPr lang="nb-NO" sz="1600" dirty="0" smtClean="0">
                <a:latin typeface="Univers 45 Light" pitchFamily="34" charset="0"/>
              </a:rPr>
              <a:t> has </a:t>
            </a:r>
            <a:r>
              <a:rPr lang="nb-NO" sz="1600" dirty="0" err="1" smtClean="0">
                <a:latin typeface="Univers 45 Light" pitchFamily="34" charset="0"/>
              </a:rPr>
              <a:t>contributed</a:t>
            </a:r>
            <a:r>
              <a:rPr lang="nb-NO" sz="1600" dirty="0" smtClean="0">
                <a:latin typeface="Univers 45 Light" pitchFamily="34" charset="0"/>
              </a:rPr>
              <a:t> to </a:t>
            </a:r>
            <a:r>
              <a:rPr lang="nb-NO" sz="1600" dirty="0" err="1" smtClean="0">
                <a:latin typeface="Univers 45 Light" pitchFamily="34" charset="0"/>
              </a:rPr>
              <a:t>tighter</a:t>
            </a:r>
            <a:r>
              <a:rPr lang="nb-NO" sz="1600" dirty="0" smtClean="0">
                <a:latin typeface="Univers 45 Light" pitchFamily="34" charset="0"/>
              </a:rPr>
              <a:t> </a:t>
            </a:r>
            <a:r>
              <a:rPr lang="nb-NO" sz="1600" dirty="0" err="1" smtClean="0">
                <a:latin typeface="Univers 45 Light" pitchFamily="34" charset="0"/>
              </a:rPr>
              <a:t>credit</a:t>
            </a:r>
            <a:endParaRPr lang="nb-NO" sz="1600" dirty="0" smtClean="0">
              <a:latin typeface="Univers 45 Light" pitchFamily="34" charset="0"/>
            </a:endParaRPr>
          </a:p>
          <a:p>
            <a:pPr marL="342900" indent="-342900" eaLnBrk="0" hangingPunct="0"/>
            <a:r>
              <a:rPr lang="nb-NO" sz="1600" dirty="0" smtClean="0">
                <a:latin typeface="Univers 45 Light" pitchFamily="34" charset="0"/>
              </a:rPr>
              <a:t> standards</a:t>
            </a:r>
          </a:p>
          <a:p>
            <a:pPr marL="342900" indent="-342900" eaLnBrk="0" hangingPunct="0"/>
            <a:r>
              <a:rPr lang="nb-NO" sz="1600" dirty="0" err="1" smtClean="0">
                <a:latin typeface="Univers 45 Light"/>
              </a:rPr>
              <a:t>Source</a:t>
            </a:r>
            <a:r>
              <a:rPr lang="nb-NO" sz="1600" dirty="0" smtClean="0">
                <a:latin typeface="Univers 45 Light"/>
              </a:rPr>
              <a:t>: </a:t>
            </a:r>
            <a:r>
              <a:rPr lang="nb-NO" sz="1600" dirty="0" smtClean="0">
                <a:solidFill>
                  <a:schemeClr val="tx2"/>
                </a:solidFill>
                <a:latin typeface="Univers 45 Light"/>
              </a:rPr>
              <a:t>Norges Bank </a:t>
            </a:r>
          </a:p>
          <a:p>
            <a:pPr marL="342900" indent="-342900" eaLnBrk="0" hangingPunct="0"/>
            <a:endParaRPr lang="nb-NO" sz="1600" dirty="0" smtClean="0">
              <a:latin typeface="Univers 45 Light" pitchFamily="34" charset="0"/>
            </a:endParaRPr>
          </a:p>
          <a:p>
            <a:pPr marL="342900" indent="-342900" eaLnBrk="0" hangingPunct="0"/>
            <a:r>
              <a:rPr lang="nb-NO" sz="1600" dirty="0">
                <a:latin typeface="Univers 45 Light" pitchFamily="34" charset="0"/>
              </a:rPr>
              <a:t>	</a:t>
            </a:r>
            <a:endParaRPr lang="nb-NO" sz="1600" dirty="0" smtClean="0">
              <a:latin typeface="Univers 45 Light" pitchFamily="34" charset="0"/>
            </a:endParaRPr>
          </a:p>
        </p:txBody>
      </p:sp>
      <p:sp>
        <p:nvSpPr>
          <p:cNvPr id="5126" name="Text Box 5"/>
          <p:cNvSpPr txBox="1">
            <a:spLocks noChangeArrowheads="1"/>
          </p:cNvSpPr>
          <p:nvPr/>
        </p:nvSpPr>
        <p:spPr bwMode="auto">
          <a:xfrm>
            <a:off x="571472" y="785794"/>
            <a:ext cx="1357322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 err="1" smtClean="0">
                <a:latin typeface="Univers 45 Light"/>
              </a:rPr>
              <a:t>Economic</a:t>
            </a:r>
            <a:r>
              <a:rPr lang="nb-NO" sz="1600" dirty="0" smtClean="0">
                <a:latin typeface="Univers 45 Light"/>
              </a:rPr>
              <a:t> </a:t>
            </a:r>
            <a:r>
              <a:rPr lang="nb-NO" sz="1600" dirty="0" err="1" smtClean="0">
                <a:latin typeface="Univers 45 Light"/>
              </a:rPr>
              <a:t>outlook</a:t>
            </a:r>
            <a:endParaRPr lang="nb-NO" sz="1600" dirty="0">
              <a:latin typeface="Univers 45 Light"/>
            </a:endParaRPr>
          </a:p>
        </p:txBody>
      </p:sp>
      <p:sp>
        <p:nvSpPr>
          <p:cNvPr id="5127" name="Text Box 6"/>
          <p:cNvSpPr txBox="1">
            <a:spLocks noChangeArrowheads="1"/>
          </p:cNvSpPr>
          <p:nvPr/>
        </p:nvSpPr>
        <p:spPr bwMode="auto">
          <a:xfrm>
            <a:off x="4500562" y="785794"/>
            <a:ext cx="1357322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 smtClean="0">
                <a:latin typeface="Univers 45 Light"/>
              </a:rPr>
              <a:t>Banks’ risk </a:t>
            </a:r>
            <a:r>
              <a:rPr lang="nb-NO" sz="1600" dirty="0" err="1" smtClean="0">
                <a:latin typeface="Univers 45 Light"/>
              </a:rPr>
              <a:t>appetite</a:t>
            </a:r>
            <a:endParaRPr lang="nb-NO" sz="1600" baseline="30000" dirty="0">
              <a:latin typeface="Univers 45 Light"/>
            </a:endParaRPr>
          </a:p>
        </p:txBody>
      </p:sp>
      <p:sp>
        <p:nvSpPr>
          <p:cNvPr id="5128" name="Line 7"/>
          <p:cNvSpPr>
            <a:spLocks noChangeShapeType="1"/>
          </p:cNvSpPr>
          <p:nvPr/>
        </p:nvSpPr>
        <p:spPr bwMode="auto">
          <a:xfrm flipV="1">
            <a:off x="1917620" y="794465"/>
            <a:ext cx="0" cy="4500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5129" name="Line 8"/>
          <p:cNvSpPr>
            <a:spLocks noChangeShapeType="1"/>
          </p:cNvSpPr>
          <p:nvPr/>
        </p:nvSpPr>
        <p:spPr bwMode="auto">
          <a:xfrm flipH="1" flipV="1">
            <a:off x="3237486" y="812938"/>
            <a:ext cx="0" cy="4500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5130" name="Text Box 9"/>
          <p:cNvSpPr txBox="1">
            <a:spLocks noChangeArrowheads="1"/>
          </p:cNvSpPr>
          <p:nvPr/>
        </p:nvSpPr>
        <p:spPr bwMode="auto">
          <a:xfrm>
            <a:off x="1928794" y="785794"/>
            <a:ext cx="1285884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 err="1" smtClean="0">
                <a:latin typeface="Univers 45 Light"/>
              </a:rPr>
              <a:t>Sector-specific</a:t>
            </a:r>
            <a:r>
              <a:rPr lang="nb-NO" sz="1600" dirty="0" smtClean="0">
                <a:latin typeface="Univers 45 Light"/>
              </a:rPr>
              <a:t> </a:t>
            </a:r>
            <a:r>
              <a:rPr lang="nb-NO" sz="1600" dirty="0" err="1" smtClean="0">
                <a:latin typeface="Univers 45 Light"/>
              </a:rPr>
              <a:t>outlook</a:t>
            </a:r>
            <a:endParaRPr lang="nb-NO" sz="1600" dirty="0">
              <a:latin typeface="Univers 45 Light"/>
            </a:endParaRPr>
          </a:p>
        </p:txBody>
      </p:sp>
      <p:sp>
        <p:nvSpPr>
          <p:cNvPr id="5131" name="Rectangle 10"/>
          <p:cNvSpPr>
            <a:spLocks noChangeArrowheads="1"/>
          </p:cNvSpPr>
          <p:nvPr/>
        </p:nvSpPr>
        <p:spPr bwMode="auto">
          <a:xfrm>
            <a:off x="46180" y="36944"/>
            <a:ext cx="8954976" cy="7080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r>
              <a:rPr lang="nb-NO" sz="2000" b="1" dirty="0" err="1" smtClean="0">
                <a:latin typeface="Univers 45 Light" pitchFamily="34" charset="0"/>
              </a:rPr>
              <a:t>Chart</a:t>
            </a:r>
            <a:r>
              <a:rPr lang="nb-NO" sz="2000" b="1" dirty="0" smtClean="0">
                <a:latin typeface="Univers 45 Light" pitchFamily="34" charset="0"/>
              </a:rPr>
              <a:t> 6 </a:t>
            </a:r>
            <a:r>
              <a:rPr lang="nb-NO" sz="2000" dirty="0" err="1" smtClean="0">
                <a:latin typeface="Univers 45 Light" pitchFamily="34" charset="0"/>
              </a:rPr>
              <a:t>Factors</a:t>
            </a:r>
            <a:r>
              <a:rPr lang="nb-NO" sz="2000" dirty="0" smtClean="0">
                <a:latin typeface="Univers 45 Light" pitchFamily="34" charset="0"/>
              </a:rPr>
              <a:t> </a:t>
            </a:r>
            <a:r>
              <a:rPr lang="nb-NO" sz="2000" dirty="0" err="1" smtClean="0">
                <a:latin typeface="Univers 45 Light" pitchFamily="34" charset="0"/>
              </a:rPr>
              <a:t>affecting</a:t>
            </a:r>
            <a:r>
              <a:rPr lang="nb-NO" sz="2000" dirty="0" smtClean="0">
                <a:latin typeface="Univers 45 Light" pitchFamily="34" charset="0"/>
              </a:rPr>
              <a:t> </a:t>
            </a:r>
            <a:r>
              <a:rPr lang="nb-NO" sz="2000" dirty="0" err="1" smtClean="0">
                <a:latin typeface="Univers 45 Light" pitchFamily="34" charset="0"/>
              </a:rPr>
              <a:t>credit</a:t>
            </a:r>
            <a:r>
              <a:rPr lang="nb-NO" sz="2000" dirty="0" smtClean="0">
                <a:latin typeface="Univers 45 Light" pitchFamily="34" charset="0"/>
              </a:rPr>
              <a:t> standards for </a:t>
            </a:r>
            <a:r>
              <a:rPr lang="nb-NO" sz="2000" dirty="0" err="1" smtClean="0">
                <a:latin typeface="Univers 45 Light" pitchFamily="34" charset="0"/>
              </a:rPr>
              <a:t>non-financial</a:t>
            </a:r>
            <a:r>
              <a:rPr lang="nb-NO" sz="2000" dirty="0" smtClean="0">
                <a:latin typeface="Univers 45 Light" pitchFamily="34" charset="0"/>
              </a:rPr>
              <a:t> </a:t>
            </a:r>
            <a:r>
              <a:rPr lang="nb-NO" sz="2000" dirty="0" err="1" smtClean="0">
                <a:latin typeface="Univers 45 Light" pitchFamily="34" charset="0"/>
              </a:rPr>
              <a:t>corporations</a:t>
            </a:r>
            <a:r>
              <a:rPr lang="nb-NO" sz="2000" dirty="0" smtClean="0">
                <a:latin typeface="Univers 45 Light" pitchFamily="34" charset="0"/>
              </a:rPr>
              <a:t>. Net </a:t>
            </a:r>
            <a:r>
              <a:rPr lang="nb-NO" sz="2000" dirty="0" err="1" smtClean="0">
                <a:latin typeface="Univers 45 Light" pitchFamily="34" charset="0"/>
              </a:rPr>
              <a:t>percentage</a:t>
            </a:r>
            <a:r>
              <a:rPr lang="nb-NO" sz="2000" dirty="0" smtClean="0">
                <a:latin typeface="Univers 45 Light" pitchFamily="34" charset="0"/>
              </a:rPr>
              <a:t> balances</a:t>
            </a:r>
            <a:r>
              <a:rPr lang="nb-NO" sz="2000" baseline="30000" dirty="0" smtClean="0">
                <a:latin typeface="Univers 45 Light" pitchFamily="34" charset="0"/>
              </a:rPr>
              <a:t>1), 2)</a:t>
            </a:r>
            <a:endParaRPr lang="en-GB" sz="2000" baseline="30000" dirty="0">
              <a:latin typeface="Univers 45 Light" pitchFamily="34" charset="0"/>
            </a:endParaRPr>
          </a:p>
        </p:txBody>
      </p:sp>
      <p:sp>
        <p:nvSpPr>
          <p:cNvPr id="5132" name="Line 11"/>
          <p:cNvSpPr>
            <a:spLocks noChangeShapeType="1"/>
          </p:cNvSpPr>
          <p:nvPr/>
        </p:nvSpPr>
        <p:spPr bwMode="auto">
          <a:xfrm flipH="1" flipV="1">
            <a:off x="4566588" y="794466"/>
            <a:ext cx="0" cy="4500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5133" name="Text Box 12"/>
          <p:cNvSpPr txBox="1">
            <a:spLocks noChangeArrowheads="1"/>
          </p:cNvSpPr>
          <p:nvPr/>
        </p:nvSpPr>
        <p:spPr bwMode="auto">
          <a:xfrm>
            <a:off x="3214678" y="785794"/>
            <a:ext cx="1357322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 smtClean="0">
                <a:latin typeface="Univers 45 Light"/>
              </a:rPr>
              <a:t>Market </a:t>
            </a:r>
            <a:r>
              <a:rPr lang="nb-NO" sz="1600" dirty="0" err="1" smtClean="0">
                <a:latin typeface="Univers 45 Light"/>
              </a:rPr>
              <a:t>share</a:t>
            </a:r>
            <a:r>
              <a:rPr lang="nb-NO" sz="1600" dirty="0" smtClean="0">
                <a:latin typeface="Univers 45 Light"/>
              </a:rPr>
              <a:t> </a:t>
            </a:r>
            <a:r>
              <a:rPr lang="nb-NO" sz="1600" dirty="0" err="1" smtClean="0">
                <a:latin typeface="Univers 45 Light"/>
              </a:rPr>
              <a:t>objectives</a:t>
            </a:r>
            <a:endParaRPr lang="nb-NO" sz="1600" dirty="0">
              <a:latin typeface="Univers 45 Ligh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" name="Object 2"/>
          <p:cNvGraphicFramePr>
            <a:graphicFrameLocks noGrp="1" noChangeAspect="1"/>
          </p:cNvGraphicFramePr>
          <p:nvPr>
            <p:ph type="chart" idx="1"/>
          </p:nvPr>
        </p:nvGraphicFramePr>
        <p:xfrm>
          <a:off x="0" y="571480"/>
          <a:ext cx="9144000" cy="50720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149" name="Text Box 4"/>
          <p:cNvSpPr txBox="1">
            <a:spLocks noChangeArrowheads="1"/>
          </p:cNvSpPr>
          <p:nvPr/>
        </p:nvSpPr>
        <p:spPr bwMode="auto">
          <a:xfrm>
            <a:off x="2571736" y="714356"/>
            <a:ext cx="200026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 err="1" smtClean="0">
                <a:latin typeface="Univers 45 Light"/>
              </a:rPr>
              <a:t>Equity</a:t>
            </a:r>
            <a:r>
              <a:rPr lang="nb-NO" sz="1600" dirty="0" smtClean="0">
                <a:latin typeface="Univers 45 Light"/>
              </a:rPr>
              <a:t> </a:t>
            </a:r>
            <a:r>
              <a:rPr lang="nb-NO" sz="1600" dirty="0" err="1" smtClean="0">
                <a:latin typeface="Univers 45 Light"/>
              </a:rPr>
              <a:t>capital</a:t>
            </a:r>
            <a:r>
              <a:rPr lang="nb-NO" sz="1600" dirty="0" smtClean="0">
                <a:latin typeface="Univers 45 Light"/>
              </a:rPr>
              <a:t> </a:t>
            </a:r>
            <a:r>
              <a:rPr lang="nb-NO" sz="1600" dirty="0" err="1" smtClean="0">
                <a:latin typeface="Univers 45 Light"/>
              </a:rPr>
              <a:t>requirements</a:t>
            </a:r>
            <a:endParaRPr lang="nb-NO" sz="1600" baseline="30000" dirty="0">
              <a:latin typeface="Univers 45 Light"/>
            </a:endParaRPr>
          </a:p>
        </p:txBody>
      </p:sp>
      <p:sp>
        <p:nvSpPr>
          <p:cNvPr id="6150" name="Text Box 5"/>
          <p:cNvSpPr txBox="1">
            <a:spLocks noChangeArrowheads="1"/>
          </p:cNvSpPr>
          <p:nvPr/>
        </p:nvSpPr>
        <p:spPr bwMode="auto">
          <a:xfrm>
            <a:off x="571472" y="714356"/>
            <a:ext cx="2000264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 err="1" smtClean="0">
                <a:latin typeface="Univers 45 Light"/>
              </a:rPr>
              <a:t>Lending</a:t>
            </a:r>
            <a:r>
              <a:rPr lang="nb-NO" sz="1600" dirty="0" smtClean="0">
                <a:latin typeface="Univers 45 Light"/>
              </a:rPr>
              <a:t> margins</a:t>
            </a:r>
            <a:endParaRPr lang="nb-NO" sz="1600" baseline="30000" dirty="0">
              <a:latin typeface="Univers 45 Light"/>
            </a:endParaRPr>
          </a:p>
        </p:txBody>
      </p:sp>
      <p:sp>
        <p:nvSpPr>
          <p:cNvPr id="6151" name="Line 6"/>
          <p:cNvSpPr>
            <a:spLocks noChangeShapeType="1"/>
          </p:cNvSpPr>
          <p:nvPr/>
        </p:nvSpPr>
        <p:spPr bwMode="auto">
          <a:xfrm flipV="1">
            <a:off x="2589132" y="735440"/>
            <a:ext cx="0" cy="4356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6152" name="Line 7"/>
          <p:cNvSpPr>
            <a:spLocks noChangeShapeType="1"/>
          </p:cNvSpPr>
          <p:nvPr/>
        </p:nvSpPr>
        <p:spPr bwMode="auto">
          <a:xfrm flipH="1" flipV="1">
            <a:off x="4559196" y="728910"/>
            <a:ext cx="0" cy="4356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6153" name="Text Box 8"/>
          <p:cNvSpPr txBox="1">
            <a:spLocks noChangeArrowheads="1"/>
          </p:cNvSpPr>
          <p:nvPr/>
        </p:nvSpPr>
        <p:spPr bwMode="auto">
          <a:xfrm>
            <a:off x="6572264" y="714356"/>
            <a:ext cx="2000264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 err="1" smtClean="0">
                <a:latin typeface="Univers 45 Light"/>
              </a:rPr>
              <a:t>Fees</a:t>
            </a:r>
            <a:endParaRPr lang="nb-NO" sz="1600" dirty="0">
              <a:latin typeface="Univers 45 Light"/>
            </a:endParaRPr>
          </a:p>
        </p:txBody>
      </p:sp>
      <p:sp>
        <p:nvSpPr>
          <p:cNvPr id="6154" name="Line 9"/>
          <p:cNvSpPr>
            <a:spLocks noChangeShapeType="1"/>
          </p:cNvSpPr>
          <p:nvPr/>
        </p:nvSpPr>
        <p:spPr bwMode="auto">
          <a:xfrm flipH="1" flipV="1">
            <a:off x="6552129" y="735440"/>
            <a:ext cx="0" cy="4356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6155" name="Text Box 10"/>
          <p:cNvSpPr txBox="1">
            <a:spLocks noChangeArrowheads="1"/>
          </p:cNvSpPr>
          <p:nvPr/>
        </p:nvSpPr>
        <p:spPr bwMode="auto">
          <a:xfrm>
            <a:off x="4572000" y="714356"/>
            <a:ext cx="200026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 err="1" smtClean="0">
                <a:latin typeface="Univers 45 Light"/>
              </a:rPr>
              <a:t>Collateral</a:t>
            </a:r>
            <a:r>
              <a:rPr lang="nb-NO" sz="1600" dirty="0" smtClean="0">
                <a:latin typeface="Univers 45 Light"/>
              </a:rPr>
              <a:t> </a:t>
            </a:r>
            <a:r>
              <a:rPr lang="nb-NO" sz="1600" dirty="0" err="1" smtClean="0">
                <a:latin typeface="Univers 45 Light"/>
              </a:rPr>
              <a:t>requirements</a:t>
            </a:r>
            <a:endParaRPr lang="nb-NO" sz="1600" dirty="0">
              <a:latin typeface="Univers 45 Light"/>
            </a:endParaRPr>
          </a:p>
        </p:txBody>
      </p:sp>
      <p:sp>
        <p:nvSpPr>
          <p:cNvPr id="6156" name="Text Box 11"/>
          <p:cNvSpPr txBox="1">
            <a:spLocks noChangeArrowheads="1"/>
          </p:cNvSpPr>
          <p:nvPr/>
        </p:nvSpPr>
        <p:spPr bwMode="auto">
          <a:xfrm>
            <a:off x="73888" y="5537134"/>
            <a:ext cx="8929718" cy="12543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57200" indent="-457200"/>
            <a:r>
              <a:rPr lang="nb-NO" sz="1600" dirty="0" smtClean="0">
                <a:latin typeface="Univers 45 Light"/>
              </a:rPr>
              <a:t>1) </a:t>
            </a:r>
            <a:r>
              <a:rPr lang="nb-NO" sz="1600" dirty="0" err="1" smtClean="0">
                <a:latin typeface="Univers 45 Light"/>
              </a:rPr>
              <a:t>See</a:t>
            </a:r>
            <a:r>
              <a:rPr lang="nb-NO" sz="1600" dirty="0" smtClean="0">
                <a:latin typeface="Univers 45 Light"/>
              </a:rPr>
              <a:t> </a:t>
            </a:r>
            <a:r>
              <a:rPr lang="nb-NO" sz="1600" dirty="0" err="1" smtClean="0">
                <a:latin typeface="Univers 45 Light"/>
              </a:rPr>
              <a:t>footnote</a:t>
            </a:r>
            <a:r>
              <a:rPr lang="nb-NO" sz="1600" dirty="0" smtClean="0">
                <a:latin typeface="Univers 45 Light"/>
              </a:rPr>
              <a:t> 1 in </a:t>
            </a:r>
            <a:r>
              <a:rPr lang="nb-NO" sz="1600" dirty="0" err="1" smtClean="0">
                <a:latin typeface="Univers 45 Light"/>
              </a:rPr>
              <a:t>Chart</a:t>
            </a:r>
            <a:r>
              <a:rPr lang="nb-NO" sz="1600" dirty="0" smtClean="0">
                <a:latin typeface="Univers 45 Light"/>
              </a:rPr>
              <a:t> 1 </a:t>
            </a:r>
            <a:endParaRPr lang="nb-NO" sz="1600" dirty="0">
              <a:latin typeface="Univers 45 Light"/>
            </a:endParaRPr>
          </a:p>
          <a:p>
            <a:pPr marL="457200" indent="-457200"/>
            <a:r>
              <a:rPr lang="nb-NO" sz="1600" dirty="0" smtClean="0">
                <a:latin typeface="Univers 45 Light"/>
              </a:rPr>
              <a:t>2) Positive </a:t>
            </a:r>
            <a:r>
              <a:rPr lang="nb-NO" sz="1600" dirty="0" err="1" smtClean="0">
                <a:latin typeface="Univers 45 Light"/>
              </a:rPr>
              <a:t>net</a:t>
            </a:r>
            <a:r>
              <a:rPr lang="nb-NO" sz="1600" dirty="0" smtClean="0">
                <a:latin typeface="Univers 45 Light"/>
              </a:rPr>
              <a:t> </a:t>
            </a:r>
            <a:r>
              <a:rPr lang="nb-NO" sz="1600" dirty="0" err="1" smtClean="0">
                <a:latin typeface="Univers 45 Light"/>
              </a:rPr>
              <a:t>percentage</a:t>
            </a:r>
            <a:r>
              <a:rPr lang="nb-NO" sz="1600" dirty="0" smtClean="0">
                <a:latin typeface="Univers 45 Light"/>
              </a:rPr>
              <a:t> </a:t>
            </a:r>
            <a:r>
              <a:rPr lang="nb-NO" sz="1600" dirty="0" err="1" smtClean="0">
                <a:latin typeface="Univers 45 Light"/>
              </a:rPr>
              <a:t>balances</a:t>
            </a:r>
            <a:r>
              <a:rPr lang="nb-NO" sz="1600" dirty="0" smtClean="0">
                <a:latin typeface="Univers 45 Light"/>
              </a:rPr>
              <a:t> for </a:t>
            </a:r>
            <a:r>
              <a:rPr lang="nb-NO" sz="1600" dirty="0" err="1" smtClean="0">
                <a:latin typeface="Univers 45 Light"/>
              </a:rPr>
              <a:t>lending</a:t>
            </a:r>
            <a:r>
              <a:rPr lang="nb-NO" sz="1600" dirty="0" smtClean="0">
                <a:latin typeface="Univers 45 Light"/>
              </a:rPr>
              <a:t> margins </a:t>
            </a:r>
            <a:r>
              <a:rPr lang="nb-NO" sz="1600" dirty="0" err="1" smtClean="0">
                <a:latin typeface="Univers 45 Light"/>
              </a:rPr>
              <a:t>denote</a:t>
            </a:r>
            <a:r>
              <a:rPr lang="nb-NO" sz="1600" dirty="0" smtClean="0">
                <a:latin typeface="Univers 45 Light"/>
              </a:rPr>
              <a:t> </a:t>
            </a:r>
            <a:r>
              <a:rPr lang="nb-NO" sz="1600" dirty="0" err="1" smtClean="0">
                <a:latin typeface="Univers 45 Light"/>
              </a:rPr>
              <a:t>higher</a:t>
            </a:r>
            <a:r>
              <a:rPr lang="nb-NO" sz="1600" dirty="0" smtClean="0">
                <a:latin typeface="Univers 45 Light"/>
              </a:rPr>
              <a:t> </a:t>
            </a:r>
            <a:r>
              <a:rPr lang="nb-NO" sz="1600" dirty="0" err="1" smtClean="0">
                <a:latin typeface="Univers 45 Light"/>
              </a:rPr>
              <a:t>lending</a:t>
            </a:r>
            <a:r>
              <a:rPr lang="nb-NO" sz="1600" dirty="0" smtClean="0">
                <a:latin typeface="Univers 45 Light"/>
              </a:rPr>
              <a:t> margins. Positive</a:t>
            </a:r>
          </a:p>
          <a:p>
            <a:pPr marL="457200" indent="-457200"/>
            <a:r>
              <a:rPr lang="nb-NO" sz="1600" dirty="0" smtClean="0">
                <a:latin typeface="Univers 45 Light"/>
              </a:rPr>
              <a:t> </a:t>
            </a:r>
            <a:r>
              <a:rPr lang="nb-NO" sz="1600" dirty="0" err="1" smtClean="0">
                <a:latin typeface="Univers 45 Light"/>
              </a:rPr>
              <a:t>net</a:t>
            </a:r>
            <a:r>
              <a:rPr lang="nb-NO" sz="1600" dirty="0" smtClean="0">
                <a:latin typeface="Univers 45 Light"/>
              </a:rPr>
              <a:t> </a:t>
            </a:r>
            <a:r>
              <a:rPr lang="nb-NO" sz="1600" dirty="0" err="1" smtClean="0">
                <a:latin typeface="Univers 45 Light"/>
              </a:rPr>
              <a:t>percentage</a:t>
            </a:r>
            <a:r>
              <a:rPr lang="nb-NO" sz="1600" dirty="0" smtClean="0">
                <a:latin typeface="Univers 45 Light"/>
              </a:rPr>
              <a:t> </a:t>
            </a:r>
            <a:r>
              <a:rPr lang="nb-NO" sz="1600" dirty="0" err="1" smtClean="0">
                <a:latin typeface="Univers 45 Light"/>
              </a:rPr>
              <a:t>balances</a:t>
            </a:r>
            <a:r>
              <a:rPr lang="nb-NO" sz="1600" dirty="0" smtClean="0">
                <a:latin typeface="Univers 45 Light"/>
              </a:rPr>
              <a:t> for </a:t>
            </a:r>
            <a:r>
              <a:rPr lang="nb-NO" sz="1600" dirty="0" err="1" smtClean="0">
                <a:latin typeface="Univers 45 Light"/>
              </a:rPr>
              <a:t>lending</a:t>
            </a:r>
            <a:r>
              <a:rPr lang="nb-NO" sz="1600" dirty="0" smtClean="0">
                <a:latin typeface="Univers 45 Light"/>
              </a:rPr>
              <a:t> margins, </a:t>
            </a:r>
            <a:r>
              <a:rPr lang="nb-NO" sz="1600" dirty="0" err="1" smtClean="0">
                <a:latin typeface="Univers 45 Light"/>
              </a:rPr>
              <a:t>equity</a:t>
            </a:r>
            <a:r>
              <a:rPr lang="nb-NO" sz="1600" dirty="0" smtClean="0">
                <a:latin typeface="Univers 45 Light"/>
              </a:rPr>
              <a:t> </a:t>
            </a:r>
            <a:r>
              <a:rPr lang="nb-NO" sz="1600" dirty="0" err="1" smtClean="0">
                <a:latin typeface="Univers 45 Light"/>
              </a:rPr>
              <a:t>capital</a:t>
            </a:r>
            <a:r>
              <a:rPr lang="nb-NO" sz="1600" dirty="0" smtClean="0">
                <a:latin typeface="Univers 45 Light"/>
              </a:rPr>
              <a:t> </a:t>
            </a:r>
            <a:r>
              <a:rPr lang="nb-NO" sz="1600" dirty="0" err="1" smtClean="0">
                <a:latin typeface="Univers 45 Light"/>
              </a:rPr>
              <a:t>requirements</a:t>
            </a:r>
            <a:r>
              <a:rPr lang="nb-NO" sz="1600" dirty="0" smtClean="0">
                <a:latin typeface="Univers 45 Light"/>
              </a:rPr>
              <a:t>, </a:t>
            </a:r>
            <a:r>
              <a:rPr lang="nb-NO" sz="1600" dirty="0" err="1" smtClean="0">
                <a:latin typeface="Univers 45 Light"/>
              </a:rPr>
              <a:t>collateral</a:t>
            </a:r>
            <a:endParaRPr lang="nb-NO" sz="1600" dirty="0" smtClean="0">
              <a:latin typeface="Univers 45 Light"/>
            </a:endParaRPr>
          </a:p>
          <a:p>
            <a:pPr marL="457200" indent="-457200"/>
            <a:r>
              <a:rPr lang="nb-NO" sz="1600" dirty="0" smtClean="0">
                <a:latin typeface="Univers 45 Light"/>
              </a:rPr>
              <a:t> </a:t>
            </a:r>
            <a:r>
              <a:rPr lang="nb-NO" sz="1600" dirty="0" err="1" smtClean="0">
                <a:latin typeface="Univers 45 Light"/>
              </a:rPr>
              <a:t>requirements</a:t>
            </a:r>
            <a:r>
              <a:rPr lang="nb-NO" sz="1600" dirty="0" smtClean="0">
                <a:latin typeface="Univers 45 Light"/>
              </a:rPr>
              <a:t> and </a:t>
            </a:r>
            <a:r>
              <a:rPr lang="nb-NO" sz="1600" dirty="0" err="1" smtClean="0">
                <a:latin typeface="Univers 45 Light"/>
              </a:rPr>
              <a:t>fees</a:t>
            </a:r>
            <a:r>
              <a:rPr lang="nb-NO" sz="1600" dirty="0" smtClean="0">
                <a:latin typeface="Univers 45 Light"/>
              </a:rPr>
              <a:t> </a:t>
            </a:r>
            <a:r>
              <a:rPr lang="nb-NO" sz="1600" dirty="0" err="1" smtClean="0">
                <a:latin typeface="Univers 45 Light"/>
              </a:rPr>
              <a:t>denote</a:t>
            </a:r>
            <a:r>
              <a:rPr lang="nb-NO" sz="1600" dirty="0" smtClean="0">
                <a:latin typeface="Univers 45 Light"/>
              </a:rPr>
              <a:t> </a:t>
            </a:r>
            <a:r>
              <a:rPr lang="nb-NO" sz="1600" dirty="0" err="1" smtClean="0">
                <a:latin typeface="Univers 45 Light"/>
              </a:rPr>
              <a:t>tighter</a:t>
            </a:r>
            <a:r>
              <a:rPr lang="nb-NO" sz="1600" dirty="0" smtClean="0">
                <a:latin typeface="Univers 45 Light"/>
              </a:rPr>
              <a:t> </a:t>
            </a:r>
            <a:r>
              <a:rPr lang="nb-NO" sz="1600" dirty="0" err="1" smtClean="0">
                <a:latin typeface="Univers 45 Light"/>
              </a:rPr>
              <a:t>credit</a:t>
            </a:r>
            <a:r>
              <a:rPr lang="nb-NO" sz="1600" dirty="0" smtClean="0">
                <a:latin typeface="Univers 45 Light"/>
              </a:rPr>
              <a:t> standards</a:t>
            </a:r>
          </a:p>
          <a:p>
            <a:pPr marL="457200" indent="-457200"/>
            <a:r>
              <a:rPr lang="nb-NO" sz="1600" dirty="0" err="1" smtClean="0">
                <a:latin typeface="Univers 45 Light"/>
              </a:rPr>
              <a:t>Source</a:t>
            </a:r>
            <a:r>
              <a:rPr lang="nb-NO" sz="1600" dirty="0" smtClean="0">
                <a:latin typeface="Univers 45 Light"/>
              </a:rPr>
              <a:t>: </a:t>
            </a:r>
            <a:r>
              <a:rPr lang="nb-NO" sz="1600" dirty="0" smtClean="0">
                <a:solidFill>
                  <a:schemeClr val="tx2"/>
                </a:solidFill>
                <a:latin typeface="Univers 45 Light"/>
              </a:rPr>
              <a:t>Norges Bank </a:t>
            </a:r>
          </a:p>
          <a:p>
            <a:pPr marL="457200" indent="-457200"/>
            <a:endParaRPr lang="nb-NO" sz="1600" dirty="0">
              <a:latin typeface="Univers 45 Light"/>
            </a:endParaRPr>
          </a:p>
          <a:p>
            <a:pPr marL="457200" indent="-457200"/>
            <a:endParaRPr lang="nb-NO" sz="1600" dirty="0">
              <a:latin typeface="Univers 45 Light"/>
            </a:endParaRPr>
          </a:p>
        </p:txBody>
      </p:sp>
      <p:sp>
        <p:nvSpPr>
          <p:cNvPr id="6157" name="Rectangle 12"/>
          <p:cNvSpPr>
            <a:spLocks noGrp="1" noChangeArrowheads="1"/>
          </p:cNvSpPr>
          <p:nvPr>
            <p:ph type="title"/>
          </p:nvPr>
        </p:nvSpPr>
        <p:spPr>
          <a:xfrm>
            <a:off x="36944" y="36944"/>
            <a:ext cx="8858280" cy="635000"/>
          </a:xfrm>
        </p:spPr>
        <p:txBody>
          <a:bodyPr/>
          <a:lstStyle/>
          <a:p>
            <a:pPr eaLnBrk="1" hangingPunct="1"/>
            <a:r>
              <a:rPr lang="nb-NO" sz="2000" b="1" dirty="0" err="1" smtClean="0">
                <a:latin typeface="Univers 45 Light"/>
              </a:rPr>
              <a:t>Chart</a:t>
            </a:r>
            <a:r>
              <a:rPr lang="nb-NO" sz="2000" b="1" dirty="0" smtClean="0">
                <a:latin typeface="Univers 45 Light"/>
              </a:rPr>
              <a:t> 7</a:t>
            </a:r>
            <a:r>
              <a:rPr lang="nb-NO" sz="2000" dirty="0" smtClean="0">
                <a:latin typeface="Univers 45 Light"/>
              </a:rPr>
              <a:t> </a:t>
            </a:r>
            <a:r>
              <a:rPr lang="nb-NO" sz="2000" dirty="0" err="1" smtClean="0">
                <a:latin typeface="Univers 45 Light"/>
              </a:rPr>
              <a:t>Change</a:t>
            </a:r>
            <a:r>
              <a:rPr lang="nb-NO" sz="2000" dirty="0" smtClean="0">
                <a:latin typeface="Univers 45 Light"/>
              </a:rPr>
              <a:t> in </a:t>
            </a:r>
            <a:r>
              <a:rPr lang="nb-NO" sz="2000" dirty="0" err="1" smtClean="0">
                <a:latin typeface="Univers 45 Light"/>
              </a:rPr>
              <a:t>loan</a:t>
            </a:r>
            <a:r>
              <a:rPr lang="nb-NO" sz="2000" dirty="0" smtClean="0">
                <a:latin typeface="Univers 45 Light"/>
              </a:rPr>
              <a:t> </a:t>
            </a:r>
            <a:r>
              <a:rPr lang="nb-NO" sz="2000" dirty="0" err="1" smtClean="0">
                <a:latin typeface="Univers 45 Light"/>
              </a:rPr>
              <a:t>conditions</a:t>
            </a:r>
            <a:r>
              <a:rPr lang="nb-NO" sz="2000" dirty="0" smtClean="0">
                <a:latin typeface="Univers 45 Light"/>
              </a:rPr>
              <a:t> for </a:t>
            </a:r>
            <a:r>
              <a:rPr lang="nb-NO" sz="2000" dirty="0" err="1" smtClean="0">
                <a:latin typeface="Univers 45 Light"/>
              </a:rPr>
              <a:t>non-financial</a:t>
            </a:r>
            <a:r>
              <a:rPr lang="nb-NO" sz="2000" dirty="0" smtClean="0">
                <a:latin typeface="Univers 45 Light"/>
              </a:rPr>
              <a:t> </a:t>
            </a:r>
            <a:r>
              <a:rPr lang="nb-NO" sz="2000" dirty="0" err="1" smtClean="0">
                <a:latin typeface="Univers 45 Light"/>
              </a:rPr>
              <a:t>corporations</a:t>
            </a:r>
            <a:r>
              <a:rPr lang="nb-NO" sz="2000" dirty="0" smtClean="0">
                <a:latin typeface="Univers 45 Light"/>
              </a:rPr>
              <a:t>. </a:t>
            </a:r>
            <a:br>
              <a:rPr lang="nb-NO" sz="2000" dirty="0" smtClean="0">
                <a:latin typeface="Univers 45 Light"/>
              </a:rPr>
            </a:br>
            <a:r>
              <a:rPr lang="nb-NO" sz="2000" dirty="0" smtClean="0">
                <a:latin typeface="Univers 45 Light"/>
              </a:rPr>
              <a:t>Net </a:t>
            </a:r>
            <a:r>
              <a:rPr lang="nb-NO" sz="2000" dirty="0" err="1" smtClean="0">
                <a:latin typeface="Univers 45 Light"/>
              </a:rPr>
              <a:t>percentage</a:t>
            </a:r>
            <a:r>
              <a:rPr lang="nb-NO" sz="2000" dirty="0" smtClean="0">
                <a:latin typeface="Univers 45 Light"/>
              </a:rPr>
              <a:t> balances</a:t>
            </a:r>
            <a:r>
              <a:rPr lang="nb-NO" sz="2000" baseline="30000" dirty="0" smtClean="0">
                <a:latin typeface="Univers 45 Light"/>
              </a:rPr>
              <a:t>1), 2)</a:t>
            </a:r>
            <a:endParaRPr lang="en-GB" sz="2000" dirty="0" smtClean="0">
              <a:latin typeface="Univers 45 Ligh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tandard utforming">
  <a:themeElements>
    <a:clrScheme name="Standard utforming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andard utforming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andard utforming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 utforming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 utforming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 utforming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 utforming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 utforming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 utforming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 utforming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 utforming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 utforming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 utforming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 utforming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NB Powerpointmal">
  <a:themeElements>
    <a:clrScheme name="NB Powerpointmal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NB Powerpointmal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NB Powerpointmal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B Powerpointmal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B Powerpointmal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B Powerpointmal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B Powerpointmal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B Powerpointmal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B Powerpointmal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5378</TotalTime>
  <Words>457</Words>
  <Application>Microsoft Office PowerPoint</Application>
  <PresentationFormat>On-screen Show (4:3)</PresentationFormat>
  <Paragraphs>82</Paragraphs>
  <Slides>8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0" baseType="lpstr">
      <vt:lpstr>Standard utforming</vt:lpstr>
      <vt:lpstr>NB Powerpointmal</vt:lpstr>
      <vt:lpstr>Slide 1</vt:lpstr>
      <vt:lpstr>Chart 1 Household credit demand. Net percentage balances.1), 2)</vt:lpstr>
      <vt:lpstr>Slide 3</vt:lpstr>
      <vt:lpstr>Chart 3 Change in loan conditions for households. Net percentage balances1), 2)</vt:lpstr>
      <vt:lpstr>Chart 4 Credit demand among non-financial corporations and drawdowns on credit lines. Net percentage balances1), 2)</vt:lpstr>
      <vt:lpstr>Slide 6</vt:lpstr>
      <vt:lpstr>Slide 7</vt:lpstr>
      <vt:lpstr>Chart 7 Change in loan conditions for non-financial corporations.  Net percentage balances1), 2)</vt:lpstr>
    </vt:vector>
  </TitlesOfParts>
  <Company>Norges Bank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Norges Banks utlånsundersøkelse </dc:title>
  <dc:creator>Magdalena Riiser</dc:creator>
  <cp:lastModifiedBy>Kari-Anne Røisgård</cp:lastModifiedBy>
  <cp:revision>402</cp:revision>
  <dcterms:created xsi:type="dcterms:W3CDTF">2008-03-11T13:27:45Z</dcterms:created>
  <dcterms:modified xsi:type="dcterms:W3CDTF">2010-04-22T06:46:08Z</dcterms:modified>
</cp:coreProperties>
</file>