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1"/>
  </p:notesMasterIdLst>
  <p:handoutMasterIdLst>
    <p:handoutMasterId r:id="rId12"/>
  </p:handoutMasterIdLst>
  <p:sldIdLst>
    <p:sldId id="257" r:id="rId3"/>
    <p:sldId id="276" r:id="rId4"/>
    <p:sldId id="279" r:id="rId5"/>
    <p:sldId id="278" r:id="rId6"/>
    <p:sldId id="275" r:id="rId7"/>
    <p:sldId id="270" r:id="rId8"/>
    <p:sldId id="271" r:id="rId9"/>
    <p:sldId id="272" r:id="rId10"/>
  </p:sldIdLst>
  <p:sldSz cx="9144000" cy="6858000" type="screen4x3"/>
  <p:notesSz cx="6797675" cy="9926638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9933"/>
    <a:srgbClr val="000080"/>
    <a:srgbClr val="190080"/>
    <a:srgbClr val="000066"/>
    <a:srgbClr val="006666"/>
    <a:srgbClr val="E4E4F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750" autoAdjust="0"/>
    <p:restoredTop sz="94671" autoAdjust="0"/>
  </p:normalViewPr>
  <p:slideViewPr>
    <p:cSldViewPr>
      <p:cViewPr varScale="1">
        <p:scale>
          <a:sx n="104" d="100"/>
          <a:sy n="104" d="100"/>
        </p:scale>
        <p:origin x="-5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>
        <c:manualLayout>
          <c:layoutTarget val="inner"/>
          <c:xMode val="edge"/>
          <c:yMode val="edge"/>
          <c:x val="6.6151574803149912E-2"/>
          <c:y val="2.6427969348659052E-2"/>
          <c:w val="0.86769685039371369"/>
          <c:h val="0.86572126436782326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Samlet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dPt>
            <c:idx val="0"/>
            <c:spPr>
              <a:solidFill>
                <a:srgbClr val="000080"/>
              </a:solidFill>
              <a:ln w="0">
                <a:solidFill>
                  <a:schemeClr val="tx1"/>
                </a:solidFill>
              </a:ln>
            </c:spPr>
          </c:dPt>
          <c:cat>
            <c:strRef>
              <c:f>Sheet1!$A$2:$A$87</c:f>
              <c:strCache>
                <c:ptCount val="15"/>
                <c:pt idx="0">
                  <c:v>1kv </c:v>
                </c:pt>
                <c:pt idx="1">
                  <c:v>2kv </c:v>
                </c:pt>
                <c:pt idx="2">
                  <c:v>3kv</c:v>
                </c:pt>
                <c:pt idx="3">
                  <c:v>1kv </c:v>
                </c:pt>
                <c:pt idx="4">
                  <c:v>2kv </c:v>
                </c:pt>
                <c:pt idx="5">
                  <c:v>3kv</c:v>
                </c:pt>
                <c:pt idx="6">
                  <c:v>1kv </c:v>
                </c:pt>
                <c:pt idx="7">
                  <c:v>2kv </c:v>
                </c:pt>
                <c:pt idx="8">
                  <c:v>3kv</c:v>
                </c:pt>
                <c:pt idx="9">
                  <c:v>1kv </c:v>
                </c:pt>
                <c:pt idx="10">
                  <c:v>2kv </c:v>
                </c:pt>
                <c:pt idx="11">
                  <c:v>3kv</c:v>
                </c:pt>
                <c:pt idx="12">
                  <c:v>1kv </c:v>
                </c:pt>
                <c:pt idx="13">
                  <c:v>2kv </c:v>
                </c:pt>
                <c:pt idx="14">
                  <c:v>3kv</c:v>
                </c:pt>
              </c:strCache>
            </c:strRef>
          </c:cat>
          <c:val>
            <c:numRef>
              <c:f>Sheet1!$B$2:$B$87</c:f>
              <c:numCache>
                <c:formatCode>General</c:formatCode>
                <c:ptCount val="15"/>
                <c:pt idx="0">
                  <c:v>0.4</c:v>
                </c:pt>
                <c:pt idx="1">
                  <c:v>7.7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Vanlige boliglån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Sheet1!$A$2:$A$87</c:f>
              <c:strCache>
                <c:ptCount val="15"/>
                <c:pt idx="0">
                  <c:v>1kv </c:v>
                </c:pt>
                <c:pt idx="1">
                  <c:v>2kv </c:v>
                </c:pt>
                <c:pt idx="2">
                  <c:v>3kv</c:v>
                </c:pt>
                <c:pt idx="3">
                  <c:v>1kv </c:v>
                </c:pt>
                <c:pt idx="4">
                  <c:v>2kv </c:v>
                </c:pt>
                <c:pt idx="5">
                  <c:v>3kv</c:v>
                </c:pt>
                <c:pt idx="6">
                  <c:v>1kv </c:v>
                </c:pt>
                <c:pt idx="7">
                  <c:v>2kv </c:v>
                </c:pt>
                <c:pt idx="8">
                  <c:v>3kv</c:v>
                </c:pt>
                <c:pt idx="9">
                  <c:v>1kv </c:v>
                </c:pt>
                <c:pt idx="10">
                  <c:v>2kv </c:v>
                </c:pt>
                <c:pt idx="11">
                  <c:v>3kv</c:v>
                </c:pt>
                <c:pt idx="12">
                  <c:v>1kv </c:v>
                </c:pt>
                <c:pt idx="13">
                  <c:v>2kv </c:v>
                </c:pt>
                <c:pt idx="14">
                  <c:v>3kv</c:v>
                </c:pt>
              </c:strCache>
            </c:strRef>
          </c:cat>
          <c:val>
            <c:numRef>
              <c:f>Sheet1!$D$2:$D$87</c:f>
              <c:numCache>
                <c:formatCode>General</c:formatCode>
                <c:ptCount val="15"/>
                <c:pt idx="3">
                  <c:v>-9.1</c:v>
                </c:pt>
                <c:pt idx="4">
                  <c:v>7.7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Rammelån med pant i bolig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Sheet1!$A$2:$A$87</c:f>
              <c:strCache>
                <c:ptCount val="15"/>
                <c:pt idx="0">
                  <c:v>1kv </c:v>
                </c:pt>
                <c:pt idx="1">
                  <c:v>2kv </c:v>
                </c:pt>
                <c:pt idx="2">
                  <c:v>3kv</c:v>
                </c:pt>
                <c:pt idx="3">
                  <c:v>1kv </c:v>
                </c:pt>
                <c:pt idx="4">
                  <c:v>2kv </c:v>
                </c:pt>
                <c:pt idx="5">
                  <c:v>3kv</c:v>
                </c:pt>
                <c:pt idx="6">
                  <c:v>1kv </c:v>
                </c:pt>
                <c:pt idx="7">
                  <c:v>2kv </c:v>
                </c:pt>
                <c:pt idx="8">
                  <c:v>3kv</c:v>
                </c:pt>
                <c:pt idx="9">
                  <c:v>1kv </c:v>
                </c:pt>
                <c:pt idx="10">
                  <c:v>2kv </c:v>
                </c:pt>
                <c:pt idx="11">
                  <c:v>3kv</c:v>
                </c:pt>
                <c:pt idx="12">
                  <c:v>1kv </c:v>
                </c:pt>
                <c:pt idx="13">
                  <c:v>2kv </c:v>
                </c:pt>
                <c:pt idx="14">
                  <c:v>3kv</c:v>
                </c:pt>
              </c:strCache>
            </c:strRef>
          </c:cat>
          <c:val>
            <c:numRef>
              <c:f>Sheet1!$F$2:$F$87</c:f>
              <c:numCache>
                <c:formatCode>General</c:formatCode>
                <c:ptCount val="15"/>
                <c:pt idx="6">
                  <c:v>-16.3</c:v>
                </c:pt>
                <c:pt idx="7">
                  <c:v>3.8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Førstehjemslån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Sheet1!$A$2:$A$87</c:f>
              <c:strCache>
                <c:ptCount val="15"/>
                <c:pt idx="0">
                  <c:v>1kv </c:v>
                </c:pt>
                <c:pt idx="1">
                  <c:v>2kv </c:v>
                </c:pt>
                <c:pt idx="2">
                  <c:v>3kv</c:v>
                </c:pt>
                <c:pt idx="3">
                  <c:v>1kv </c:v>
                </c:pt>
                <c:pt idx="4">
                  <c:v>2kv </c:v>
                </c:pt>
                <c:pt idx="5">
                  <c:v>3kv</c:v>
                </c:pt>
                <c:pt idx="6">
                  <c:v>1kv </c:v>
                </c:pt>
                <c:pt idx="7">
                  <c:v>2kv </c:v>
                </c:pt>
                <c:pt idx="8">
                  <c:v>3kv</c:v>
                </c:pt>
                <c:pt idx="9">
                  <c:v>1kv </c:v>
                </c:pt>
                <c:pt idx="10">
                  <c:v>2kv </c:v>
                </c:pt>
                <c:pt idx="11">
                  <c:v>3kv</c:v>
                </c:pt>
                <c:pt idx="12">
                  <c:v>1kv </c:v>
                </c:pt>
                <c:pt idx="13">
                  <c:v>2kv </c:v>
                </c:pt>
                <c:pt idx="14">
                  <c:v>3kv</c:v>
                </c:pt>
              </c:strCache>
            </c:strRef>
          </c:cat>
          <c:val>
            <c:numRef>
              <c:f>Sheet1!$H$2:$H$87</c:f>
              <c:numCache>
                <c:formatCode>General</c:formatCode>
                <c:ptCount val="15"/>
                <c:pt idx="9">
                  <c:v>-2.2999999999999998</c:v>
                </c:pt>
                <c:pt idx="10" formatCode="0.0">
                  <c:v>-33.4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Fastrentelån</c:v>
                </c:pt>
              </c:strCache>
            </c:strRef>
          </c:tx>
          <c:spPr>
            <a:solidFill>
              <a:schemeClr val="accent6"/>
            </a:solidFill>
            <a:ln w="28575">
              <a:noFill/>
            </a:ln>
          </c:spPr>
          <c:cat>
            <c:strRef>
              <c:f>Sheet1!$A$2:$A$87</c:f>
              <c:strCache>
                <c:ptCount val="15"/>
                <c:pt idx="0">
                  <c:v>1kv </c:v>
                </c:pt>
                <c:pt idx="1">
                  <c:v>2kv </c:v>
                </c:pt>
                <c:pt idx="2">
                  <c:v>3kv</c:v>
                </c:pt>
                <c:pt idx="3">
                  <c:v>1kv </c:v>
                </c:pt>
                <c:pt idx="4">
                  <c:v>2kv </c:v>
                </c:pt>
                <c:pt idx="5">
                  <c:v>3kv</c:v>
                </c:pt>
                <c:pt idx="6">
                  <c:v>1kv </c:v>
                </c:pt>
                <c:pt idx="7">
                  <c:v>2kv </c:v>
                </c:pt>
                <c:pt idx="8">
                  <c:v>3kv</c:v>
                </c:pt>
                <c:pt idx="9">
                  <c:v>1kv </c:v>
                </c:pt>
                <c:pt idx="10">
                  <c:v>2kv </c:v>
                </c:pt>
                <c:pt idx="11">
                  <c:v>3kv</c:v>
                </c:pt>
                <c:pt idx="12">
                  <c:v>1kv </c:v>
                </c:pt>
                <c:pt idx="13">
                  <c:v>2kv </c:v>
                </c:pt>
                <c:pt idx="14">
                  <c:v>3kv</c:v>
                </c:pt>
              </c:strCache>
            </c:strRef>
          </c:cat>
          <c:val>
            <c:numRef>
              <c:f>Sheet1!$J$2:$J$87</c:f>
              <c:numCache>
                <c:formatCode>General</c:formatCode>
                <c:ptCount val="15"/>
                <c:pt idx="12">
                  <c:v>13.2</c:v>
                </c:pt>
                <c:pt idx="13">
                  <c:v>6.5</c:v>
                </c:pt>
              </c:numCache>
            </c:numRef>
          </c:val>
        </c:ser>
        <c:gapWidth val="140"/>
        <c:overlap val="100"/>
        <c:axId val="171097088"/>
        <c:axId val="171111552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Samlet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Sheet1!$A$2:$A$87</c:f>
              <c:strCache>
                <c:ptCount val="15"/>
                <c:pt idx="0">
                  <c:v>1kv </c:v>
                </c:pt>
                <c:pt idx="1">
                  <c:v>2kv </c:v>
                </c:pt>
                <c:pt idx="2">
                  <c:v>3kv</c:v>
                </c:pt>
                <c:pt idx="3">
                  <c:v>1kv </c:v>
                </c:pt>
                <c:pt idx="4">
                  <c:v>2kv </c:v>
                </c:pt>
                <c:pt idx="5">
                  <c:v>3kv</c:v>
                </c:pt>
                <c:pt idx="6">
                  <c:v>1kv </c:v>
                </c:pt>
                <c:pt idx="7">
                  <c:v>2kv </c:v>
                </c:pt>
                <c:pt idx="8">
                  <c:v>3kv</c:v>
                </c:pt>
                <c:pt idx="9">
                  <c:v>1kv </c:v>
                </c:pt>
                <c:pt idx="10">
                  <c:v>2kv </c:v>
                </c:pt>
                <c:pt idx="11">
                  <c:v>3kv</c:v>
                </c:pt>
                <c:pt idx="12">
                  <c:v>1kv </c:v>
                </c:pt>
                <c:pt idx="13">
                  <c:v>2kv </c:v>
                </c:pt>
                <c:pt idx="14">
                  <c:v>3kv</c:v>
                </c:pt>
              </c:strCache>
            </c:strRef>
          </c:cat>
          <c:val>
            <c:numRef>
              <c:f>Sheet1!$C$2:$C$87</c:f>
              <c:numCache>
                <c:formatCode>General</c:formatCode>
                <c:ptCount val="15"/>
                <c:pt idx="0">
                  <c:v>-4.5999999999999996</c:v>
                </c:pt>
                <c:pt idx="1">
                  <c:v>-0.70000000000000007</c:v>
                </c:pt>
                <c:pt idx="2">
                  <c:v>0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Vanlige boliglån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Sheet1!$A$2:$A$87</c:f>
              <c:strCache>
                <c:ptCount val="15"/>
                <c:pt idx="0">
                  <c:v>1kv </c:v>
                </c:pt>
                <c:pt idx="1">
                  <c:v>2kv </c:v>
                </c:pt>
                <c:pt idx="2">
                  <c:v>3kv</c:v>
                </c:pt>
                <c:pt idx="3">
                  <c:v>1kv </c:v>
                </c:pt>
                <c:pt idx="4">
                  <c:v>2kv </c:v>
                </c:pt>
                <c:pt idx="5">
                  <c:v>3kv</c:v>
                </c:pt>
                <c:pt idx="6">
                  <c:v>1kv </c:v>
                </c:pt>
                <c:pt idx="7">
                  <c:v>2kv </c:v>
                </c:pt>
                <c:pt idx="8">
                  <c:v>3kv</c:v>
                </c:pt>
                <c:pt idx="9">
                  <c:v>1kv </c:v>
                </c:pt>
                <c:pt idx="10">
                  <c:v>2kv </c:v>
                </c:pt>
                <c:pt idx="11">
                  <c:v>3kv</c:v>
                </c:pt>
                <c:pt idx="12">
                  <c:v>1kv </c:v>
                </c:pt>
                <c:pt idx="13">
                  <c:v>2kv </c:v>
                </c:pt>
                <c:pt idx="14">
                  <c:v>3kv</c:v>
                </c:pt>
              </c:strCache>
            </c:strRef>
          </c:cat>
          <c:val>
            <c:numRef>
              <c:f>Sheet1!$E$2:$E$87</c:f>
              <c:numCache>
                <c:formatCode>General</c:formatCode>
                <c:ptCount val="15"/>
                <c:pt idx="3">
                  <c:v>-6.2</c:v>
                </c:pt>
                <c:pt idx="4">
                  <c:v>3.5</c:v>
                </c:pt>
                <c:pt idx="5">
                  <c:v>0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Rammelån med pant i bolig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Sheet1!$A$2:$A$87</c:f>
              <c:strCache>
                <c:ptCount val="15"/>
                <c:pt idx="0">
                  <c:v>1kv </c:v>
                </c:pt>
                <c:pt idx="1">
                  <c:v>2kv </c:v>
                </c:pt>
                <c:pt idx="2">
                  <c:v>3kv</c:v>
                </c:pt>
                <c:pt idx="3">
                  <c:v>1kv </c:v>
                </c:pt>
                <c:pt idx="4">
                  <c:v>2kv </c:v>
                </c:pt>
                <c:pt idx="5">
                  <c:v>3kv</c:v>
                </c:pt>
                <c:pt idx="6">
                  <c:v>1kv </c:v>
                </c:pt>
                <c:pt idx="7">
                  <c:v>2kv </c:v>
                </c:pt>
                <c:pt idx="8">
                  <c:v>3kv</c:v>
                </c:pt>
                <c:pt idx="9">
                  <c:v>1kv </c:v>
                </c:pt>
                <c:pt idx="10">
                  <c:v>2kv </c:v>
                </c:pt>
                <c:pt idx="11">
                  <c:v>3kv</c:v>
                </c:pt>
                <c:pt idx="12">
                  <c:v>1kv </c:v>
                </c:pt>
                <c:pt idx="13">
                  <c:v>2kv </c:v>
                </c:pt>
                <c:pt idx="14">
                  <c:v>3kv</c:v>
                </c:pt>
              </c:strCache>
            </c:strRef>
          </c:cat>
          <c:val>
            <c:numRef>
              <c:f>Sheet1!$G$2:$G$87</c:f>
              <c:numCache>
                <c:formatCode>General</c:formatCode>
                <c:ptCount val="15"/>
                <c:pt idx="6">
                  <c:v>-8.5</c:v>
                </c:pt>
                <c:pt idx="7">
                  <c:v>-4.2</c:v>
                </c:pt>
                <c:pt idx="8">
                  <c:v>0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Førstehjemslån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Sheet1!$A$2:$A$87</c:f>
              <c:strCache>
                <c:ptCount val="15"/>
                <c:pt idx="0">
                  <c:v>1kv </c:v>
                </c:pt>
                <c:pt idx="1">
                  <c:v>2kv </c:v>
                </c:pt>
                <c:pt idx="2">
                  <c:v>3kv</c:v>
                </c:pt>
                <c:pt idx="3">
                  <c:v>1kv </c:v>
                </c:pt>
                <c:pt idx="4">
                  <c:v>2kv </c:v>
                </c:pt>
                <c:pt idx="5">
                  <c:v>3kv</c:v>
                </c:pt>
                <c:pt idx="6">
                  <c:v>1kv </c:v>
                </c:pt>
                <c:pt idx="7">
                  <c:v>2kv </c:v>
                </c:pt>
                <c:pt idx="8">
                  <c:v>3kv</c:v>
                </c:pt>
                <c:pt idx="9">
                  <c:v>1kv </c:v>
                </c:pt>
                <c:pt idx="10">
                  <c:v>2kv </c:v>
                </c:pt>
                <c:pt idx="11">
                  <c:v>3kv</c:v>
                </c:pt>
                <c:pt idx="12">
                  <c:v>1kv </c:v>
                </c:pt>
                <c:pt idx="13">
                  <c:v>2kv </c:v>
                </c:pt>
                <c:pt idx="14">
                  <c:v>3kv</c:v>
                </c:pt>
              </c:strCache>
            </c:strRef>
          </c:cat>
          <c:val>
            <c:numRef>
              <c:f>Sheet1!$I$2:$I$87</c:f>
              <c:numCache>
                <c:formatCode>General</c:formatCode>
                <c:ptCount val="15"/>
                <c:pt idx="9">
                  <c:v>-12.4</c:v>
                </c:pt>
                <c:pt idx="10">
                  <c:v>-20.9</c:v>
                </c:pt>
                <c:pt idx="11">
                  <c:v>0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Sheet1!$A$2:$A$87</c:f>
              <c:strCache>
                <c:ptCount val="15"/>
                <c:pt idx="0">
                  <c:v>1kv </c:v>
                </c:pt>
                <c:pt idx="1">
                  <c:v>2kv </c:v>
                </c:pt>
                <c:pt idx="2">
                  <c:v>3kv</c:v>
                </c:pt>
                <c:pt idx="3">
                  <c:v>1kv </c:v>
                </c:pt>
                <c:pt idx="4">
                  <c:v>2kv </c:v>
                </c:pt>
                <c:pt idx="5">
                  <c:v>3kv</c:v>
                </c:pt>
                <c:pt idx="6">
                  <c:v>1kv </c:v>
                </c:pt>
                <c:pt idx="7">
                  <c:v>2kv </c:v>
                </c:pt>
                <c:pt idx="8">
                  <c:v>3kv</c:v>
                </c:pt>
                <c:pt idx="9">
                  <c:v>1kv </c:v>
                </c:pt>
                <c:pt idx="10">
                  <c:v>2kv </c:v>
                </c:pt>
                <c:pt idx="11">
                  <c:v>3kv</c:v>
                </c:pt>
                <c:pt idx="12">
                  <c:v>1kv </c:v>
                </c:pt>
                <c:pt idx="13">
                  <c:v>2kv </c:v>
                </c:pt>
                <c:pt idx="14">
                  <c:v>3kv</c:v>
                </c:pt>
              </c:strCache>
            </c:strRef>
          </c:cat>
          <c:val>
            <c:numRef>
              <c:f>Sheet1!$K$2:$K$87</c:f>
              <c:numCache>
                <c:formatCode>General</c:formatCode>
                <c:ptCount val="15"/>
                <c:pt idx="12">
                  <c:v>31.5</c:v>
                </c:pt>
                <c:pt idx="13">
                  <c:v>2.7</c:v>
                </c:pt>
                <c:pt idx="14">
                  <c:v>4.2</c:v>
                </c:pt>
              </c:numCache>
            </c:numRef>
          </c:val>
        </c:ser>
        <c:marker val="1"/>
        <c:axId val="171113088"/>
        <c:axId val="171196800"/>
      </c:lineChart>
      <c:catAx>
        <c:axId val="171097088"/>
        <c:scaling>
          <c:orientation val="minMax"/>
        </c:scaling>
        <c:axPos val="b"/>
        <c:maj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171111552"/>
        <c:crossesAt val="0"/>
        <c:auto val="1"/>
        <c:lblAlgn val="ctr"/>
        <c:lblOffset val="100"/>
        <c:tickLblSkip val="1"/>
        <c:tickMarkSkip val="4"/>
      </c:catAx>
      <c:valAx>
        <c:axId val="171111552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71097088"/>
        <c:crosses val="autoZero"/>
        <c:crossBetween val="between"/>
        <c:majorUnit val="20"/>
        <c:minorUnit val="20"/>
      </c:valAx>
      <c:catAx>
        <c:axId val="171113088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71196800"/>
        <c:crossesAt val="-90"/>
        <c:auto val="1"/>
        <c:lblAlgn val="ctr"/>
        <c:lblOffset val="100"/>
        <c:tickLblSkip val="1"/>
        <c:tickMarkSkip val="1"/>
      </c:catAx>
      <c:valAx>
        <c:axId val="171196800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71113088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>
        <c:manualLayout>
          <c:layoutTarget val="inner"/>
          <c:xMode val="edge"/>
          <c:yMode val="edge"/>
          <c:x val="6.5663167104111991E-2"/>
          <c:y val="2.6209003831417641E-2"/>
          <c:w val="0.86867366579177663"/>
          <c:h val="0.8659402298850577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Kredittpraksis samlet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Sheet1!$A$2:$A$72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Sheet1!$B$2:$B$72</c:f>
              <c:numCache>
                <c:formatCode>General</c:formatCode>
                <c:ptCount val="15"/>
                <c:pt idx="0">
                  <c:v>-46.2</c:v>
                </c:pt>
                <c:pt idx="1">
                  <c:v>-4.3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Førstehjemslån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Sheet1!$A$2:$A$72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Sheet1!$D$2:$D$72</c:f>
              <c:numCache>
                <c:formatCode>General</c:formatCode>
                <c:ptCount val="15"/>
                <c:pt idx="3">
                  <c:v>-35.1</c:v>
                </c:pt>
                <c:pt idx="4">
                  <c:v>-33.4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Sheet1!$A$2:$A$72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Sheet1!$F$2:$F$72</c:f>
              <c:numCache>
                <c:formatCode>General</c:formatCode>
                <c:ptCount val="15"/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Sheet1!$A$2:$A$72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Sheet1!$H$2:$H$72</c:f>
              <c:numCache>
                <c:formatCode>General</c:formatCode>
                <c:ptCount val="15"/>
                <c:pt idx="9">
                  <c:v>-4.2</c:v>
                </c:pt>
                <c:pt idx="10">
                  <c:v>-9.8000000000000007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Sheet1!$A$2:$A$72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Sheet1!$J$2:$J$72</c:f>
              <c:numCache>
                <c:formatCode>General</c:formatCode>
                <c:ptCount val="15"/>
                <c:pt idx="12">
                  <c:v>0</c:v>
                </c:pt>
                <c:pt idx="13">
                  <c:v>-3</c:v>
                </c:pt>
              </c:numCache>
            </c:numRef>
          </c:val>
        </c:ser>
        <c:gapWidth val="140"/>
        <c:overlap val="100"/>
        <c:axId val="172907904"/>
        <c:axId val="172926464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Kredittpraksis samlet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Sheet1!$A$2:$A$72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Sheet1!$C$2:$C$72</c:f>
              <c:numCache>
                <c:formatCode>General</c:formatCode>
                <c:ptCount val="15"/>
                <c:pt idx="0">
                  <c:v>-32.5</c:v>
                </c:pt>
                <c:pt idx="1">
                  <c:v>-4.3</c:v>
                </c:pt>
                <c:pt idx="2">
                  <c:v>0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Førstehjemslån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Sheet1!$A$2:$A$72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Sheet1!$E$2:$E$72</c:f>
              <c:numCache>
                <c:formatCode>General</c:formatCode>
                <c:ptCount val="15"/>
                <c:pt idx="3">
                  <c:v>-39.700000000000003</c:v>
                </c:pt>
                <c:pt idx="4">
                  <c:v>-7.8</c:v>
                </c:pt>
                <c:pt idx="5">
                  <c:v>-7.7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Sheet1!$A$2:$A$72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Sheet1!$G$2:$G$72</c:f>
              <c:numCache>
                <c:formatCode>General</c:formatCode>
                <c:ptCount val="15"/>
                <c:pt idx="6">
                  <c:v>-6.7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Sheet1!$A$2:$A$72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Sheet1!$I$2:$I$72</c:f>
              <c:numCache>
                <c:formatCode>General</c:formatCode>
                <c:ptCount val="15"/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Finansieringssituasjonen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Sheet1!$A$2:$A$72</c:f>
              <c:strCache>
                <c:ptCount val="15"/>
                <c:pt idx="0">
                  <c:v>1kv</c:v>
                </c:pt>
                <c:pt idx="1">
                  <c:v>2kv</c:v>
                </c:pt>
                <c:pt idx="2">
                  <c:v>3kv</c:v>
                </c:pt>
                <c:pt idx="3">
                  <c:v>1kv</c:v>
                </c:pt>
                <c:pt idx="4">
                  <c:v>2kv</c:v>
                </c:pt>
                <c:pt idx="5">
                  <c:v>3kv</c:v>
                </c:pt>
                <c:pt idx="6">
                  <c:v>1kv</c:v>
                </c:pt>
                <c:pt idx="7">
                  <c:v>2kv</c:v>
                </c:pt>
                <c:pt idx="8">
                  <c:v>3kv</c:v>
                </c:pt>
                <c:pt idx="9">
                  <c:v>1kv</c:v>
                </c:pt>
                <c:pt idx="10">
                  <c:v>2kv</c:v>
                </c:pt>
                <c:pt idx="11">
                  <c:v>3kv</c:v>
                </c:pt>
                <c:pt idx="12">
                  <c:v>1kv</c:v>
                </c:pt>
                <c:pt idx="13">
                  <c:v>2kv</c:v>
                </c:pt>
                <c:pt idx="14">
                  <c:v>3kv</c:v>
                </c:pt>
              </c:strCache>
            </c:strRef>
          </c:cat>
          <c:val>
            <c:numRef>
              <c:f>Sheet1!$K$2:$K$72</c:f>
              <c:numCache>
                <c:formatCode>General</c:formatCode>
                <c:ptCount val="15"/>
                <c:pt idx="12">
                  <c:v>-5.9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</c:ser>
        <c:marker val="1"/>
        <c:axId val="172928000"/>
        <c:axId val="172929792"/>
      </c:lineChart>
      <c:catAx>
        <c:axId val="172907904"/>
        <c:scaling>
          <c:orientation val="minMax"/>
        </c:scaling>
        <c:axPos val="b"/>
        <c:maj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172926464"/>
        <c:crossesAt val="0"/>
        <c:auto val="1"/>
        <c:lblAlgn val="ctr"/>
        <c:lblOffset val="100"/>
        <c:tickLblSkip val="1"/>
        <c:tickMarkSkip val="4"/>
      </c:catAx>
      <c:valAx>
        <c:axId val="172926464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72907904"/>
        <c:crosses val="autoZero"/>
        <c:crossBetween val="between"/>
        <c:majorUnit val="20"/>
        <c:minorUnit val="20"/>
      </c:valAx>
      <c:catAx>
        <c:axId val="172928000"/>
        <c:scaling>
          <c:orientation val="minMax"/>
        </c:scaling>
        <c:axPos val="b"/>
        <c:numFmt formatCode="General" sourceLinked="1"/>
        <c:majorTickMark val="in"/>
        <c:tickLblPos val="low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72929792"/>
        <c:crossesAt val="-90"/>
        <c:auto val="1"/>
        <c:lblAlgn val="ctr"/>
        <c:lblOffset val="100"/>
        <c:tickLblSkip val="1"/>
        <c:tickMarkSkip val="1"/>
      </c:catAx>
      <c:valAx>
        <c:axId val="172929792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72928000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6528871391076119E-2"/>
          <c:y val="2.4974137931034483E-2"/>
          <c:w val="0.86589588801400252"/>
          <c:h val="0.84890957854406779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Sheet1!$A$2:$A$87</c:f>
              <c:strCache>
                <c:ptCount val="15"/>
                <c:pt idx="0">
                  <c:v>1kv </c:v>
                </c:pt>
                <c:pt idx="1">
                  <c:v>2kv </c:v>
                </c:pt>
                <c:pt idx="2">
                  <c:v>3kv</c:v>
                </c:pt>
                <c:pt idx="3">
                  <c:v>1kv </c:v>
                </c:pt>
                <c:pt idx="4">
                  <c:v>2kv </c:v>
                </c:pt>
                <c:pt idx="5">
                  <c:v>3kv</c:v>
                </c:pt>
                <c:pt idx="6">
                  <c:v>1kv </c:v>
                </c:pt>
                <c:pt idx="7">
                  <c:v>2kv </c:v>
                </c:pt>
                <c:pt idx="8">
                  <c:v>3kv</c:v>
                </c:pt>
                <c:pt idx="9">
                  <c:v>1kv </c:v>
                </c:pt>
                <c:pt idx="10">
                  <c:v>2kv </c:v>
                </c:pt>
                <c:pt idx="11">
                  <c:v>3kv</c:v>
                </c:pt>
                <c:pt idx="12">
                  <c:v>1kv </c:v>
                </c:pt>
                <c:pt idx="13">
                  <c:v>2kv </c:v>
                </c:pt>
                <c:pt idx="14">
                  <c:v>3kv</c:v>
                </c:pt>
              </c:strCache>
            </c:strRef>
          </c:cat>
          <c:val>
            <c:numRef>
              <c:f>Sheet1!$B$2:$B$87</c:f>
              <c:numCache>
                <c:formatCode>General</c:formatCode>
                <c:ptCount val="15"/>
                <c:pt idx="0">
                  <c:v>15.7</c:v>
                </c:pt>
                <c:pt idx="1">
                  <c:v>6.4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Maks.gjeld ift inntekt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Sheet1!$A$2:$A$87</c:f>
              <c:strCache>
                <c:ptCount val="15"/>
                <c:pt idx="0">
                  <c:v>1kv </c:v>
                </c:pt>
                <c:pt idx="1">
                  <c:v>2kv </c:v>
                </c:pt>
                <c:pt idx="2">
                  <c:v>3kv</c:v>
                </c:pt>
                <c:pt idx="3">
                  <c:v>1kv </c:v>
                </c:pt>
                <c:pt idx="4">
                  <c:v>2kv </c:v>
                </c:pt>
                <c:pt idx="5">
                  <c:v>3kv</c:v>
                </c:pt>
                <c:pt idx="6">
                  <c:v>1kv </c:v>
                </c:pt>
                <c:pt idx="7">
                  <c:v>2kv </c:v>
                </c:pt>
                <c:pt idx="8">
                  <c:v>3kv</c:v>
                </c:pt>
                <c:pt idx="9">
                  <c:v>1kv </c:v>
                </c:pt>
                <c:pt idx="10">
                  <c:v>2kv </c:v>
                </c:pt>
                <c:pt idx="11">
                  <c:v>3kv</c:v>
                </c:pt>
                <c:pt idx="12">
                  <c:v>1kv </c:v>
                </c:pt>
                <c:pt idx="13">
                  <c:v>2kv </c:v>
                </c:pt>
                <c:pt idx="14">
                  <c:v>3kv</c:v>
                </c:pt>
              </c:strCache>
            </c:strRef>
          </c:cat>
          <c:val>
            <c:numRef>
              <c:f>Sheet1!$D$2:$D$87</c:f>
              <c:numCache>
                <c:formatCode>General</c:formatCode>
                <c:ptCount val="15"/>
                <c:pt idx="3">
                  <c:v>-23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Maks.gjeld ift boligens verdi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Sheet1!$A$2:$A$87</c:f>
              <c:strCache>
                <c:ptCount val="15"/>
                <c:pt idx="0">
                  <c:v>1kv </c:v>
                </c:pt>
                <c:pt idx="1">
                  <c:v>2kv </c:v>
                </c:pt>
                <c:pt idx="2">
                  <c:v>3kv</c:v>
                </c:pt>
                <c:pt idx="3">
                  <c:v>1kv </c:v>
                </c:pt>
                <c:pt idx="4">
                  <c:v>2kv </c:v>
                </c:pt>
                <c:pt idx="5">
                  <c:v>3kv</c:v>
                </c:pt>
                <c:pt idx="6">
                  <c:v>1kv </c:v>
                </c:pt>
                <c:pt idx="7">
                  <c:v>2kv </c:v>
                </c:pt>
                <c:pt idx="8">
                  <c:v>3kv</c:v>
                </c:pt>
                <c:pt idx="9">
                  <c:v>1kv </c:v>
                </c:pt>
                <c:pt idx="10">
                  <c:v>2kv </c:v>
                </c:pt>
                <c:pt idx="11">
                  <c:v>3kv</c:v>
                </c:pt>
                <c:pt idx="12">
                  <c:v>1kv </c:v>
                </c:pt>
                <c:pt idx="13">
                  <c:v>2kv </c:v>
                </c:pt>
                <c:pt idx="14">
                  <c:v>3kv</c:v>
                </c:pt>
              </c:strCache>
            </c:strRef>
          </c:cat>
          <c:val>
            <c:numRef>
              <c:f>Sheet1!$F$2:$F$87</c:f>
              <c:numCache>
                <c:formatCode>General</c:formatCode>
                <c:ptCount val="15"/>
                <c:pt idx="6">
                  <c:v>-24.9</c:v>
                </c:pt>
                <c:pt idx="7">
                  <c:v>-4.3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Sheet1!$A$2:$A$87</c:f>
              <c:strCache>
                <c:ptCount val="15"/>
                <c:pt idx="0">
                  <c:v>1kv </c:v>
                </c:pt>
                <c:pt idx="1">
                  <c:v>2kv </c:v>
                </c:pt>
                <c:pt idx="2">
                  <c:v>3kv</c:v>
                </c:pt>
                <c:pt idx="3">
                  <c:v>1kv </c:v>
                </c:pt>
                <c:pt idx="4">
                  <c:v>2kv </c:v>
                </c:pt>
                <c:pt idx="5">
                  <c:v>3kv</c:v>
                </c:pt>
                <c:pt idx="6">
                  <c:v>1kv </c:v>
                </c:pt>
                <c:pt idx="7">
                  <c:v>2kv </c:v>
                </c:pt>
                <c:pt idx="8">
                  <c:v>3kv</c:v>
                </c:pt>
                <c:pt idx="9">
                  <c:v>1kv </c:v>
                </c:pt>
                <c:pt idx="10">
                  <c:v>2kv </c:v>
                </c:pt>
                <c:pt idx="11">
                  <c:v>3kv</c:v>
                </c:pt>
                <c:pt idx="12">
                  <c:v>1kv </c:v>
                </c:pt>
                <c:pt idx="13">
                  <c:v>2kv </c:v>
                </c:pt>
                <c:pt idx="14">
                  <c:v>3kv</c:v>
                </c:pt>
              </c:strCache>
            </c:strRef>
          </c:cat>
          <c:val>
            <c:numRef>
              <c:f>Sheet1!$H$2:$H$87</c:f>
              <c:numCache>
                <c:formatCode>General</c:formatCode>
                <c:ptCount val="15"/>
                <c:pt idx="9">
                  <c:v>14</c:v>
                </c:pt>
                <c:pt idx="10">
                  <c:v>14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Avdragsfrihet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Sheet1!$A$2:$A$87</c:f>
              <c:strCache>
                <c:ptCount val="15"/>
                <c:pt idx="0">
                  <c:v>1kv </c:v>
                </c:pt>
                <c:pt idx="1">
                  <c:v>2kv </c:v>
                </c:pt>
                <c:pt idx="2">
                  <c:v>3kv</c:v>
                </c:pt>
                <c:pt idx="3">
                  <c:v>1kv </c:v>
                </c:pt>
                <c:pt idx="4">
                  <c:v>2kv </c:v>
                </c:pt>
                <c:pt idx="5">
                  <c:v>3kv</c:v>
                </c:pt>
                <c:pt idx="6">
                  <c:v>1kv </c:v>
                </c:pt>
                <c:pt idx="7">
                  <c:v>2kv </c:v>
                </c:pt>
                <c:pt idx="8">
                  <c:v>3kv</c:v>
                </c:pt>
                <c:pt idx="9">
                  <c:v>1kv </c:v>
                </c:pt>
                <c:pt idx="10">
                  <c:v>2kv </c:v>
                </c:pt>
                <c:pt idx="11">
                  <c:v>3kv</c:v>
                </c:pt>
                <c:pt idx="12">
                  <c:v>1kv </c:v>
                </c:pt>
                <c:pt idx="13">
                  <c:v>2kv </c:v>
                </c:pt>
                <c:pt idx="14">
                  <c:v>3kv</c:v>
                </c:pt>
              </c:strCache>
            </c:strRef>
          </c:cat>
          <c:val>
            <c:numRef>
              <c:f>Sheet1!$J$2:$J$87</c:f>
              <c:numCache>
                <c:formatCode>General</c:formatCode>
                <c:ptCount val="15"/>
                <c:pt idx="12">
                  <c:v>-29.2</c:v>
                </c:pt>
                <c:pt idx="13">
                  <c:v>-6.5</c:v>
                </c:pt>
              </c:numCache>
            </c:numRef>
          </c:val>
        </c:ser>
        <c:gapWidth val="140"/>
        <c:overlap val="100"/>
        <c:axId val="173046784"/>
        <c:axId val="173062016"/>
      </c:barChart>
      <c:lineChart>
        <c:grouping val="standard"/>
        <c:ser>
          <c:idx val="7"/>
          <c:order val="3"/>
          <c:tx>
            <c:strRef>
              <c:f>Sheet1!$E$1</c:f>
              <c:strCache>
                <c:ptCount val="1"/>
                <c:pt idx="0">
                  <c:v>Maks.gjeld ift inntekt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Sheet1!$A$2:$A$87</c:f>
              <c:strCache>
                <c:ptCount val="15"/>
                <c:pt idx="0">
                  <c:v>1kv </c:v>
                </c:pt>
                <c:pt idx="1">
                  <c:v>2kv </c:v>
                </c:pt>
                <c:pt idx="2">
                  <c:v>3kv</c:v>
                </c:pt>
                <c:pt idx="3">
                  <c:v>1kv </c:v>
                </c:pt>
                <c:pt idx="4">
                  <c:v>2kv </c:v>
                </c:pt>
                <c:pt idx="5">
                  <c:v>3kv</c:v>
                </c:pt>
                <c:pt idx="6">
                  <c:v>1kv </c:v>
                </c:pt>
                <c:pt idx="7">
                  <c:v>2kv </c:v>
                </c:pt>
                <c:pt idx="8">
                  <c:v>3kv</c:v>
                </c:pt>
                <c:pt idx="9">
                  <c:v>1kv </c:v>
                </c:pt>
                <c:pt idx="10">
                  <c:v>2kv </c:v>
                </c:pt>
                <c:pt idx="11">
                  <c:v>3kv</c:v>
                </c:pt>
                <c:pt idx="12">
                  <c:v>1kv </c:v>
                </c:pt>
                <c:pt idx="13">
                  <c:v>2kv </c:v>
                </c:pt>
                <c:pt idx="14">
                  <c:v>3kv</c:v>
                </c:pt>
              </c:strCache>
            </c:strRef>
          </c:cat>
          <c:val>
            <c:numRef>
              <c:f>Sheet1!$E$2:$E$87</c:f>
              <c:numCache>
                <c:formatCode>General</c:formatCode>
                <c:ptCount val="15"/>
                <c:pt idx="3">
                  <c:v>-12.8</c:v>
                </c:pt>
                <c:pt idx="4">
                  <c:v>-2.2999999999999998</c:v>
                </c:pt>
                <c:pt idx="5">
                  <c:v>0</c:v>
                </c:pt>
              </c:numCache>
            </c:numRef>
          </c:val>
        </c:ser>
        <c:marker val="1"/>
        <c:axId val="173046784"/>
        <c:axId val="173062016"/>
      </c:line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Sheet1!$A$2:$A$87</c:f>
              <c:strCache>
                <c:ptCount val="15"/>
                <c:pt idx="0">
                  <c:v>1kv </c:v>
                </c:pt>
                <c:pt idx="1">
                  <c:v>2kv </c:v>
                </c:pt>
                <c:pt idx="2">
                  <c:v>3kv</c:v>
                </c:pt>
                <c:pt idx="3">
                  <c:v>1kv </c:v>
                </c:pt>
                <c:pt idx="4">
                  <c:v>2kv </c:v>
                </c:pt>
                <c:pt idx="5">
                  <c:v>3kv</c:v>
                </c:pt>
                <c:pt idx="6">
                  <c:v>1kv </c:v>
                </c:pt>
                <c:pt idx="7">
                  <c:v>2kv </c:v>
                </c:pt>
                <c:pt idx="8">
                  <c:v>3kv</c:v>
                </c:pt>
                <c:pt idx="9">
                  <c:v>1kv </c:v>
                </c:pt>
                <c:pt idx="10">
                  <c:v>2kv </c:v>
                </c:pt>
                <c:pt idx="11">
                  <c:v>3kv</c:v>
                </c:pt>
                <c:pt idx="12">
                  <c:v>1kv </c:v>
                </c:pt>
                <c:pt idx="13">
                  <c:v>2kv </c:v>
                </c:pt>
                <c:pt idx="14">
                  <c:v>3kv</c:v>
                </c:pt>
              </c:strCache>
            </c:strRef>
          </c:cat>
          <c:val>
            <c:numRef>
              <c:f>Sheet1!$C$2:$C$87</c:f>
              <c:numCache>
                <c:formatCode>General</c:formatCode>
                <c:ptCount val="15"/>
                <c:pt idx="0">
                  <c:v>22.7</c:v>
                </c:pt>
                <c:pt idx="1">
                  <c:v>6.9</c:v>
                </c:pt>
                <c:pt idx="2">
                  <c:v>-0.70000000000000007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Maks.gjeld ift boligens verdi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Sheet1!$A$2:$A$87</c:f>
              <c:strCache>
                <c:ptCount val="15"/>
                <c:pt idx="0">
                  <c:v>1kv </c:v>
                </c:pt>
                <c:pt idx="1">
                  <c:v>2kv </c:v>
                </c:pt>
                <c:pt idx="2">
                  <c:v>3kv</c:v>
                </c:pt>
                <c:pt idx="3">
                  <c:v>1kv </c:v>
                </c:pt>
                <c:pt idx="4">
                  <c:v>2kv </c:v>
                </c:pt>
                <c:pt idx="5">
                  <c:v>3kv</c:v>
                </c:pt>
                <c:pt idx="6">
                  <c:v>1kv </c:v>
                </c:pt>
                <c:pt idx="7">
                  <c:v>2kv </c:v>
                </c:pt>
                <c:pt idx="8">
                  <c:v>3kv</c:v>
                </c:pt>
                <c:pt idx="9">
                  <c:v>1kv </c:v>
                </c:pt>
                <c:pt idx="10">
                  <c:v>2kv </c:v>
                </c:pt>
                <c:pt idx="11">
                  <c:v>3kv</c:v>
                </c:pt>
                <c:pt idx="12">
                  <c:v>1kv </c:v>
                </c:pt>
                <c:pt idx="13">
                  <c:v>2kv </c:v>
                </c:pt>
                <c:pt idx="14">
                  <c:v>3kv</c:v>
                </c:pt>
              </c:strCache>
            </c:strRef>
          </c:cat>
          <c:val>
            <c:numRef>
              <c:f>Sheet1!$G$2:$G$87</c:f>
              <c:numCache>
                <c:formatCode>General</c:formatCode>
                <c:ptCount val="15"/>
                <c:pt idx="6">
                  <c:v>-13.9</c:v>
                </c:pt>
                <c:pt idx="7">
                  <c:v>-2.2999999999999998</c:v>
                </c:pt>
                <c:pt idx="8">
                  <c:v>0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Sheet1!$A$2:$A$87</c:f>
              <c:strCache>
                <c:ptCount val="15"/>
                <c:pt idx="0">
                  <c:v>1kv </c:v>
                </c:pt>
                <c:pt idx="1">
                  <c:v>2kv </c:v>
                </c:pt>
                <c:pt idx="2">
                  <c:v>3kv</c:v>
                </c:pt>
                <c:pt idx="3">
                  <c:v>1kv </c:v>
                </c:pt>
                <c:pt idx="4">
                  <c:v>2kv </c:v>
                </c:pt>
                <c:pt idx="5">
                  <c:v>3kv</c:v>
                </c:pt>
                <c:pt idx="6">
                  <c:v>1kv </c:v>
                </c:pt>
                <c:pt idx="7">
                  <c:v>2kv </c:v>
                </c:pt>
                <c:pt idx="8">
                  <c:v>3kv</c:v>
                </c:pt>
                <c:pt idx="9">
                  <c:v>1kv </c:v>
                </c:pt>
                <c:pt idx="10">
                  <c:v>2kv </c:v>
                </c:pt>
                <c:pt idx="11">
                  <c:v>3kv</c:v>
                </c:pt>
                <c:pt idx="12">
                  <c:v>1kv </c:v>
                </c:pt>
                <c:pt idx="13">
                  <c:v>2kv </c:v>
                </c:pt>
                <c:pt idx="14">
                  <c:v>3kv</c:v>
                </c:pt>
              </c:strCache>
            </c:strRef>
          </c:cat>
          <c:val>
            <c:numRef>
              <c:f>Sheet1!$I$2:$I$87</c:f>
              <c:numCache>
                <c:formatCode>General</c:formatCode>
                <c:ptCount val="15"/>
                <c:pt idx="9">
                  <c:v>0</c:v>
                </c:pt>
                <c:pt idx="10">
                  <c:v>3</c:v>
                </c:pt>
                <c:pt idx="11">
                  <c:v>2.2999999999999998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Avdragsfrihet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Sheet1!$A$2:$A$87</c:f>
              <c:strCache>
                <c:ptCount val="15"/>
                <c:pt idx="0">
                  <c:v>1kv </c:v>
                </c:pt>
                <c:pt idx="1">
                  <c:v>2kv </c:v>
                </c:pt>
                <c:pt idx="2">
                  <c:v>3kv</c:v>
                </c:pt>
                <c:pt idx="3">
                  <c:v>1kv </c:v>
                </c:pt>
                <c:pt idx="4">
                  <c:v>2kv </c:v>
                </c:pt>
                <c:pt idx="5">
                  <c:v>3kv</c:v>
                </c:pt>
                <c:pt idx="6">
                  <c:v>1kv </c:v>
                </c:pt>
                <c:pt idx="7">
                  <c:v>2kv </c:v>
                </c:pt>
                <c:pt idx="8">
                  <c:v>3kv</c:v>
                </c:pt>
                <c:pt idx="9">
                  <c:v>1kv </c:v>
                </c:pt>
                <c:pt idx="10">
                  <c:v>2kv </c:v>
                </c:pt>
                <c:pt idx="11">
                  <c:v>3kv</c:v>
                </c:pt>
                <c:pt idx="12">
                  <c:v>1kv </c:v>
                </c:pt>
                <c:pt idx="13">
                  <c:v>2kv </c:v>
                </c:pt>
                <c:pt idx="14">
                  <c:v>3kv</c:v>
                </c:pt>
              </c:strCache>
            </c:strRef>
          </c:cat>
          <c:val>
            <c:numRef>
              <c:f>Sheet1!$K$2:$K$87</c:f>
              <c:numCache>
                <c:formatCode>General</c:formatCode>
                <c:ptCount val="15"/>
                <c:pt idx="12">
                  <c:v>-29.2</c:v>
                </c:pt>
                <c:pt idx="13">
                  <c:v>-3</c:v>
                </c:pt>
                <c:pt idx="14">
                  <c:v>0</c:v>
                </c:pt>
              </c:numCache>
            </c:numRef>
          </c:val>
        </c:ser>
        <c:marker val="1"/>
        <c:axId val="173064576"/>
        <c:axId val="173066112"/>
      </c:lineChart>
      <c:catAx>
        <c:axId val="173046784"/>
        <c:scaling>
          <c:orientation val="minMax"/>
        </c:scaling>
        <c:axPos val="b"/>
        <c:maj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173062016"/>
        <c:crossesAt val="0"/>
        <c:auto val="1"/>
        <c:lblAlgn val="ctr"/>
        <c:lblOffset val="100"/>
        <c:tickLblSkip val="1"/>
        <c:tickMarkSkip val="4"/>
      </c:catAx>
      <c:valAx>
        <c:axId val="173062016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73046784"/>
        <c:crosses val="autoZero"/>
        <c:crossBetween val="between"/>
        <c:majorUnit val="20"/>
        <c:minorUnit val="20"/>
      </c:valAx>
      <c:catAx>
        <c:axId val="173064576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73066112"/>
        <c:crossesAt val="-90"/>
        <c:auto val="1"/>
        <c:lblAlgn val="ctr"/>
        <c:lblOffset val="100"/>
        <c:tickLblSkip val="1"/>
        <c:tickMarkSkip val="1"/>
      </c:catAx>
      <c:valAx>
        <c:axId val="173066112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73064576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>
        <c:manualLayout>
          <c:layoutTarget val="inner"/>
          <c:xMode val="edge"/>
          <c:yMode val="edge"/>
          <c:x val="6.5524278215223108E-2"/>
          <c:y val="2.642796934865901E-2"/>
          <c:w val="0.8683241469816273"/>
          <c:h val="0.86572126436782293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Låneetterspørsel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cat>
            <c:strRef>
              <c:f>Sheet1!$A$2:$A$61</c:f>
              <c:strCache>
                <c:ptCount val="9"/>
                <c:pt idx="0">
                  <c:v>1kv </c:v>
                </c:pt>
                <c:pt idx="1">
                  <c:v>2kv </c:v>
                </c:pt>
                <c:pt idx="2">
                  <c:v>3kv</c:v>
                </c:pt>
                <c:pt idx="3">
                  <c:v>1kv </c:v>
                </c:pt>
                <c:pt idx="4">
                  <c:v>2kv </c:v>
                </c:pt>
                <c:pt idx="5">
                  <c:v>3kv</c:v>
                </c:pt>
                <c:pt idx="6">
                  <c:v>1kv </c:v>
                </c:pt>
                <c:pt idx="7">
                  <c:v>2kv </c:v>
                </c:pt>
                <c:pt idx="8">
                  <c:v>3kv</c:v>
                </c:pt>
              </c:strCache>
            </c:strRef>
          </c:cat>
          <c:val>
            <c:numRef>
              <c:f>Sheet1!$B$2:$B$61</c:f>
              <c:numCache>
                <c:formatCode>General</c:formatCode>
                <c:ptCount val="9"/>
                <c:pt idx="0">
                  <c:v>-4.8</c:v>
                </c:pt>
                <c:pt idx="1">
                  <c:v>10.4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Utnyttelsesgrad kredittlinjer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cat>
            <c:strRef>
              <c:f>Sheet1!$A$2:$A$61</c:f>
              <c:strCache>
                <c:ptCount val="9"/>
                <c:pt idx="0">
                  <c:v>1kv </c:v>
                </c:pt>
                <c:pt idx="1">
                  <c:v>2kv </c:v>
                </c:pt>
                <c:pt idx="2">
                  <c:v>3kv</c:v>
                </c:pt>
                <c:pt idx="3">
                  <c:v>1kv </c:v>
                </c:pt>
                <c:pt idx="4">
                  <c:v>2kv </c:v>
                </c:pt>
                <c:pt idx="5">
                  <c:v>3kv</c:v>
                </c:pt>
                <c:pt idx="6">
                  <c:v>1kv </c:v>
                </c:pt>
                <c:pt idx="7">
                  <c:v>2kv </c:v>
                </c:pt>
                <c:pt idx="8">
                  <c:v>3kv</c:v>
                </c:pt>
              </c:strCache>
            </c:strRef>
          </c:cat>
          <c:val>
            <c:numRef>
              <c:f>Sheet1!$D$2:$D$61</c:f>
              <c:numCache>
                <c:formatCode>General</c:formatCode>
                <c:ptCount val="9"/>
                <c:pt idx="3">
                  <c:v>0</c:v>
                </c:pt>
                <c:pt idx="4">
                  <c:v>4.9000000000000004</c:v>
                </c:pt>
              </c:numCache>
            </c:numRef>
          </c:val>
        </c:ser>
        <c:ser>
          <c:idx val="0"/>
          <c:order val="4"/>
          <c:tx>
            <c:strRef>
              <c:f>Sheet1!$F$1</c:f>
              <c:strCache>
                <c:ptCount val="1"/>
                <c:pt idx="0">
                  <c:v>Fastrentelån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Sheet1!$A$2:$A$61</c:f>
              <c:strCache>
                <c:ptCount val="9"/>
                <c:pt idx="0">
                  <c:v>1kv </c:v>
                </c:pt>
                <c:pt idx="1">
                  <c:v>2kv </c:v>
                </c:pt>
                <c:pt idx="2">
                  <c:v>3kv</c:v>
                </c:pt>
                <c:pt idx="3">
                  <c:v>1kv </c:v>
                </c:pt>
                <c:pt idx="4">
                  <c:v>2kv </c:v>
                </c:pt>
                <c:pt idx="5">
                  <c:v>3kv</c:v>
                </c:pt>
                <c:pt idx="6">
                  <c:v>1kv </c:v>
                </c:pt>
                <c:pt idx="7">
                  <c:v>2kv </c:v>
                </c:pt>
                <c:pt idx="8">
                  <c:v>3kv</c:v>
                </c:pt>
              </c:strCache>
            </c:strRef>
          </c:cat>
          <c:val>
            <c:numRef>
              <c:f>Sheet1!$F$2:$F$61</c:f>
              <c:numCache>
                <c:formatCode>General</c:formatCode>
                <c:ptCount val="9"/>
                <c:pt idx="6">
                  <c:v>1.3</c:v>
                </c:pt>
                <c:pt idx="7">
                  <c:v>1.3</c:v>
                </c:pt>
              </c:numCache>
            </c:numRef>
          </c:val>
        </c:ser>
        <c:gapWidth val="140"/>
        <c:overlap val="100"/>
        <c:axId val="197024384"/>
        <c:axId val="197046656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Låneetterspørsel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Sheet1!$A$2:$A$61</c:f>
              <c:strCache>
                <c:ptCount val="9"/>
                <c:pt idx="0">
                  <c:v>1kv </c:v>
                </c:pt>
                <c:pt idx="1">
                  <c:v>2kv </c:v>
                </c:pt>
                <c:pt idx="2">
                  <c:v>3kv</c:v>
                </c:pt>
                <c:pt idx="3">
                  <c:v>1kv </c:v>
                </c:pt>
                <c:pt idx="4">
                  <c:v>2kv </c:v>
                </c:pt>
                <c:pt idx="5">
                  <c:v>3kv</c:v>
                </c:pt>
                <c:pt idx="6">
                  <c:v>1kv </c:v>
                </c:pt>
                <c:pt idx="7">
                  <c:v>2kv </c:v>
                </c:pt>
                <c:pt idx="8">
                  <c:v>3kv</c:v>
                </c:pt>
              </c:strCache>
            </c:strRef>
          </c:cat>
          <c:val>
            <c:numRef>
              <c:f>Sheet1!$C$2:$C$61</c:f>
              <c:numCache>
                <c:formatCode>General</c:formatCode>
                <c:ptCount val="9"/>
                <c:pt idx="0">
                  <c:v>-39.6</c:v>
                </c:pt>
                <c:pt idx="1">
                  <c:v>1.3</c:v>
                </c:pt>
                <c:pt idx="2">
                  <c:v>0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Utnyttelsesgrad kredittlinjer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Sheet1!$A$2:$A$61</c:f>
              <c:strCache>
                <c:ptCount val="9"/>
                <c:pt idx="0">
                  <c:v>1kv </c:v>
                </c:pt>
                <c:pt idx="1">
                  <c:v>2kv </c:v>
                </c:pt>
                <c:pt idx="2">
                  <c:v>3kv</c:v>
                </c:pt>
                <c:pt idx="3">
                  <c:v>1kv </c:v>
                </c:pt>
                <c:pt idx="4">
                  <c:v>2kv </c:v>
                </c:pt>
                <c:pt idx="5">
                  <c:v>3kv</c:v>
                </c:pt>
                <c:pt idx="6">
                  <c:v>1kv </c:v>
                </c:pt>
                <c:pt idx="7">
                  <c:v>2kv </c:v>
                </c:pt>
                <c:pt idx="8">
                  <c:v>3kv</c:v>
                </c:pt>
              </c:strCache>
            </c:strRef>
          </c:cat>
          <c:val>
            <c:numRef>
              <c:f>Sheet1!$E$2:$E$61</c:f>
              <c:numCache>
                <c:formatCode>General</c:formatCode>
                <c:ptCount val="9"/>
                <c:pt idx="3">
                  <c:v>19.8</c:v>
                </c:pt>
                <c:pt idx="4">
                  <c:v>0</c:v>
                </c:pt>
                <c:pt idx="5">
                  <c:v>29.6</c:v>
                </c:pt>
              </c:numCache>
            </c:numRef>
          </c:val>
        </c:ser>
        <c:ser>
          <c:idx val="4"/>
          <c:order val="5"/>
          <c:tx>
            <c:strRef>
              <c:f>Sheet1!$G$1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Sheet1!$A$2:$A$61</c:f>
              <c:strCache>
                <c:ptCount val="9"/>
                <c:pt idx="0">
                  <c:v>1kv </c:v>
                </c:pt>
                <c:pt idx="1">
                  <c:v>2kv </c:v>
                </c:pt>
                <c:pt idx="2">
                  <c:v>3kv</c:v>
                </c:pt>
                <c:pt idx="3">
                  <c:v>1kv </c:v>
                </c:pt>
                <c:pt idx="4">
                  <c:v>2kv </c:v>
                </c:pt>
                <c:pt idx="5">
                  <c:v>3kv</c:v>
                </c:pt>
                <c:pt idx="6">
                  <c:v>1kv </c:v>
                </c:pt>
                <c:pt idx="7">
                  <c:v>2kv </c:v>
                </c:pt>
                <c:pt idx="8">
                  <c:v>3kv</c:v>
                </c:pt>
              </c:strCache>
            </c:strRef>
          </c:cat>
          <c:val>
            <c:numRef>
              <c:f>Sheet1!$G$2:$G$61</c:f>
              <c:numCache>
                <c:formatCode>General</c:formatCode>
                <c:ptCount val="9"/>
                <c:pt idx="6">
                  <c:v>-1.3</c:v>
                </c:pt>
                <c:pt idx="7">
                  <c:v>2.2000000000000002</c:v>
                </c:pt>
                <c:pt idx="8">
                  <c:v>0</c:v>
                </c:pt>
              </c:numCache>
            </c:numRef>
          </c:val>
        </c:ser>
        <c:marker val="1"/>
        <c:axId val="197024384"/>
        <c:axId val="197046656"/>
      </c:lineChart>
      <c:lineChart>
        <c:grouping val="standard"/>
        <c:ser>
          <c:idx val="5"/>
          <c:order val="6"/>
          <c:tx>
            <c:strRef>
              <c:f>Sheet1!$H$1</c:f>
              <c:strCache>
                <c:ptCount val="1"/>
                <c:pt idx="0">
                  <c:v>hjelpelinje</c:v>
                </c:pt>
              </c:strCache>
            </c:strRef>
          </c:tx>
          <c:spPr>
            <a:ln w="28575">
              <a:noFill/>
            </a:ln>
          </c:spPr>
          <c:cat>
            <c:strRef>
              <c:f>Sheet1!$A$2:$A$61</c:f>
              <c:strCache>
                <c:ptCount val="9"/>
                <c:pt idx="0">
                  <c:v>1kv </c:v>
                </c:pt>
                <c:pt idx="1">
                  <c:v>2kv </c:v>
                </c:pt>
                <c:pt idx="2">
                  <c:v>3kv</c:v>
                </c:pt>
                <c:pt idx="3">
                  <c:v>1kv </c:v>
                </c:pt>
                <c:pt idx="4">
                  <c:v>2kv </c:v>
                </c:pt>
                <c:pt idx="5">
                  <c:v>3kv</c:v>
                </c:pt>
                <c:pt idx="6">
                  <c:v>1kv </c:v>
                </c:pt>
                <c:pt idx="7">
                  <c:v>2kv </c:v>
                </c:pt>
                <c:pt idx="8">
                  <c:v>3kv</c:v>
                </c:pt>
              </c:strCache>
            </c:strRef>
          </c:cat>
          <c:val>
            <c:numRef>
              <c:f>Sheet1!$H$2:$H$61</c:f>
              <c:numCache>
                <c:formatCode>General</c:formatCode>
                <c:ptCount val="9"/>
              </c:numCache>
            </c:numRef>
          </c:val>
        </c:ser>
        <c:marker val="1"/>
        <c:axId val="197049728"/>
        <c:axId val="197048192"/>
      </c:lineChart>
      <c:catAx>
        <c:axId val="197024384"/>
        <c:scaling>
          <c:orientation val="minMax"/>
        </c:scaling>
        <c:axPos val="b"/>
        <c:majorTickMark val="none"/>
        <c:tickLblPos val="none"/>
        <c:spPr>
          <a:ln w="3140">
            <a:solidFill>
              <a:schemeClr val="tx1"/>
            </a:solidFill>
            <a:prstDash val="solid"/>
          </a:ln>
        </c:spPr>
        <c:crossAx val="197046656"/>
        <c:crossesAt val="0"/>
        <c:auto val="1"/>
        <c:lblAlgn val="ctr"/>
        <c:lblOffset val="100"/>
        <c:tickLblSkip val="1"/>
        <c:tickMarkSkip val="4"/>
      </c:catAx>
      <c:valAx>
        <c:axId val="197046656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1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7024384"/>
        <c:crosses val="autoZero"/>
        <c:crossBetween val="between"/>
        <c:majorUnit val="20"/>
        <c:minorUnit val="20"/>
      </c:valAx>
      <c:valAx>
        <c:axId val="197048192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nb-NO"/>
          </a:p>
        </c:txPr>
        <c:crossAx val="197049728"/>
        <c:crosses val="max"/>
        <c:crossBetween val="between"/>
        <c:majorUnit val="20"/>
      </c:valAx>
      <c:catAx>
        <c:axId val="197049728"/>
        <c:scaling>
          <c:orientation val="minMax"/>
        </c:scaling>
        <c:axPos val="b"/>
        <c:majorTickMark val="in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nb-NO"/>
          </a:p>
        </c:txPr>
        <c:crossAx val="197048192"/>
        <c:crossesAt val="-90"/>
        <c:auto val="1"/>
        <c:lblAlgn val="ctr"/>
        <c:lblOffset val="100"/>
      </c:catAx>
      <c:spPr>
        <a:noFill/>
        <a:ln w="12564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1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>
        <c:manualLayout>
          <c:layoutTarget val="inner"/>
          <c:xMode val="edge"/>
          <c:yMode val="edge"/>
          <c:x val="6.5693132108486499E-2"/>
          <c:y val="2.6221072796935016E-2"/>
          <c:w val="0.86861373578302714"/>
          <c:h val="0.83995921561629494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Foretak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cat>
            <c:strRef>
              <c:f>Sheet1!$A$2:$A$41</c:f>
              <c:strCache>
                <c:ptCount val="6"/>
                <c:pt idx="0">
                  <c:v>1kv </c:v>
                </c:pt>
                <c:pt idx="1">
                  <c:v>2kv </c:v>
                </c:pt>
                <c:pt idx="2">
                  <c:v>3kv</c:v>
                </c:pt>
                <c:pt idx="3">
                  <c:v>1kv </c:v>
                </c:pt>
                <c:pt idx="4">
                  <c:v>2kv </c:v>
                </c:pt>
                <c:pt idx="5">
                  <c:v>3kv</c:v>
                </c:pt>
              </c:strCache>
            </c:strRef>
          </c:cat>
          <c:val>
            <c:numRef>
              <c:f>Sheet1!$B$2:$B$41</c:f>
              <c:numCache>
                <c:formatCode>General</c:formatCode>
                <c:ptCount val="6"/>
                <c:pt idx="0">
                  <c:v>-4.0999999999999996</c:v>
                </c:pt>
                <c:pt idx="1">
                  <c:v>-17.5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Næringseiendom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cat>
            <c:strRef>
              <c:f>Sheet1!$A$2:$A$41</c:f>
              <c:strCache>
                <c:ptCount val="6"/>
                <c:pt idx="0">
                  <c:v>1kv </c:v>
                </c:pt>
                <c:pt idx="1">
                  <c:v>2kv </c:v>
                </c:pt>
                <c:pt idx="2">
                  <c:v>3kv</c:v>
                </c:pt>
                <c:pt idx="3">
                  <c:v>1kv </c:v>
                </c:pt>
                <c:pt idx="4">
                  <c:v>2kv </c:v>
                </c:pt>
                <c:pt idx="5">
                  <c:v>3kv</c:v>
                </c:pt>
              </c:strCache>
            </c:strRef>
          </c:cat>
          <c:val>
            <c:numRef>
              <c:f>Sheet1!$D$2:$D$41</c:f>
              <c:numCache>
                <c:formatCode>General</c:formatCode>
                <c:ptCount val="6"/>
                <c:pt idx="3">
                  <c:v>-20.7</c:v>
                </c:pt>
                <c:pt idx="4">
                  <c:v>-13.9</c:v>
                </c:pt>
              </c:numCache>
            </c:numRef>
          </c:val>
        </c:ser>
        <c:gapWidth val="140"/>
        <c:overlap val="100"/>
        <c:axId val="197053056"/>
        <c:axId val="197133440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Foretak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Sheet1!$A$2:$A$41</c:f>
              <c:strCache>
                <c:ptCount val="6"/>
                <c:pt idx="0">
                  <c:v>1kv </c:v>
                </c:pt>
                <c:pt idx="1">
                  <c:v>2kv </c:v>
                </c:pt>
                <c:pt idx="2">
                  <c:v>3kv</c:v>
                </c:pt>
                <c:pt idx="3">
                  <c:v>1kv </c:v>
                </c:pt>
                <c:pt idx="4">
                  <c:v>2kv </c:v>
                </c:pt>
                <c:pt idx="5">
                  <c:v>3kv</c:v>
                </c:pt>
              </c:strCache>
            </c:strRef>
          </c:cat>
          <c:val>
            <c:numRef>
              <c:f>Sheet1!$C$2:$C$41</c:f>
              <c:numCache>
                <c:formatCode>General</c:formatCode>
                <c:ptCount val="6"/>
                <c:pt idx="0">
                  <c:v>-3.3</c:v>
                </c:pt>
                <c:pt idx="1">
                  <c:v>-0.9</c:v>
                </c:pt>
                <c:pt idx="2">
                  <c:v>-18.8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Næringseiendom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Sheet1!$A$2:$A$41</c:f>
              <c:strCache>
                <c:ptCount val="6"/>
                <c:pt idx="0">
                  <c:v>1kv </c:v>
                </c:pt>
                <c:pt idx="1">
                  <c:v>2kv </c:v>
                </c:pt>
                <c:pt idx="2">
                  <c:v>3kv</c:v>
                </c:pt>
                <c:pt idx="3">
                  <c:v>1kv </c:v>
                </c:pt>
                <c:pt idx="4">
                  <c:v>2kv </c:v>
                </c:pt>
                <c:pt idx="5">
                  <c:v>3kv</c:v>
                </c:pt>
              </c:strCache>
            </c:strRef>
          </c:cat>
          <c:val>
            <c:numRef>
              <c:f>Sheet1!$E$2:$E$41</c:f>
              <c:numCache>
                <c:formatCode>General</c:formatCode>
                <c:ptCount val="6"/>
                <c:pt idx="3">
                  <c:v>-32.9</c:v>
                </c:pt>
                <c:pt idx="4">
                  <c:v>-16.600000000000001</c:v>
                </c:pt>
                <c:pt idx="5">
                  <c:v>-15.2</c:v>
                </c:pt>
              </c:numCache>
            </c:numRef>
          </c:val>
        </c:ser>
        <c:marker val="1"/>
        <c:axId val="197134976"/>
        <c:axId val="197149056"/>
      </c:lineChart>
      <c:catAx>
        <c:axId val="197053056"/>
        <c:scaling>
          <c:orientation val="minMax"/>
        </c:scaling>
        <c:axPos val="b"/>
        <c:majorTickMark val="none"/>
        <c:tickLblPos val="none"/>
        <c:spPr>
          <a:ln w="3151">
            <a:solidFill>
              <a:schemeClr val="tx1"/>
            </a:solidFill>
            <a:prstDash val="solid"/>
          </a:ln>
        </c:spPr>
        <c:crossAx val="197133440"/>
        <c:crossesAt val="0"/>
        <c:auto val="1"/>
        <c:lblAlgn val="ctr"/>
        <c:lblOffset val="100"/>
        <c:tickLblSkip val="1"/>
        <c:tickMarkSkip val="4"/>
      </c:catAx>
      <c:valAx>
        <c:axId val="197133440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7053056"/>
        <c:crosses val="autoZero"/>
        <c:crossBetween val="between"/>
        <c:majorUnit val="20"/>
        <c:minorUnit val="20"/>
      </c:valAx>
      <c:catAx>
        <c:axId val="197134976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7149056"/>
        <c:crossesAt val="-90"/>
        <c:auto val="1"/>
        <c:lblAlgn val="ctr"/>
        <c:lblOffset val="100"/>
        <c:tickLblSkip val="1"/>
        <c:tickMarkSkip val="1"/>
      </c:catAx>
      <c:valAx>
        <c:axId val="197149056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7134976"/>
        <c:crosses val="max"/>
        <c:crossBetween val="between"/>
        <c:majorUnit val="20"/>
        <c:minorUnit val="20"/>
      </c:valAx>
      <c:spPr>
        <a:noFill/>
        <a:ln w="12601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6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1292"/>
          <c:h val="0.86572126436782293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Sheet1!$A$2:$A$121</c:f>
              <c:strCache>
                <c:ptCount val="18"/>
                <c:pt idx="0">
                  <c:v>1kv </c:v>
                </c:pt>
                <c:pt idx="1">
                  <c:v>2kv </c:v>
                </c:pt>
                <c:pt idx="2">
                  <c:v>3kv</c:v>
                </c:pt>
                <c:pt idx="3">
                  <c:v>1kv </c:v>
                </c:pt>
                <c:pt idx="4">
                  <c:v>2kv </c:v>
                </c:pt>
                <c:pt idx="5">
                  <c:v>3kv</c:v>
                </c:pt>
                <c:pt idx="6">
                  <c:v>1kv </c:v>
                </c:pt>
                <c:pt idx="7">
                  <c:v>2kv </c:v>
                </c:pt>
                <c:pt idx="8">
                  <c:v>3kv</c:v>
                </c:pt>
                <c:pt idx="9">
                  <c:v>1kv </c:v>
                </c:pt>
                <c:pt idx="10">
                  <c:v>2kv </c:v>
                </c:pt>
                <c:pt idx="11">
                  <c:v>3kv</c:v>
                </c:pt>
                <c:pt idx="12">
                  <c:v>1kv </c:v>
                </c:pt>
                <c:pt idx="13">
                  <c:v>2kv </c:v>
                </c:pt>
                <c:pt idx="14">
                  <c:v>3kv</c:v>
                </c:pt>
                <c:pt idx="15">
                  <c:v>1kv </c:v>
                </c:pt>
                <c:pt idx="16">
                  <c:v>2kv </c:v>
                </c:pt>
                <c:pt idx="17">
                  <c:v>3kv</c:v>
                </c:pt>
              </c:strCache>
            </c:strRef>
          </c:cat>
          <c:val>
            <c:numRef>
              <c:f>Sheet1!$B$2:$B$121</c:f>
              <c:numCache>
                <c:formatCode>General</c:formatCode>
                <c:ptCount val="18"/>
                <c:pt idx="0">
                  <c:v>-10</c:v>
                </c:pt>
                <c:pt idx="1">
                  <c:v>-18.899999999999999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Næringsspesifikke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Sheet1!$A$2:$A$121</c:f>
              <c:strCache>
                <c:ptCount val="18"/>
                <c:pt idx="0">
                  <c:v>1kv </c:v>
                </c:pt>
                <c:pt idx="1">
                  <c:v>2kv </c:v>
                </c:pt>
                <c:pt idx="2">
                  <c:v>3kv</c:v>
                </c:pt>
                <c:pt idx="3">
                  <c:v>1kv </c:v>
                </c:pt>
                <c:pt idx="4">
                  <c:v>2kv </c:v>
                </c:pt>
                <c:pt idx="5">
                  <c:v>3kv</c:v>
                </c:pt>
                <c:pt idx="6">
                  <c:v>1kv </c:v>
                </c:pt>
                <c:pt idx="7">
                  <c:v>2kv </c:v>
                </c:pt>
                <c:pt idx="8">
                  <c:v>3kv</c:v>
                </c:pt>
                <c:pt idx="9">
                  <c:v>1kv </c:v>
                </c:pt>
                <c:pt idx="10">
                  <c:v>2kv </c:v>
                </c:pt>
                <c:pt idx="11">
                  <c:v>3kv</c:v>
                </c:pt>
                <c:pt idx="12">
                  <c:v>1kv </c:v>
                </c:pt>
                <c:pt idx="13">
                  <c:v>2kv </c:v>
                </c:pt>
                <c:pt idx="14">
                  <c:v>3kv</c:v>
                </c:pt>
                <c:pt idx="15">
                  <c:v>1kv </c:v>
                </c:pt>
                <c:pt idx="16">
                  <c:v>2kv </c:v>
                </c:pt>
                <c:pt idx="17">
                  <c:v>3kv</c:v>
                </c:pt>
              </c:strCache>
            </c:strRef>
          </c:cat>
          <c:val>
            <c:numRef>
              <c:f>Sheet1!$D$2:$D$121</c:f>
              <c:numCache>
                <c:formatCode>General</c:formatCode>
                <c:ptCount val="18"/>
                <c:pt idx="3">
                  <c:v>-10</c:v>
                </c:pt>
                <c:pt idx="4">
                  <c:v>-16.600000000000001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Sheet1!$A$2:$A$121</c:f>
              <c:strCache>
                <c:ptCount val="18"/>
                <c:pt idx="0">
                  <c:v>1kv </c:v>
                </c:pt>
                <c:pt idx="1">
                  <c:v>2kv </c:v>
                </c:pt>
                <c:pt idx="2">
                  <c:v>3kv</c:v>
                </c:pt>
                <c:pt idx="3">
                  <c:v>1kv </c:v>
                </c:pt>
                <c:pt idx="4">
                  <c:v>2kv </c:v>
                </c:pt>
                <c:pt idx="5">
                  <c:v>3kv</c:v>
                </c:pt>
                <c:pt idx="6">
                  <c:v>1kv </c:v>
                </c:pt>
                <c:pt idx="7">
                  <c:v>2kv </c:v>
                </c:pt>
                <c:pt idx="8">
                  <c:v>3kv</c:v>
                </c:pt>
                <c:pt idx="9">
                  <c:v>1kv </c:v>
                </c:pt>
                <c:pt idx="10">
                  <c:v>2kv </c:v>
                </c:pt>
                <c:pt idx="11">
                  <c:v>3kv</c:v>
                </c:pt>
                <c:pt idx="12">
                  <c:v>1kv </c:v>
                </c:pt>
                <c:pt idx="13">
                  <c:v>2kv </c:v>
                </c:pt>
                <c:pt idx="14">
                  <c:v>3kv</c:v>
                </c:pt>
                <c:pt idx="15">
                  <c:v>1kv </c:v>
                </c:pt>
                <c:pt idx="16">
                  <c:v>2kv </c:v>
                </c:pt>
                <c:pt idx="17">
                  <c:v>3kv</c:v>
                </c:pt>
              </c:strCache>
            </c:strRef>
          </c:cat>
          <c:val>
            <c:numRef>
              <c:f>Sheet1!$F$2:$F$121</c:f>
              <c:numCache>
                <c:formatCode>General</c:formatCode>
                <c:ptCount val="18"/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Bankens risikovilje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Sheet1!$A$2:$A$121</c:f>
              <c:strCache>
                <c:ptCount val="18"/>
                <c:pt idx="0">
                  <c:v>1kv </c:v>
                </c:pt>
                <c:pt idx="1">
                  <c:v>2kv </c:v>
                </c:pt>
                <c:pt idx="2">
                  <c:v>3kv</c:v>
                </c:pt>
                <c:pt idx="3">
                  <c:v>1kv </c:v>
                </c:pt>
                <c:pt idx="4">
                  <c:v>2kv </c:v>
                </c:pt>
                <c:pt idx="5">
                  <c:v>3kv</c:v>
                </c:pt>
                <c:pt idx="6">
                  <c:v>1kv </c:v>
                </c:pt>
                <c:pt idx="7">
                  <c:v>2kv </c:v>
                </c:pt>
                <c:pt idx="8">
                  <c:v>3kv</c:v>
                </c:pt>
                <c:pt idx="9">
                  <c:v>1kv </c:v>
                </c:pt>
                <c:pt idx="10">
                  <c:v>2kv </c:v>
                </c:pt>
                <c:pt idx="11">
                  <c:v>3kv</c:v>
                </c:pt>
                <c:pt idx="12">
                  <c:v>1kv </c:v>
                </c:pt>
                <c:pt idx="13">
                  <c:v>2kv </c:v>
                </c:pt>
                <c:pt idx="14">
                  <c:v>3kv</c:v>
                </c:pt>
                <c:pt idx="15">
                  <c:v>1kv </c:v>
                </c:pt>
                <c:pt idx="16">
                  <c:v>2kv </c:v>
                </c:pt>
                <c:pt idx="17">
                  <c:v>3kv</c:v>
                </c:pt>
              </c:strCache>
            </c:strRef>
          </c:cat>
          <c:val>
            <c:numRef>
              <c:f>Sheet1!$H$2:$H$121</c:f>
              <c:numCache>
                <c:formatCode>General</c:formatCode>
                <c:ptCount val="18"/>
                <c:pt idx="9">
                  <c:v>-6.8</c:v>
                </c:pt>
                <c:pt idx="10">
                  <c:v>-19.8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Sheet1!$A$2:$A$121</c:f>
              <c:strCache>
                <c:ptCount val="18"/>
                <c:pt idx="0">
                  <c:v>1kv </c:v>
                </c:pt>
                <c:pt idx="1">
                  <c:v>2kv </c:v>
                </c:pt>
                <c:pt idx="2">
                  <c:v>3kv</c:v>
                </c:pt>
                <c:pt idx="3">
                  <c:v>1kv </c:v>
                </c:pt>
                <c:pt idx="4">
                  <c:v>2kv </c:v>
                </c:pt>
                <c:pt idx="5">
                  <c:v>3kv</c:v>
                </c:pt>
                <c:pt idx="6">
                  <c:v>1kv </c:v>
                </c:pt>
                <c:pt idx="7">
                  <c:v>2kv </c:v>
                </c:pt>
                <c:pt idx="8">
                  <c:v>3kv</c:v>
                </c:pt>
                <c:pt idx="9">
                  <c:v>1kv </c:v>
                </c:pt>
                <c:pt idx="10">
                  <c:v>2kv </c:v>
                </c:pt>
                <c:pt idx="11">
                  <c:v>3kv</c:v>
                </c:pt>
                <c:pt idx="12">
                  <c:v>1kv </c:v>
                </c:pt>
                <c:pt idx="13">
                  <c:v>2kv </c:v>
                </c:pt>
                <c:pt idx="14">
                  <c:v>3kv</c:v>
                </c:pt>
                <c:pt idx="15">
                  <c:v>1kv </c:v>
                </c:pt>
                <c:pt idx="16">
                  <c:v>2kv </c:v>
                </c:pt>
                <c:pt idx="17">
                  <c:v>3kv</c:v>
                </c:pt>
              </c:strCache>
            </c:strRef>
          </c:cat>
          <c:val>
            <c:numRef>
              <c:f>Sheet1!$J$2:$J$121</c:f>
              <c:numCache>
                <c:formatCode>General</c:formatCode>
                <c:ptCount val="18"/>
                <c:pt idx="12">
                  <c:v>-4.0999999999999996</c:v>
                </c:pt>
                <c:pt idx="13">
                  <c:v>-2</c:v>
                </c:pt>
              </c:numCache>
            </c:numRef>
          </c:val>
        </c:ser>
        <c:ser>
          <c:idx val="8"/>
          <c:order val="10"/>
          <c:tx>
            <c:strRef>
              <c:f>Sheet1!$L$1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Sheet1!$A$2:$A$121</c:f>
              <c:strCache>
                <c:ptCount val="18"/>
                <c:pt idx="0">
                  <c:v>1kv </c:v>
                </c:pt>
                <c:pt idx="1">
                  <c:v>2kv </c:v>
                </c:pt>
                <c:pt idx="2">
                  <c:v>3kv</c:v>
                </c:pt>
                <c:pt idx="3">
                  <c:v>1kv </c:v>
                </c:pt>
                <c:pt idx="4">
                  <c:v>2kv </c:v>
                </c:pt>
                <c:pt idx="5">
                  <c:v>3kv</c:v>
                </c:pt>
                <c:pt idx="6">
                  <c:v>1kv </c:v>
                </c:pt>
                <c:pt idx="7">
                  <c:v>2kv </c:v>
                </c:pt>
                <c:pt idx="8">
                  <c:v>3kv</c:v>
                </c:pt>
                <c:pt idx="9">
                  <c:v>1kv </c:v>
                </c:pt>
                <c:pt idx="10">
                  <c:v>2kv </c:v>
                </c:pt>
                <c:pt idx="11">
                  <c:v>3kv</c:v>
                </c:pt>
                <c:pt idx="12">
                  <c:v>1kv </c:v>
                </c:pt>
                <c:pt idx="13">
                  <c:v>2kv </c:v>
                </c:pt>
                <c:pt idx="14">
                  <c:v>3kv</c:v>
                </c:pt>
                <c:pt idx="15">
                  <c:v>1kv </c:v>
                </c:pt>
                <c:pt idx="16">
                  <c:v>2kv </c:v>
                </c:pt>
                <c:pt idx="17">
                  <c:v>3kv</c:v>
                </c:pt>
              </c:strCache>
            </c:strRef>
          </c:cat>
          <c:val>
            <c:numRef>
              <c:f>Sheet1!$L$2:$L$121</c:f>
              <c:numCache>
                <c:formatCode>General</c:formatCode>
                <c:ptCount val="18"/>
                <c:pt idx="15">
                  <c:v>-20.7</c:v>
                </c:pt>
                <c:pt idx="16">
                  <c:v>-29.6</c:v>
                </c:pt>
              </c:numCache>
            </c:numRef>
          </c:val>
        </c:ser>
        <c:gapWidth val="140"/>
        <c:overlap val="100"/>
        <c:axId val="198535808"/>
        <c:axId val="198550272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Makr.øk.utsikter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Sheet1!$A$2:$A$121</c:f>
              <c:strCache>
                <c:ptCount val="18"/>
                <c:pt idx="0">
                  <c:v>1kv </c:v>
                </c:pt>
                <c:pt idx="1">
                  <c:v>2kv </c:v>
                </c:pt>
                <c:pt idx="2">
                  <c:v>3kv</c:v>
                </c:pt>
                <c:pt idx="3">
                  <c:v>1kv </c:v>
                </c:pt>
                <c:pt idx="4">
                  <c:v>2kv </c:v>
                </c:pt>
                <c:pt idx="5">
                  <c:v>3kv</c:v>
                </c:pt>
                <c:pt idx="6">
                  <c:v>1kv </c:v>
                </c:pt>
                <c:pt idx="7">
                  <c:v>2kv </c:v>
                </c:pt>
                <c:pt idx="8">
                  <c:v>3kv</c:v>
                </c:pt>
                <c:pt idx="9">
                  <c:v>1kv </c:v>
                </c:pt>
                <c:pt idx="10">
                  <c:v>2kv </c:v>
                </c:pt>
                <c:pt idx="11">
                  <c:v>3kv</c:v>
                </c:pt>
                <c:pt idx="12">
                  <c:v>1kv </c:v>
                </c:pt>
                <c:pt idx="13">
                  <c:v>2kv </c:v>
                </c:pt>
                <c:pt idx="14">
                  <c:v>3kv</c:v>
                </c:pt>
                <c:pt idx="15">
                  <c:v>1kv </c:v>
                </c:pt>
                <c:pt idx="16">
                  <c:v>2kv </c:v>
                </c:pt>
                <c:pt idx="17">
                  <c:v>3kv</c:v>
                </c:pt>
              </c:strCache>
            </c:strRef>
          </c:cat>
          <c:val>
            <c:numRef>
              <c:f>Sheet1!$C$2:$C$121</c:f>
              <c:numCache>
                <c:formatCode>General</c:formatCode>
                <c:ptCount val="18"/>
                <c:pt idx="0">
                  <c:v>-18.899999999999999</c:v>
                </c:pt>
                <c:pt idx="1">
                  <c:v>0</c:v>
                </c:pt>
                <c:pt idx="2">
                  <c:v>-20.100000000000001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Næringsspesifikke 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Sheet1!$A$2:$A$121</c:f>
              <c:strCache>
                <c:ptCount val="18"/>
                <c:pt idx="0">
                  <c:v>1kv </c:v>
                </c:pt>
                <c:pt idx="1">
                  <c:v>2kv </c:v>
                </c:pt>
                <c:pt idx="2">
                  <c:v>3kv</c:v>
                </c:pt>
                <c:pt idx="3">
                  <c:v>1kv </c:v>
                </c:pt>
                <c:pt idx="4">
                  <c:v>2kv </c:v>
                </c:pt>
                <c:pt idx="5">
                  <c:v>3kv</c:v>
                </c:pt>
                <c:pt idx="6">
                  <c:v>1kv </c:v>
                </c:pt>
                <c:pt idx="7">
                  <c:v>2kv </c:v>
                </c:pt>
                <c:pt idx="8">
                  <c:v>3kv</c:v>
                </c:pt>
                <c:pt idx="9">
                  <c:v>1kv </c:v>
                </c:pt>
                <c:pt idx="10">
                  <c:v>2kv </c:v>
                </c:pt>
                <c:pt idx="11">
                  <c:v>3kv</c:v>
                </c:pt>
                <c:pt idx="12">
                  <c:v>1kv </c:v>
                </c:pt>
                <c:pt idx="13">
                  <c:v>2kv </c:v>
                </c:pt>
                <c:pt idx="14">
                  <c:v>3kv</c:v>
                </c:pt>
                <c:pt idx="15">
                  <c:v>1kv </c:v>
                </c:pt>
                <c:pt idx="16">
                  <c:v>2kv </c:v>
                </c:pt>
                <c:pt idx="17">
                  <c:v>3kv</c:v>
                </c:pt>
              </c:strCache>
            </c:strRef>
          </c:cat>
          <c:val>
            <c:numRef>
              <c:f>Sheet1!$E$2:$E$121</c:f>
              <c:numCache>
                <c:formatCode>General</c:formatCode>
                <c:ptCount val="18"/>
                <c:pt idx="3">
                  <c:v>-35.5</c:v>
                </c:pt>
                <c:pt idx="4">
                  <c:v>0</c:v>
                </c:pt>
                <c:pt idx="5">
                  <c:v>-17.7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Sheet1!$A$2:$A$121</c:f>
              <c:strCache>
                <c:ptCount val="18"/>
                <c:pt idx="0">
                  <c:v>1kv </c:v>
                </c:pt>
                <c:pt idx="1">
                  <c:v>2kv </c:v>
                </c:pt>
                <c:pt idx="2">
                  <c:v>3kv</c:v>
                </c:pt>
                <c:pt idx="3">
                  <c:v>1kv </c:v>
                </c:pt>
                <c:pt idx="4">
                  <c:v>2kv </c:v>
                </c:pt>
                <c:pt idx="5">
                  <c:v>3kv</c:v>
                </c:pt>
                <c:pt idx="6">
                  <c:v>1kv </c:v>
                </c:pt>
                <c:pt idx="7">
                  <c:v>2kv </c:v>
                </c:pt>
                <c:pt idx="8">
                  <c:v>3kv</c:v>
                </c:pt>
                <c:pt idx="9">
                  <c:v>1kv </c:v>
                </c:pt>
                <c:pt idx="10">
                  <c:v>2kv </c:v>
                </c:pt>
                <c:pt idx="11">
                  <c:v>3kv</c:v>
                </c:pt>
                <c:pt idx="12">
                  <c:v>1kv </c:v>
                </c:pt>
                <c:pt idx="13">
                  <c:v>2kv </c:v>
                </c:pt>
                <c:pt idx="14">
                  <c:v>3kv</c:v>
                </c:pt>
                <c:pt idx="15">
                  <c:v>1kv </c:v>
                </c:pt>
                <c:pt idx="16">
                  <c:v>2kv </c:v>
                </c:pt>
                <c:pt idx="17">
                  <c:v>3kv</c:v>
                </c:pt>
              </c:strCache>
            </c:strRef>
          </c:cat>
          <c:val>
            <c:numRef>
              <c:f>Sheet1!$G$2:$G$121</c:f>
              <c:numCache>
                <c:formatCode>General</c:formatCode>
                <c:ptCount val="18"/>
                <c:pt idx="6">
                  <c:v>-12.1</c:v>
                </c:pt>
                <c:pt idx="7">
                  <c:v>-0.9</c:v>
                </c:pt>
                <c:pt idx="8">
                  <c:v>0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Bankens risikovilje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Sheet1!$A$2:$A$121</c:f>
              <c:strCache>
                <c:ptCount val="18"/>
                <c:pt idx="0">
                  <c:v>1kv </c:v>
                </c:pt>
                <c:pt idx="1">
                  <c:v>2kv </c:v>
                </c:pt>
                <c:pt idx="2">
                  <c:v>3kv</c:v>
                </c:pt>
                <c:pt idx="3">
                  <c:v>1kv </c:v>
                </c:pt>
                <c:pt idx="4">
                  <c:v>2kv </c:v>
                </c:pt>
                <c:pt idx="5">
                  <c:v>3kv</c:v>
                </c:pt>
                <c:pt idx="6">
                  <c:v>1kv </c:v>
                </c:pt>
                <c:pt idx="7">
                  <c:v>2kv </c:v>
                </c:pt>
                <c:pt idx="8">
                  <c:v>3kv</c:v>
                </c:pt>
                <c:pt idx="9">
                  <c:v>1kv </c:v>
                </c:pt>
                <c:pt idx="10">
                  <c:v>2kv </c:v>
                </c:pt>
                <c:pt idx="11">
                  <c:v>3kv</c:v>
                </c:pt>
                <c:pt idx="12">
                  <c:v>1kv </c:v>
                </c:pt>
                <c:pt idx="13">
                  <c:v>2kv </c:v>
                </c:pt>
                <c:pt idx="14">
                  <c:v>3kv</c:v>
                </c:pt>
                <c:pt idx="15">
                  <c:v>1kv </c:v>
                </c:pt>
                <c:pt idx="16">
                  <c:v>2kv </c:v>
                </c:pt>
                <c:pt idx="17">
                  <c:v>3kv</c:v>
                </c:pt>
              </c:strCache>
            </c:strRef>
          </c:cat>
          <c:val>
            <c:numRef>
              <c:f>Sheet1!$I$2:$I$121</c:f>
              <c:numCache>
                <c:formatCode>General</c:formatCode>
                <c:ptCount val="18"/>
                <c:pt idx="9">
                  <c:v>-22.5</c:v>
                </c:pt>
                <c:pt idx="10">
                  <c:v>-5.9</c:v>
                </c:pt>
                <c:pt idx="11">
                  <c:v>-18.899999999999999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Sheet1!$A$2:$A$121</c:f>
              <c:strCache>
                <c:ptCount val="18"/>
                <c:pt idx="0">
                  <c:v>1kv </c:v>
                </c:pt>
                <c:pt idx="1">
                  <c:v>2kv </c:v>
                </c:pt>
                <c:pt idx="2">
                  <c:v>3kv</c:v>
                </c:pt>
                <c:pt idx="3">
                  <c:v>1kv </c:v>
                </c:pt>
                <c:pt idx="4">
                  <c:v>2kv </c:v>
                </c:pt>
                <c:pt idx="5">
                  <c:v>3kv</c:v>
                </c:pt>
                <c:pt idx="6">
                  <c:v>1kv </c:v>
                </c:pt>
                <c:pt idx="7">
                  <c:v>2kv </c:v>
                </c:pt>
                <c:pt idx="8">
                  <c:v>3kv</c:v>
                </c:pt>
                <c:pt idx="9">
                  <c:v>1kv </c:v>
                </c:pt>
                <c:pt idx="10">
                  <c:v>2kv </c:v>
                </c:pt>
                <c:pt idx="11">
                  <c:v>3kv</c:v>
                </c:pt>
                <c:pt idx="12">
                  <c:v>1kv </c:v>
                </c:pt>
                <c:pt idx="13">
                  <c:v>2kv </c:v>
                </c:pt>
                <c:pt idx="14">
                  <c:v>3kv</c:v>
                </c:pt>
                <c:pt idx="15">
                  <c:v>1kv </c:v>
                </c:pt>
                <c:pt idx="16">
                  <c:v>2kv </c:v>
                </c:pt>
                <c:pt idx="17">
                  <c:v>3kv</c:v>
                </c:pt>
              </c:strCache>
            </c:strRef>
          </c:cat>
          <c:val>
            <c:numRef>
              <c:f>Sheet1!$K$2:$K$121</c:f>
              <c:numCache>
                <c:formatCode>General</c:formatCode>
                <c:ptCount val="18"/>
                <c:pt idx="12">
                  <c:v>-29.6</c:v>
                </c:pt>
                <c:pt idx="13">
                  <c:v>-0.9</c:v>
                </c:pt>
                <c:pt idx="14">
                  <c:v>-13.9</c:v>
                </c:pt>
              </c:numCache>
            </c:numRef>
          </c:val>
        </c:ser>
        <c:ser>
          <c:idx val="9"/>
          <c:order val="11"/>
          <c:tx>
            <c:strRef>
              <c:f>Sheet1!$M$1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FF0000"/>
              </a:solidFill>
              <a:ln>
                <a:noFill/>
              </a:ln>
            </c:spPr>
          </c:marker>
          <c:dPt>
            <c:idx val="16"/>
            <c:marker>
              <c:symbol val="diamond"/>
              <c:size val="7"/>
            </c:marker>
          </c:dPt>
          <c:cat>
            <c:strRef>
              <c:f>Sheet1!$A$2:$A$121</c:f>
              <c:strCache>
                <c:ptCount val="18"/>
                <c:pt idx="0">
                  <c:v>1kv </c:v>
                </c:pt>
                <c:pt idx="1">
                  <c:v>2kv </c:v>
                </c:pt>
                <c:pt idx="2">
                  <c:v>3kv</c:v>
                </c:pt>
                <c:pt idx="3">
                  <c:v>1kv </c:v>
                </c:pt>
                <c:pt idx="4">
                  <c:v>2kv </c:v>
                </c:pt>
                <c:pt idx="5">
                  <c:v>3kv</c:v>
                </c:pt>
                <c:pt idx="6">
                  <c:v>1kv </c:v>
                </c:pt>
                <c:pt idx="7">
                  <c:v>2kv </c:v>
                </c:pt>
                <c:pt idx="8">
                  <c:v>3kv</c:v>
                </c:pt>
                <c:pt idx="9">
                  <c:v>1kv </c:v>
                </c:pt>
                <c:pt idx="10">
                  <c:v>2kv </c:v>
                </c:pt>
                <c:pt idx="11">
                  <c:v>3kv</c:v>
                </c:pt>
                <c:pt idx="12">
                  <c:v>1kv </c:v>
                </c:pt>
                <c:pt idx="13">
                  <c:v>2kv </c:v>
                </c:pt>
                <c:pt idx="14">
                  <c:v>3kv</c:v>
                </c:pt>
                <c:pt idx="15">
                  <c:v>1kv </c:v>
                </c:pt>
                <c:pt idx="16">
                  <c:v>2kv </c:v>
                </c:pt>
                <c:pt idx="17">
                  <c:v>3kv</c:v>
                </c:pt>
              </c:strCache>
            </c:strRef>
          </c:cat>
          <c:val>
            <c:numRef>
              <c:f>Sheet1!$M$2:$M$121</c:f>
              <c:numCache>
                <c:formatCode>General</c:formatCode>
                <c:ptCount val="18"/>
                <c:pt idx="15">
                  <c:v>-32.9</c:v>
                </c:pt>
                <c:pt idx="16">
                  <c:v>0</c:v>
                </c:pt>
                <c:pt idx="17">
                  <c:v>-30.9</c:v>
                </c:pt>
              </c:numCache>
            </c:numRef>
          </c:val>
        </c:ser>
        <c:marker val="1"/>
        <c:axId val="198551808"/>
        <c:axId val="198561792"/>
      </c:lineChart>
      <c:catAx>
        <c:axId val="198535808"/>
        <c:scaling>
          <c:orientation val="minMax"/>
        </c:scaling>
        <c:axPos val="b"/>
        <c:majorTickMark val="none"/>
        <c:tickLblPos val="none"/>
        <c:spPr>
          <a:ln w="3134">
            <a:solidFill>
              <a:schemeClr val="tx1"/>
            </a:solidFill>
            <a:prstDash val="solid"/>
          </a:ln>
        </c:spPr>
        <c:crossAx val="198550272"/>
        <c:crossesAt val="0"/>
        <c:auto val="1"/>
        <c:lblAlgn val="ctr"/>
        <c:lblOffset val="100"/>
        <c:tickLblSkip val="1"/>
        <c:tickMarkSkip val="4"/>
      </c:catAx>
      <c:valAx>
        <c:axId val="198550272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98535808"/>
        <c:crosses val="autoZero"/>
        <c:crossBetween val="between"/>
        <c:majorUnit val="20"/>
        <c:minorUnit val="20"/>
      </c:valAx>
      <c:catAx>
        <c:axId val="198551808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98561792"/>
        <c:crossesAt val="-90"/>
        <c:auto val="1"/>
        <c:lblAlgn val="ctr"/>
        <c:lblOffset val="100"/>
        <c:tickLblSkip val="1"/>
        <c:tickMarkSkip val="1"/>
      </c:catAx>
      <c:valAx>
        <c:axId val="198561792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98551808"/>
        <c:crosses val="max"/>
        <c:crossBetween val="between"/>
        <c:majorUnit val="20"/>
        <c:minorUnit val="20"/>
      </c:valAx>
      <c:spPr>
        <a:noFill/>
        <a:ln w="12537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77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1292"/>
          <c:h val="0.86572126436782293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Sheet1!$A$2:$A$68</c:f>
              <c:strCache>
                <c:ptCount val="12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</c:strCache>
            </c:strRef>
          </c:cat>
          <c:val>
            <c:numRef>
              <c:f>Sheet1!$B$2:$B$68</c:f>
              <c:numCache>
                <c:formatCode>General</c:formatCode>
                <c:ptCount val="12"/>
                <c:pt idx="0">
                  <c:v>27.5</c:v>
                </c:pt>
                <c:pt idx="1">
                  <c:v>57.1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Krav til ek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Sheet1!$A$2:$A$68</c:f>
              <c:strCache>
                <c:ptCount val="12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</c:strCache>
            </c:strRef>
          </c:cat>
          <c:val>
            <c:numRef>
              <c:f>Sheet1!$D$2:$D$68</c:f>
              <c:numCache>
                <c:formatCode>General</c:formatCode>
                <c:ptCount val="12"/>
                <c:pt idx="3">
                  <c:v>9.1</c:v>
                </c:pt>
                <c:pt idx="4">
                  <c:v>5.9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Maksimal nedbetalingstid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Sheet1!$A$2:$A$68</c:f>
              <c:strCache>
                <c:ptCount val="12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</c:strCache>
            </c:strRef>
          </c:cat>
          <c:val>
            <c:numRef>
              <c:f>Sheet1!$F$2:$F$68</c:f>
              <c:numCache>
                <c:formatCode>General</c:formatCode>
                <c:ptCount val="12"/>
                <c:pt idx="6">
                  <c:v>-29.6</c:v>
                </c:pt>
                <c:pt idx="7">
                  <c:v>-26.9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Sheet1!$A$2:$A$68</c:f>
              <c:strCache>
                <c:ptCount val="12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</c:strCache>
            </c:strRef>
          </c:cat>
          <c:val>
            <c:numRef>
              <c:f>Sheet1!$H$2:$H$68</c:f>
              <c:numCache>
                <c:formatCode>General</c:formatCode>
                <c:ptCount val="12"/>
                <c:pt idx="9">
                  <c:v>18.100000000000001</c:v>
                </c:pt>
                <c:pt idx="10">
                  <c:v>13.9</c:v>
                </c:pt>
              </c:numCache>
            </c:numRef>
          </c:val>
        </c:ser>
        <c:gapWidth val="140"/>
        <c:overlap val="100"/>
        <c:axId val="198777472"/>
        <c:axId val="198865664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Sheet1!$A$2:$A$68</c:f>
              <c:strCache>
                <c:ptCount val="12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</c:strCache>
            </c:strRef>
          </c:cat>
          <c:val>
            <c:numRef>
              <c:f>Sheet1!$C$2:$C$68</c:f>
              <c:numCache>
                <c:formatCode>General</c:formatCode>
                <c:ptCount val="12"/>
                <c:pt idx="0">
                  <c:v>61.7</c:v>
                </c:pt>
                <c:pt idx="1">
                  <c:v>26.6</c:v>
                </c:pt>
                <c:pt idx="2">
                  <c:v>44.1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krav til ek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Sheet1!$A$2:$A$68</c:f>
              <c:strCache>
                <c:ptCount val="12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</c:strCache>
            </c:strRef>
          </c:cat>
          <c:val>
            <c:numRef>
              <c:f>Sheet1!$E$2:$E$68</c:f>
              <c:numCache>
                <c:formatCode>General</c:formatCode>
                <c:ptCount val="12"/>
                <c:pt idx="3">
                  <c:v>-0.9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 nedbetalingstid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Sheet1!$A$2:$A$68</c:f>
              <c:strCache>
                <c:ptCount val="12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</c:strCache>
            </c:strRef>
          </c:cat>
          <c:val>
            <c:numRef>
              <c:f>Sheet1!$G$2:$G$68</c:f>
              <c:numCache>
                <c:formatCode>General</c:formatCode>
                <c:ptCount val="12"/>
                <c:pt idx="6">
                  <c:v>-29.6</c:v>
                </c:pt>
                <c:pt idx="7">
                  <c:v>13</c:v>
                </c:pt>
                <c:pt idx="8">
                  <c:v>-14.4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Sheet1!$A$2:$A$68</c:f>
              <c:strCache>
                <c:ptCount val="12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</c:strCache>
            </c:strRef>
          </c:cat>
          <c:val>
            <c:numRef>
              <c:f>Sheet1!$I$2:$I$68</c:f>
              <c:numCache>
                <c:formatCode>General</c:formatCode>
                <c:ptCount val="12"/>
                <c:pt idx="9">
                  <c:v>26.1</c:v>
                </c:pt>
                <c:pt idx="10">
                  <c:v>17.2</c:v>
                </c:pt>
                <c:pt idx="11">
                  <c:v>13</c:v>
                </c:pt>
              </c:numCache>
            </c:numRef>
          </c:val>
        </c:ser>
        <c:marker val="1"/>
        <c:axId val="198867200"/>
        <c:axId val="198873088"/>
      </c:lineChart>
      <c:catAx>
        <c:axId val="198777472"/>
        <c:scaling>
          <c:orientation val="minMax"/>
        </c:scaling>
        <c:axPos val="b"/>
        <c:maj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198865664"/>
        <c:crossesAt val="0"/>
        <c:auto val="1"/>
        <c:lblAlgn val="ctr"/>
        <c:lblOffset val="100"/>
        <c:tickLblSkip val="1"/>
        <c:tickMarkSkip val="4"/>
      </c:catAx>
      <c:valAx>
        <c:axId val="198865664"/>
        <c:scaling>
          <c:orientation val="minMax"/>
          <c:max val="80"/>
          <c:min val="-80"/>
        </c:scaling>
        <c:axPos val="l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98777472"/>
        <c:crosses val="autoZero"/>
        <c:crossBetween val="between"/>
        <c:majorUnit val="20"/>
        <c:minorUnit val="20"/>
      </c:valAx>
      <c:catAx>
        <c:axId val="198867200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98873088"/>
        <c:crossesAt val="-90"/>
        <c:auto val="1"/>
        <c:lblAlgn val="ctr"/>
        <c:lblOffset val="100"/>
        <c:tickLblSkip val="1"/>
        <c:tickMarkSkip val="1"/>
      </c:catAx>
      <c:valAx>
        <c:axId val="198873088"/>
        <c:scaling>
          <c:orientation val="minMax"/>
          <c:max val="80"/>
          <c:min val="-80"/>
        </c:scaling>
        <c:axPos val="r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98867200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0.75987</cdr:x>
      <cdr:y>0.0368</cdr:y>
    </cdr:from>
    <cdr:to>
      <cdr:x>0.92524</cdr:x>
      <cdr:y>0.10165</cdr:y>
    </cdr:to>
    <cdr:sp macro="" textlink="">
      <cdr:nvSpPr>
        <cdr:cNvPr id="2" name="Text Box 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948264" y="192084"/>
          <a:ext cx="1512168" cy="3385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 pitchFamily="34" charset="0"/>
            </a:rPr>
            <a:t>Fastrentelån</a:t>
          </a:r>
          <a:endParaRPr lang="nb-NO" sz="1600" dirty="0">
            <a:latin typeface="Univers 45 Light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0.75987</cdr:x>
      <cdr:y>0.17518</cdr:y>
    </cdr:from>
    <cdr:to>
      <cdr:x>0.75987</cdr:x>
      <cdr:y>0.89242</cdr:y>
    </cdr:to>
    <cdr:sp macro="" textlink="">
      <cdr:nvSpPr>
        <cdr:cNvPr id="2" name="Line 1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6948264" y="914444"/>
          <a:ext cx="0" cy="3743993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0.64063</cdr:x>
      <cdr:y>0.02737</cdr:y>
    </cdr:from>
    <cdr:to>
      <cdr:x>0.64063</cdr:x>
      <cdr:y>0.88254</cdr:y>
    </cdr:to>
    <cdr:sp macro="" textlink="">
      <cdr:nvSpPr>
        <cdr:cNvPr id="2" name="Line 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5857921" y="142871"/>
          <a:ext cx="0" cy="446398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0.93737</cdr:x>
      <cdr:y>0.10312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857884" y="142876"/>
          <a:ext cx="2713437" cy="395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nb-NO" sz="1600" dirty="0" err="1" smtClean="0">
              <a:latin typeface="Univers 45 Light" pitchFamily="34" charset="0"/>
            </a:rPr>
            <a:t>Fastrentelån</a:t>
          </a:r>
          <a:endParaRPr lang="nb-NO" sz="1600" dirty="0">
            <a:latin typeface="Univers 45 Light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0.78549</cdr:x>
      <cdr:y>0.02817</cdr:y>
    </cdr:from>
    <cdr:to>
      <cdr:x>0.78549</cdr:x>
      <cdr:y>0.88334</cdr:y>
    </cdr:to>
    <cdr:sp macro="" textlink="">
      <cdr:nvSpPr>
        <cdr:cNvPr id="2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7182521" y="147046"/>
          <a:ext cx="0" cy="446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0.63281</cdr:x>
      <cdr:y>0.02817</cdr:y>
    </cdr:from>
    <cdr:to>
      <cdr:x>0.79925</cdr:x>
      <cdr:y>0.1402</cdr:y>
    </cdr:to>
    <cdr:sp macro="" textlink="">
      <cdr:nvSpPr>
        <cdr:cNvPr id="4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786414" y="147047"/>
          <a:ext cx="1521889" cy="58479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/>
            </a:rPr>
            <a:t>Finansierings-situasjonen</a:t>
          </a:r>
          <a:endParaRPr lang="nb-NO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0.78125</cdr:x>
      <cdr:y>0.02737</cdr:y>
    </cdr:from>
    <cdr:to>
      <cdr:x>0.92969</cdr:x>
      <cdr:y>0.14266</cdr:y>
    </cdr:to>
    <cdr:sp macro="" textlink="">
      <cdr:nvSpPr>
        <cdr:cNvPr id="5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143768" y="142876"/>
          <a:ext cx="1357322" cy="60182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/>
            </a:rPr>
            <a:t>Kapital-dekning</a:t>
          </a:r>
          <a:endParaRPr lang="nb-NO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0.64063</cdr:x>
      <cdr:y>0.88254</cdr:y>
    </cdr:to>
    <cdr:sp macro="" textlink="">
      <cdr:nvSpPr>
        <cdr:cNvPr id="6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5857884" y="142876"/>
          <a:ext cx="0" cy="446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40E495-DF68-4F93-9ED0-6EE8A26AB0EB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="" xmlns:p14="http://schemas.microsoft.com/office/powerpoint/2010/main" val="842674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315453F-2B5B-4DA9-8FE9-14CEED12EC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="" xmlns:p14="http://schemas.microsoft.com/office/powerpoint/2010/main" val="2036192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442678-358C-49F5-B4DC-87D5144AA750}" type="slidenum">
              <a:rPr lang="nb-NO" smtClean="0"/>
              <a:pPr/>
              <a:t>2</a:t>
            </a:fld>
            <a:endParaRPr lang="nb-NO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555D7A-E3E5-45CC-8DD9-2D9EF602A1FF}" type="slidenum">
              <a:rPr lang="nb-NO" smtClean="0"/>
              <a:pPr/>
              <a:t>3</a:t>
            </a:fld>
            <a:endParaRPr lang="nb-NO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03F141-6B68-4B80-9433-36B3340E6F7D}" type="slidenum">
              <a:rPr lang="nb-NO" smtClean="0"/>
              <a:pPr/>
              <a:t>4</a:t>
            </a:fld>
            <a:endParaRPr lang="nb-NO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040A15-6AB2-4AA2-89AE-21A5791AC017}" type="slidenum">
              <a:rPr lang="nb-NO" smtClean="0"/>
              <a:pPr/>
              <a:t>5</a:t>
            </a:fld>
            <a:endParaRPr lang="nb-NO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109E47-B49F-402C-8A26-34289FCFF0AD}" type="slidenum">
              <a:rPr lang="nb-NO" smtClean="0"/>
              <a:pPr/>
              <a:t>6</a:t>
            </a:fld>
            <a:endParaRPr lang="nb-NO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751CEB-45B9-4C81-86AA-5748081CD7F2}" type="slidenum">
              <a:rPr lang="nb-NO" smtClean="0"/>
              <a:pPr/>
              <a:t>7</a:t>
            </a:fld>
            <a:endParaRPr lang="nb-NO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0C05E7-47CE-461F-B6DB-4C73E097A588}" type="slidenum">
              <a:rPr lang="nb-NO" smtClean="0"/>
              <a:pPr/>
              <a:t>8</a:t>
            </a:fld>
            <a:endParaRPr lang="nb-NO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DD77B-AAC4-48FC-A777-EE62AF715F3A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1BC7D-9767-4298-8A6E-066A0F9F7E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F285B-890B-4089-8F6F-265371A4A2D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9388" y="6429375"/>
            <a:ext cx="184150" cy="2444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lIns="91408" tIns="45705" rIns="91408" bIns="45705" anchor="ctr">
            <a:spAutoFit/>
          </a:bodyPr>
          <a:lstStyle/>
          <a:p>
            <a:pPr defTabSz="912813" eaLnBrk="0" hangingPunct="0">
              <a:spcBef>
                <a:spcPct val="50000"/>
              </a:spcBef>
              <a:defRPr/>
            </a:pPr>
            <a:endParaRPr lang="en-GB" sz="1000" dirty="0">
              <a:latin typeface="Times New Roman" pitchFamily="18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790700"/>
          </a:xfrm>
        </p:spPr>
        <p:txBody>
          <a:bodyPr anchor="ctr"/>
          <a:lstStyle>
            <a:lvl1pPr algn="ctr">
              <a:defRPr sz="2000">
                <a:solidFill>
                  <a:srgbClr val="0C2577"/>
                </a:solidFill>
              </a:defRPr>
            </a:lvl1pPr>
          </a:lstStyle>
          <a:p>
            <a:r>
              <a:rPr lang="en-GB"/>
              <a:t>Klikk for å redigere tittelstil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627188"/>
            <a:ext cx="2192337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4350" y="1627188"/>
            <a:ext cx="2192338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2F86A-9158-410B-ABB3-01B1BCDCF5E6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3213" y="557213"/>
            <a:ext cx="1133475" cy="4959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79613" y="557213"/>
            <a:ext cx="3251200" cy="4959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322EC-2493-4B98-969B-CC306422CA6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70D9F-17C2-4B0B-AE6D-FA5334CDB811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61D3A-230A-4B49-B602-7782675787BF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53FDF-4970-415C-A607-15DD3781C2F9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85BB4-BD65-4C87-B97C-D8F7A8C8287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77B7D-EE07-447B-B030-B013A78AB15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A4367-7E6C-4DD6-8F1F-9446FE8A9B9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F7492FA-F607-4475-B207-474A5342E10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6" r:id="rId1"/>
    <p:sldLayoutId id="2147484227" r:id="rId2"/>
    <p:sldLayoutId id="2147484228" r:id="rId3"/>
    <p:sldLayoutId id="2147484229" r:id="rId4"/>
    <p:sldLayoutId id="2147484230" r:id="rId5"/>
    <p:sldLayoutId id="2147484231" r:id="rId6"/>
    <p:sldLayoutId id="2147484232" r:id="rId7"/>
    <p:sldLayoutId id="2147484233" r:id="rId8"/>
    <p:sldLayoutId id="2147484234" r:id="rId9"/>
    <p:sldLayoutId id="2147484235" r:id="rId10"/>
    <p:sldLayoutId id="2147484236" r:id="rId11"/>
    <p:sldLayoutId id="21474842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613" y="557213"/>
            <a:ext cx="4537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tittelstil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1627188"/>
            <a:ext cx="4537075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tekststiler i malen</a:t>
            </a:r>
          </a:p>
          <a:p>
            <a:pPr lvl="1"/>
            <a:r>
              <a:rPr lang="en-GB" smtClean="0"/>
              <a:t>Andre nivå</a:t>
            </a:r>
          </a:p>
          <a:p>
            <a:pPr lvl="2"/>
            <a:r>
              <a:rPr lang="en-GB" smtClean="0"/>
              <a:t>Tredje nivå</a:t>
            </a:r>
          </a:p>
          <a:p>
            <a:pPr lvl="3"/>
            <a:r>
              <a:rPr lang="en-GB" smtClean="0"/>
              <a:t>Fjerde nivå</a:t>
            </a:r>
          </a:p>
          <a:p>
            <a:pPr lvl="4"/>
            <a:r>
              <a:rPr lang="en-GB" smtClean="0"/>
              <a:t>Femte nivå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8" r:id="rId1"/>
    <p:sldLayoutId id="2147484237" r:id="rId2"/>
    <p:sldLayoutId id="2147484238" r:id="rId3"/>
    <p:sldLayoutId id="2147484239" r:id="rId4"/>
    <p:sldLayoutId id="2147484240" r:id="rId5"/>
    <p:sldLayoutId id="2147484241" r:id="rId6"/>
    <p:sldLayoutId id="2147484242" r:id="rId7"/>
    <p:sldLayoutId id="2147484243" r:id="rId8"/>
    <p:sldLayoutId id="2147484244" r:id="rId9"/>
    <p:sldLayoutId id="2147484245" r:id="rId10"/>
    <p:sldLayoutId id="2147484246" r:id="rId11"/>
    <p:sldLayoutId id="214748424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Norges Banks utlånsundersøkelse 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827088" y="378936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nb-NO" sz="4000" dirty="0" smtClean="0">
                <a:solidFill>
                  <a:schemeClr val="tx2"/>
                </a:solidFill>
              </a:rPr>
              <a:t>2. </a:t>
            </a:r>
            <a:r>
              <a:rPr lang="nb-NO" sz="4000" dirty="0">
                <a:solidFill>
                  <a:schemeClr val="tx2"/>
                </a:solidFill>
              </a:rPr>
              <a:t>kvartal </a:t>
            </a:r>
            <a:r>
              <a:rPr lang="nb-NO" sz="4000" dirty="0" smtClean="0">
                <a:solidFill>
                  <a:schemeClr val="tx2"/>
                </a:solidFill>
              </a:rPr>
              <a:t>2012 </a:t>
            </a:r>
            <a:endParaRPr lang="nb-NO" sz="4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="" xmlns:p14="http://schemas.microsoft.com/office/powerpoint/2010/main" val="4107645085"/>
              </p:ext>
            </p:extLst>
          </p:nvPr>
        </p:nvGraphicFramePr>
        <p:xfrm>
          <a:off x="0" y="428604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267744" y="548680"/>
            <a:ext cx="15121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Vanlige boliglån</a:t>
            </a:r>
            <a:r>
              <a:rPr lang="nb-NO" sz="1600" baseline="30000" dirty="0">
                <a:latin typeface="Univers 45 Light" pitchFamily="34" charset="0"/>
              </a:rPr>
              <a:t>3)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23528" y="620688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Samlet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5364088" y="620688"/>
            <a:ext cx="15121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Første-hjemslån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1" name="Line 9"/>
          <p:cNvSpPr>
            <a:spLocks noChangeShapeType="1"/>
          </p:cNvSpPr>
          <p:nvPr/>
        </p:nvSpPr>
        <p:spPr bwMode="auto">
          <a:xfrm flipH="1" flipV="1">
            <a:off x="5364088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3563888" y="620688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Rammelån</a:t>
            </a:r>
            <a:r>
              <a:rPr lang="nb-NO" sz="1600" dirty="0" smtClean="0">
                <a:latin typeface="Univers 45 Light" pitchFamily="34" charset="0"/>
              </a:rPr>
              <a:t> med pant i bolig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3" name="Rectangle 1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143932" cy="428628"/>
          </a:xfrm>
        </p:spPr>
        <p:txBody>
          <a:bodyPr/>
          <a:lstStyle/>
          <a:p>
            <a:pPr algn="l" eaLnBrk="1" hangingPunct="1"/>
            <a:r>
              <a:rPr lang="nb-NO" sz="2000" b="1" dirty="0" smtClean="0">
                <a:latin typeface="Univers 45 Light" pitchFamily="34" charset="0"/>
              </a:rPr>
              <a:t>Figur 1</a:t>
            </a:r>
            <a:r>
              <a:rPr lang="nb-NO" sz="2000" dirty="0" smtClean="0">
                <a:latin typeface="Univers 45 Light" pitchFamily="34" charset="0"/>
              </a:rPr>
              <a:t> Etterspørsel etter lån fra husholdninger. Nettotall.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r>
              <a:rPr lang="nb-NO" sz="2000" dirty="0" smtClean="0">
                <a:latin typeface="Univers 45 Light" pitchFamily="34" charset="0"/>
              </a:rPr>
              <a:t> Prosent</a:t>
            </a:r>
            <a:endParaRPr lang="en-GB" sz="2000" dirty="0" smtClean="0">
              <a:latin typeface="Univers 45 Light" pitchFamily="34" charset="0"/>
            </a:endParaRPr>
          </a:p>
        </p:txBody>
      </p:sp>
      <p:sp>
        <p:nvSpPr>
          <p:cNvPr id="11274" name="Text Box 12"/>
          <p:cNvSpPr txBox="1">
            <a:spLocks noChangeArrowheads="1"/>
          </p:cNvSpPr>
          <p:nvPr/>
        </p:nvSpPr>
        <p:spPr bwMode="auto">
          <a:xfrm>
            <a:off x="0" y="5517232"/>
            <a:ext cx="9144000" cy="134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lnSpc>
                <a:spcPct val="90000"/>
              </a:lnSpc>
            </a:pPr>
            <a:r>
              <a:rPr lang="nb-NO" sz="1600" dirty="0" smtClean="0">
                <a:latin typeface="Univers 45 Light" pitchFamily="34" charset="0"/>
              </a:rPr>
              <a:t>1) Nettotall </a:t>
            </a:r>
            <a:r>
              <a:rPr lang="nb-NO" sz="1600" dirty="0" smtClean="0">
                <a:latin typeface="Univers 45 Light" pitchFamily="34" charset="0"/>
              </a:rPr>
              <a:t>fremkommer ved å veie sammen svarene i undersøkelsen. De blå søylene </a:t>
            </a:r>
            <a:r>
              <a:rPr lang="nb-NO" sz="1600" dirty="0" smtClean="0">
                <a:latin typeface="Univers 45 Light" pitchFamily="34" charset="0"/>
              </a:rPr>
              <a:t>viser</a:t>
            </a:r>
          </a:p>
          <a:p>
            <a:pPr marL="457200" indent="-457200" eaLnBrk="0" hangingPunct="0">
              <a:lnSpc>
                <a:spcPct val="90000"/>
              </a:lnSpc>
            </a:pPr>
            <a:r>
              <a:rPr lang="nb-NO" sz="1600" dirty="0" smtClean="0">
                <a:latin typeface="Univers 45 Light" pitchFamily="34" charset="0"/>
              </a:rPr>
              <a:t>utviklingen de to siste kvartalene. De </a:t>
            </a:r>
            <a:r>
              <a:rPr lang="nb-NO" sz="1600" dirty="0" smtClean="0">
                <a:latin typeface="Univers 45 Light" pitchFamily="34" charset="0"/>
              </a:rPr>
              <a:t>røde </a:t>
            </a:r>
            <a:r>
              <a:rPr lang="nb-NO" sz="1600" dirty="0" smtClean="0">
                <a:latin typeface="Univers 45 Light" pitchFamily="34" charset="0"/>
              </a:rPr>
              <a:t>punktene viser </a:t>
            </a:r>
            <a:r>
              <a:rPr lang="nb-NO" sz="1600" dirty="0" smtClean="0">
                <a:latin typeface="Univers 45 Light" pitchFamily="34" charset="0"/>
              </a:rPr>
              <a:t>forventet utvikling for neste kvartal. 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90000"/>
              </a:lnSpc>
            </a:pPr>
            <a:r>
              <a:rPr lang="nb-NO" sz="1600" dirty="0" smtClean="0">
                <a:latin typeface="Univers 45 Light" pitchFamily="34" charset="0"/>
              </a:rPr>
              <a:t>De røde </a:t>
            </a:r>
            <a:r>
              <a:rPr lang="nb-NO" sz="1600" dirty="0" smtClean="0">
                <a:latin typeface="Univers 45 Light" pitchFamily="34" charset="0"/>
              </a:rPr>
              <a:t>punktene er forflyttet ett kvartal fram i tid </a:t>
            </a:r>
          </a:p>
          <a:p>
            <a:pPr marL="457200" indent="-457200" eaLnBrk="0" hangingPunct="0">
              <a:lnSpc>
                <a:spcPct val="90000"/>
              </a:lnSpc>
            </a:pPr>
            <a:r>
              <a:rPr lang="nb-NO" sz="1600" dirty="0" smtClean="0">
                <a:latin typeface="Univers 45 Light" pitchFamily="34" charset="0"/>
              </a:rPr>
              <a:t>2) Negative nettotall betyr fallende etterspørsel. </a:t>
            </a:r>
          </a:p>
          <a:p>
            <a:pPr marL="457200" indent="-457200" eaLnBrk="0" hangingPunct="0">
              <a:lnSpc>
                <a:spcPct val="90000"/>
              </a:lnSpc>
            </a:pPr>
            <a:r>
              <a:rPr lang="nb-NO" sz="1600" dirty="0" smtClean="0">
                <a:latin typeface="Univers 45 Light" pitchFamily="34" charset="0"/>
              </a:rPr>
              <a:t>3) Nedbetalingslån med pant i bolig </a:t>
            </a:r>
          </a:p>
          <a:p>
            <a:pPr marL="457200" indent="-457200" eaLnBrk="0" hangingPunct="0">
              <a:lnSpc>
                <a:spcPct val="90000"/>
              </a:lnSpc>
            </a:pPr>
            <a:r>
              <a:rPr lang="nb-NO" sz="1600" dirty="0" smtClean="0">
                <a:latin typeface="Univers 45 Light" pitchFamily="34" charset="0"/>
              </a:rPr>
              <a:t>Kilde: Norges Bank</a:t>
            </a:r>
          </a:p>
        </p:txBody>
      </p:sp>
      <p:sp>
        <p:nvSpPr>
          <p:cNvPr id="11275" name="Line 9"/>
          <p:cNvSpPr>
            <a:spLocks noChangeShapeType="1"/>
          </p:cNvSpPr>
          <p:nvPr/>
        </p:nvSpPr>
        <p:spPr bwMode="auto">
          <a:xfrm flipH="1" flipV="1">
            <a:off x="3779912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6" name="Line 9"/>
          <p:cNvSpPr>
            <a:spLocks noChangeShapeType="1"/>
          </p:cNvSpPr>
          <p:nvPr/>
        </p:nvSpPr>
        <p:spPr bwMode="auto">
          <a:xfrm flipH="1" flipV="1">
            <a:off x="2195736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6948264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714356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0" y="6021288"/>
            <a:ext cx="9036496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>
                <a:latin typeface="Univers 45 Light" pitchFamily="34" charset="0"/>
              </a:rPr>
              <a:t>tall innebærer innstramming i </a:t>
            </a:r>
            <a:r>
              <a:rPr lang="nb-NO" sz="1600" dirty="0" smtClean="0">
                <a:latin typeface="Univers 45 Light" pitchFamily="34" charset="0"/>
              </a:rPr>
              <a:t>kredittpraksis. </a:t>
            </a:r>
            <a:endParaRPr lang="nb-NO" sz="1600" dirty="0" smtClean="0">
              <a:latin typeface="Univers 45 Light" pitchFamily="34" charset="0"/>
            </a:endParaRP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Kilde</a:t>
            </a:r>
            <a:r>
              <a:rPr lang="nb-NO" sz="1600" dirty="0" smtClean="0">
                <a:latin typeface="Univers 45 Light" pitchFamily="34" charset="0"/>
              </a:rPr>
              <a:t>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  </a:t>
            </a:r>
            <a:endParaRPr lang="nb-NO" sz="1600" dirty="0">
              <a:latin typeface="Univers 45 Light" pitchFamily="34" charset="0"/>
            </a:endParaRPr>
          </a:p>
          <a:p>
            <a:pPr marL="342900" indent="-342900" eaLnBrk="0" hangingPunct="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571472" y="857232"/>
            <a:ext cx="16430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Samlet </a:t>
            </a:r>
            <a:r>
              <a:rPr lang="nb-NO" sz="1600" dirty="0" smtClean="0">
                <a:latin typeface="Univers 45 Light" pitchFamily="34" charset="0"/>
              </a:rPr>
              <a:t>kredittpraksis</a:t>
            </a:r>
            <a:r>
              <a:rPr lang="nb-NO" sz="1600" baseline="30000" dirty="0" smtClean="0">
                <a:latin typeface="Univers 45 Light" pitchFamily="34" charset="0"/>
              </a:rPr>
              <a:t>2</a:t>
            </a:r>
            <a:r>
              <a:rPr lang="nb-NO" sz="1600" baseline="30000" dirty="0">
                <a:latin typeface="Univers 45 Light" pitchFamily="34" charset="0"/>
              </a:rPr>
              <a:t>)</a:t>
            </a:r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 flipV="1">
            <a:off x="2190733" y="87152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3779912" y="1600187"/>
            <a:ext cx="471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3786182" y="1643050"/>
            <a:ext cx="15716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Makro-økonomiske</a:t>
            </a:r>
            <a:r>
              <a:rPr lang="nb-NO" sz="1600" dirty="0" smtClean="0">
                <a:latin typeface="Univers 45 Light" pitchFamily="34" charset="0"/>
              </a:rPr>
              <a:t> utsikter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3851920" y="857232"/>
            <a:ext cx="464917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Faktorer som påvirker bankenes kredittpraksis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57150"/>
            <a:ext cx="9143999" cy="636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nb-NO" sz="2000" b="1" dirty="0">
                <a:latin typeface="Univers 45 Light" pitchFamily="34" charset="0"/>
              </a:rPr>
              <a:t>Figur 2 </a:t>
            </a:r>
            <a:r>
              <a:rPr lang="nb-NO" sz="2000" dirty="0">
                <a:latin typeface="Univers 45 Light" pitchFamily="34" charset="0"/>
              </a:rPr>
              <a:t>Endring i kredittpraksis overfor </a:t>
            </a:r>
            <a:r>
              <a:rPr lang="nb-NO" sz="2000" dirty="0" smtClean="0">
                <a:latin typeface="Univers 45 Light" pitchFamily="34" charset="0"/>
              </a:rPr>
              <a:t>husholdninger. </a:t>
            </a:r>
            <a:r>
              <a:rPr lang="nb-NO" sz="2000" dirty="0">
                <a:latin typeface="Univers 45 Light" pitchFamily="34" charset="0"/>
              </a:rPr>
              <a:t>Faktorer som påvirker kredittpraksisen. Nettotall.</a:t>
            </a:r>
            <a:r>
              <a:rPr lang="nb-NO" sz="2000" baseline="30000" dirty="0">
                <a:latin typeface="Univers 45 Light" pitchFamily="34" charset="0"/>
              </a:rPr>
              <a:t>1)</a:t>
            </a:r>
            <a:r>
              <a:rPr lang="nb-NO" sz="2000" dirty="0">
                <a:latin typeface="Univers 45 Light" pitchFamily="34" charset="0"/>
              </a:rPr>
              <a:t> Prosent</a:t>
            </a:r>
            <a:endParaRPr lang="en-GB" sz="2000" dirty="0">
              <a:latin typeface="Univers 45 Light" pitchFamily="34" charset="0"/>
            </a:endParaRPr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 flipH="1" flipV="1">
            <a:off x="5357818" y="1619238"/>
            <a:ext cx="0" cy="374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5357818" y="1722294"/>
            <a:ext cx="15716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Kapitaldekning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039" name="Line 13"/>
          <p:cNvSpPr>
            <a:spLocks noChangeShapeType="1"/>
          </p:cNvSpPr>
          <p:nvPr/>
        </p:nvSpPr>
        <p:spPr bwMode="auto">
          <a:xfrm flipH="1" flipV="1">
            <a:off x="3776657" y="836712"/>
            <a:ext cx="0" cy="453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7001462" y="1692097"/>
            <a:ext cx="145897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Finansierings-situasjonen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2123728" y="836712"/>
            <a:ext cx="17281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Kredittpraksis, </a:t>
            </a:r>
            <a:r>
              <a:rPr lang="nb-NO" sz="1600" dirty="0" smtClean="0">
                <a:latin typeface="Univers 45 Light" pitchFamily="34" charset="0"/>
              </a:rPr>
              <a:t>førstehjemslån</a:t>
            </a:r>
            <a:r>
              <a:rPr lang="nb-NO" sz="1600" baseline="30000" dirty="0" smtClean="0">
                <a:latin typeface="Univers 45 Light" pitchFamily="34" charset="0"/>
              </a:rPr>
              <a:t>2)</a:t>
            </a:r>
            <a:endParaRPr lang="nb-NO" sz="1600" dirty="0" smtClean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="" xmlns:p14="http://schemas.microsoft.com/office/powerpoint/2010/main" val="1802839343"/>
              </p:ext>
            </p:extLst>
          </p:nvPr>
        </p:nvGraphicFramePr>
        <p:xfrm>
          <a:off x="0" y="50004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1979712" y="692696"/>
            <a:ext cx="196901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Maks. gjeld i forhold til inntekt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395536" y="692696"/>
            <a:ext cx="19288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Utlånsmargin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2055" name="Line 6"/>
          <p:cNvSpPr>
            <a:spLocks noChangeShapeType="1"/>
          </p:cNvSpPr>
          <p:nvPr/>
        </p:nvSpPr>
        <p:spPr bwMode="auto">
          <a:xfrm flipV="1">
            <a:off x="2195736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6" name="Line 7"/>
          <p:cNvSpPr>
            <a:spLocks noChangeShapeType="1"/>
          </p:cNvSpPr>
          <p:nvPr/>
        </p:nvSpPr>
        <p:spPr bwMode="auto">
          <a:xfrm flipH="1" flipV="1">
            <a:off x="3779912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5220072" y="692696"/>
            <a:ext cx="19288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Gebyrer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 flipH="1" flipV="1">
            <a:off x="5364088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>
            <a:off x="3779912" y="764704"/>
            <a:ext cx="16561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Maks. gjeld i forhold til </a:t>
            </a:r>
            <a:r>
              <a:rPr lang="nb-NO" sz="1600" dirty="0" smtClean="0">
                <a:latin typeface="Univers 45 Light" pitchFamily="34" charset="0"/>
              </a:rPr>
              <a:t>boligens </a:t>
            </a:r>
            <a:r>
              <a:rPr lang="nb-NO" sz="1600" dirty="0">
                <a:latin typeface="Univers 45 Light" pitchFamily="34" charset="0"/>
              </a:rPr>
              <a:t>verdi</a:t>
            </a:r>
          </a:p>
        </p:txBody>
      </p:sp>
      <p:sp>
        <p:nvSpPr>
          <p:cNvPr id="2060" name="Text Box 11"/>
          <p:cNvSpPr txBox="1">
            <a:spLocks noChangeArrowheads="1"/>
          </p:cNvSpPr>
          <p:nvPr/>
        </p:nvSpPr>
        <p:spPr bwMode="auto">
          <a:xfrm>
            <a:off x="0" y="5500665"/>
            <a:ext cx="9144000" cy="1357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1 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2) </a:t>
            </a:r>
            <a:r>
              <a:rPr lang="nb-NO" sz="1600" dirty="0" smtClean="0">
                <a:latin typeface="Univers 45 Light" pitchFamily="34" charset="0"/>
              </a:rPr>
              <a:t>Positive </a:t>
            </a:r>
            <a:r>
              <a:rPr lang="nb-NO" sz="1600" dirty="0" smtClean="0">
                <a:latin typeface="Univers 45 Light" pitchFamily="34" charset="0"/>
              </a:rPr>
              <a:t>tall for utlånsmargin og </a:t>
            </a:r>
            <a:r>
              <a:rPr lang="nb-NO" sz="1600" dirty="0" smtClean="0">
                <a:latin typeface="Univers 45 Light" pitchFamily="34" charset="0"/>
              </a:rPr>
              <a:t>gebyrer betyr </a:t>
            </a:r>
            <a:r>
              <a:rPr lang="nb-NO" sz="1600" dirty="0" smtClean="0">
                <a:latin typeface="Univers 45 Light" pitchFamily="34" charset="0"/>
              </a:rPr>
              <a:t>strammere </a:t>
            </a:r>
            <a:r>
              <a:rPr lang="nb-NO" sz="1600" dirty="0">
                <a:latin typeface="Univers 45 Light" pitchFamily="34" charset="0"/>
              </a:rPr>
              <a:t>kredittpraksis</a:t>
            </a:r>
            <a:r>
              <a:rPr lang="nb-NO" sz="1600" dirty="0" smtClean="0">
                <a:latin typeface="Univers 45 Light" pitchFamily="34" charset="0"/>
              </a:rPr>
              <a:t>. Negative </a:t>
            </a:r>
            <a:r>
              <a:rPr lang="nb-NO" sz="1600" dirty="0">
                <a:latin typeface="Univers 45 Light" pitchFamily="34" charset="0"/>
              </a:rPr>
              <a:t>tall </a:t>
            </a:r>
            <a:r>
              <a:rPr lang="nb-NO" sz="1600" dirty="0" smtClean="0">
                <a:latin typeface="Univers 45 Light" pitchFamily="34" charset="0"/>
              </a:rPr>
              <a:t>for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maksimal gjeld i forhold til boligens verdi og inntekt</a:t>
            </a:r>
            <a:r>
              <a:rPr lang="nb-NO" sz="1600" dirty="0" smtClean="0">
                <a:latin typeface="Univers 45 Light" pitchFamily="34" charset="0"/>
              </a:rPr>
              <a:t>, samt bruk </a:t>
            </a:r>
            <a:r>
              <a:rPr lang="nb-NO" sz="1600" dirty="0" smtClean="0">
                <a:latin typeface="Univers 45 Light" pitchFamily="34" charset="0"/>
              </a:rPr>
              <a:t>av avdragsfrihet </a:t>
            </a:r>
            <a:r>
              <a:rPr lang="nb-NO" sz="1600" dirty="0" smtClean="0">
                <a:latin typeface="Univers 45 Light" pitchFamily="34" charset="0"/>
              </a:rPr>
              <a:t>innebærer også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strammere kredittpraksis</a:t>
            </a:r>
            <a:r>
              <a:rPr lang="nb-NO" sz="1600" dirty="0" smtClean="0">
                <a:latin typeface="Univers 45 Light" pitchFamily="34" charset="0"/>
              </a:rPr>
              <a:t>.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/>
            <a:r>
              <a:rPr lang="nb-NO" sz="1600" dirty="0">
                <a:latin typeface="Univers 45 Light" pitchFamily="34" charset="0"/>
              </a:rPr>
              <a:t>	</a:t>
            </a:r>
          </a:p>
          <a:p>
            <a:pPr marL="457200" indent="-457200"/>
            <a:endParaRPr lang="nb-NO" sz="1600" dirty="0">
              <a:latin typeface="Univers 45 Light" pitchFamily="34" charset="0"/>
            </a:endParaRPr>
          </a:p>
        </p:txBody>
      </p:sp>
      <p:sp>
        <p:nvSpPr>
          <p:cNvPr id="2061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357190"/>
          </a:xfrm>
        </p:spPr>
        <p:txBody>
          <a:bodyPr/>
          <a:lstStyle/>
          <a:p>
            <a:pPr algn="l" eaLnBrk="1" hangingPunct="1"/>
            <a:r>
              <a:rPr lang="nb-NO" sz="2000" b="1" dirty="0" smtClean="0">
                <a:latin typeface="Univers 45 Light" pitchFamily="34" charset="0"/>
              </a:rPr>
              <a:t>Figur 3</a:t>
            </a:r>
            <a:r>
              <a:rPr lang="nb-NO" sz="2000" dirty="0" smtClean="0">
                <a:latin typeface="Univers 45 Light" pitchFamily="34" charset="0"/>
              </a:rPr>
              <a:t> Endring i lånebetingelser for husholdninger. Nettotall.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r>
              <a:rPr lang="nb-NO" sz="2000" dirty="0" smtClean="0">
                <a:latin typeface="Univers 45 Light" pitchFamily="34" charset="0"/>
              </a:rPr>
              <a:t> Prosent</a:t>
            </a:r>
            <a:endParaRPr lang="en-GB" sz="2000" dirty="0" smtClean="0">
              <a:latin typeface="Univers 45 Light" pitchFamily="34" charset="0"/>
            </a:endParaRPr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6948264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6732240" y="692696"/>
            <a:ext cx="192882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Bruk av avdragsfrihet</a:t>
            </a:r>
            <a:endParaRPr lang="nb-NO" sz="16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="" xmlns:p14="http://schemas.microsoft.com/office/powerpoint/2010/main" val="3383104193"/>
              </p:ext>
            </p:extLst>
          </p:nvPr>
        </p:nvGraphicFramePr>
        <p:xfrm>
          <a:off x="0" y="85723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19050" y="5983287"/>
            <a:ext cx="821537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</a:t>
            </a:r>
            <a:r>
              <a:rPr lang="nb-NO" sz="1600" dirty="0" smtClean="0">
                <a:latin typeface="Univers 45 Light" pitchFamily="34" charset="0"/>
              </a:rPr>
              <a:t>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Positive nettotall betyr økt etterspørsel / økt utnyttelsesgrad på kredittlinjer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		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593201" y="998632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Låneetterspørsel fra ikke-finansielle foretak 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3079" name="Line 6"/>
          <p:cNvSpPr>
            <a:spLocks noChangeShapeType="1"/>
          </p:cNvSpPr>
          <p:nvPr/>
        </p:nvSpPr>
        <p:spPr bwMode="auto">
          <a:xfrm flipV="1">
            <a:off x="3234018" y="1000108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3214678" y="1000108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Utnyttelsesgrad på kredittlinjer</a:t>
            </a:r>
          </a:p>
        </p:txBody>
      </p:sp>
      <p:sp>
        <p:nvSpPr>
          <p:cNvPr id="3081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72568" cy="769957"/>
          </a:xfrm>
        </p:spPr>
        <p:txBody>
          <a:bodyPr anchor="ctr"/>
          <a:lstStyle/>
          <a:p>
            <a:pPr eaLnBrk="1" hangingPunct="1"/>
            <a:r>
              <a:rPr lang="nb-NO" sz="2000" b="1" dirty="0" smtClean="0">
                <a:latin typeface="Univers 45 Light" pitchFamily="34" charset="0"/>
              </a:rPr>
              <a:t>Figur 4</a:t>
            </a:r>
            <a:r>
              <a:rPr lang="nb-NO" sz="2000" dirty="0" smtClean="0">
                <a:latin typeface="Univers 45 Light" pitchFamily="34" charset="0"/>
              </a:rPr>
              <a:t> Etterspørsel etter lån fra ikke-finansielle foretak og utnyttelsesgrad på kredittlinjer. Nettotall.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r>
              <a:rPr lang="nb-NO" sz="2000" dirty="0" smtClean="0">
                <a:latin typeface="Univers 45 Light" pitchFamily="34" charset="0"/>
              </a:rPr>
              <a:t> Prosent</a:t>
            </a:r>
            <a:endParaRPr lang="en-GB" sz="2000" dirty="0" smtClean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="" xmlns:p14="http://schemas.microsoft.com/office/powerpoint/2010/main" val="2875275654"/>
              </p:ext>
            </p:extLst>
          </p:nvPr>
        </p:nvGraphicFramePr>
        <p:xfrm>
          <a:off x="0" y="785794"/>
          <a:ext cx="9144000" cy="5379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0" y="6000744"/>
            <a:ext cx="771530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>
                <a:latin typeface="Univers 45 Light" pitchFamily="34" charset="0"/>
              </a:rPr>
              <a:t>tall innebærer innstramming i kredittpraksis </a:t>
            </a:r>
            <a:endParaRPr lang="nb-NO" sz="1600" dirty="0" smtClean="0">
              <a:latin typeface="Univers 45 Light" pitchFamily="34" charset="0"/>
            </a:endParaRP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571472" y="92867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Samlet 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4103" name="Line 6"/>
          <p:cNvSpPr>
            <a:spLocks noChangeShapeType="1"/>
          </p:cNvSpPr>
          <p:nvPr/>
        </p:nvSpPr>
        <p:spPr bwMode="auto">
          <a:xfrm flipV="1">
            <a:off x="4566371" y="92867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4572000" y="92867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Næringseiendom</a:t>
            </a:r>
          </a:p>
        </p:txBody>
      </p:sp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0" y="0"/>
            <a:ext cx="8910698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>
                <a:latin typeface="Univers 45 Light" pitchFamily="34" charset="0"/>
              </a:rPr>
              <a:t>Figur </a:t>
            </a:r>
            <a:r>
              <a:rPr lang="nb-NO" sz="2000" b="1" dirty="0" smtClean="0">
                <a:latin typeface="Univers 45 Light" pitchFamily="34" charset="0"/>
              </a:rPr>
              <a:t>5 </a:t>
            </a:r>
            <a:r>
              <a:rPr lang="nb-NO" sz="2000" dirty="0">
                <a:latin typeface="Univers 45 Light" pitchFamily="34" charset="0"/>
              </a:rPr>
              <a:t>Endring i kredittpraksis overfor ikke-finansielle </a:t>
            </a:r>
            <a:r>
              <a:rPr lang="nb-NO" sz="2000" dirty="0" smtClean="0">
                <a:latin typeface="Univers 45 Light" pitchFamily="34" charset="0"/>
              </a:rPr>
              <a:t>foretak. </a:t>
            </a:r>
            <a:r>
              <a:rPr lang="nb-NO" sz="2000" dirty="0">
                <a:latin typeface="Univers 45 Light" pitchFamily="34" charset="0"/>
              </a:rPr>
              <a:t>Nettotall.</a:t>
            </a:r>
            <a:r>
              <a:rPr lang="nb-NO" sz="2000" baseline="30000" dirty="0">
                <a:latin typeface="Univers 45 Light" pitchFamily="34" charset="0"/>
              </a:rPr>
              <a:t>1), 2)</a:t>
            </a:r>
            <a:r>
              <a:rPr lang="nb-NO" sz="2000" dirty="0">
                <a:latin typeface="Univers 45 Light" pitchFamily="34" charset="0"/>
              </a:rPr>
              <a:t> Prosent</a:t>
            </a:r>
            <a:endParaRPr lang="en-GB" sz="20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="" xmlns:p14="http://schemas.microsoft.com/office/powerpoint/2010/main" val="3143291116"/>
              </p:ext>
            </p:extLst>
          </p:nvPr>
        </p:nvGraphicFramePr>
        <p:xfrm>
          <a:off x="0" y="85723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28575" y="5929330"/>
            <a:ext cx="8143932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/>
              </a:rPr>
              <a:t>1) Se </a:t>
            </a:r>
            <a:r>
              <a:rPr lang="nb-NO" sz="1600" dirty="0">
                <a:latin typeface="Univers 45 Light"/>
              </a:rPr>
              <a:t>fotnote 1 i figur </a:t>
            </a:r>
            <a:r>
              <a:rPr lang="nb-NO" sz="1600" dirty="0" smtClean="0">
                <a:latin typeface="Univers 45 Light"/>
              </a:rPr>
              <a:t>1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2) Negative tall betyr at faktoren bidrar til innstramming i kredittpraksis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/>
              </a:rPr>
              <a:t>Norges Bank 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 	</a:t>
            </a: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571472" y="1000108"/>
            <a:ext cx="135732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>
                <a:latin typeface="Univers 45 Light"/>
              </a:rPr>
              <a:t>Makro-økonomiske</a:t>
            </a:r>
            <a:r>
              <a:rPr lang="nb-NO" sz="1600" dirty="0">
                <a:latin typeface="Univers 45 Light"/>
              </a:rPr>
              <a:t> utsikter</a:t>
            </a:r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4572000" y="1000108"/>
            <a:ext cx="12858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/>
              </a:rPr>
              <a:t>Bankens risikovilje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5128" name="Line 7"/>
          <p:cNvSpPr>
            <a:spLocks noChangeShapeType="1"/>
          </p:cNvSpPr>
          <p:nvPr/>
        </p:nvSpPr>
        <p:spPr bwMode="auto">
          <a:xfrm flipV="1">
            <a:off x="1921076" y="1033445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29" name="Line 8"/>
          <p:cNvSpPr>
            <a:spLocks noChangeShapeType="1"/>
          </p:cNvSpPr>
          <p:nvPr/>
        </p:nvSpPr>
        <p:spPr bwMode="auto">
          <a:xfrm flipH="1" flipV="1">
            <a:off x="3252779" y="1033446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1928794" y="1000108"/>
            <a:ext cx="12858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Nærings-spesifikke</a:t>
            </a:r>
            <a:r>
              <a:rPr lang="nb-NO" sz="1600" dirty="0" smtClean="0">
                <a:latin typeface="Univers 45 Light"/>
              </a:rPr>
              <a:t> utsikter</a:t>
            </a:r>
            <a:endParaRPr lang="nb-NO" sz="1600" dirty="0">
              <a:latin typeface="Univers 45 Light"/>
            </a:endParaRPr>
          </a:p>
        </p:txBody>
      </p:sp>
      <p:sp>
        <p:nvSpPr>
          <p:cNvPr id="5131" name="Rectangle 10"/>
          <p:cNvSpPr>
            <a:spLocks noChangeArrowheads="1"/>
          </p:cNvSpPr>
          <p:nvPr/>
        </p:nvSpPr>
        <p:spPr bwMode="auto">
          <a:xfrm>
            <a:off x="0" y="0"/>
            <a:ext cx="8872598" cy="708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>
                <a:latin typeface="Univers 45 Light"/>
              </a:rPr>
              <a:t>Figur </a:t>
            </a:r>
            <a:r>
              <a:rPr lang="nb-NO" sz="2000" b="1" dirty="0" smtClean="0">
                <a:latin typeface="Univers 45 Light"/>
              </a:rPr>
              <a:t>6 </a:t>
            </a:r>
            <a:r>
              <a:rPr lang="nb-NO" sz="2000" dirty="0">
                <a:latin typeface="Univers 45 Light"/>
              </a:rPr>
              <a:t>Faktorer som påvirker kredittpraksisen overfor ikke-finansielle </a:t>
            </a:r>
            <a:r>
              <a:rPr lang="nb-NO" sz="2000" dirty="0" smtClean="0">
                <a:latin typeface="Univers 45 Light"/>
              </a:rPr>
              <a:t>foretak. </a:t>
            </a:r>
            <a:r>
              <a:rPr lang="nb-NO" sz="2000" dirty="0">
                <a:latin typeface="Univers 45 Light"/>
              </a:rPr>
              <a:t>Nettotall.</a:t>
            </a:r>
            <a:r>
              <a:rPr lang="nb-NO" sz="2000" baseline="30000" dirty="0">
                <a:latin typeface="Univers 45 Light"/>
              </a:rPr>
              <a:t>1), 2)</a:t>
            </a:r>
            <a:r>
              <a:rPr lang="nb-NO" sz="2000" dirty="0">
                <a:latin typeface="Univers 45 Light"/>
              </a:rPr>
              <a:t> Prosent</a:t>
            </a:r>
            <a:endParaRPr lang="en-GB" sz="2000" dirty="0">
              <a:latin typeface="Univers 45 Light"/>
            </a:endParaRPr>
          </a:p>
        </p:txBody>
      </p:sp>
      <p:sp>
        <p:nvSpPr>
          <p:cNvPr id="5132" name="Line 11"/>
          <p:cNvSpPr>
            <a:spLocks noChangeShapeType="1"/>
          </p:cNvSpPr>
          <p:nvPr/>
        </p:nvSpPr>
        <p:spPr bwMode="auto">
          <a:xfrm flipH="1" flipV="1">
            <a:off x="4565432" y="1023921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3347864" y="1000108"/>
            <a:ext cx="108012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Mål for </a:t>
            </a:r>
            <a:r>
              <a:rPr lang="nb-NO" sz="1600" dirty="0" err="1" smtClean="0">
                <a:latin typeface="Univers 45 Light"/>
              </a:rPr>
              <a:t>markeds-andel</a:t>
            </a:r>
            <a:endParaRPr lang="nb-NO" sz="1600" dirty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="" xmlns:p14="http://schemas.microsoft.com/office/powerpoint/2010/main" val="2213535943"/>
              </p:ext>
            </p:extLst>
          </p:nvPr>
        </p:nvGraphicFramePr>
        <p:xfrm>
          <a:off x="0" y="642918"/>
          <a:ext cx="9144000" cy="5018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2571736" y="785794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/>
              </a:rPr>
              <a:t>Krav til egenkapital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571472" y="785794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Utlånsmargin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6151" name="Line 6"/>
          <p:cNvSpPr>
            <a:spLocks noChangeShapeType="1"/>
          </p:cNvSpPr>
          <p:nvPr/>
        </p:nvSpPr>
        <p:spPr bwMode="auto">
          <a:xfrm flipV="1">
            <a:off x="2584219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2" name="Line 7"/>
          <p:cNvSpPr>
            <a:spLocks noChangeShapeType="1"/>
          </p:cNvSpPr>
          <p:nvPr/>
        </p:nvSpPr>
        <p:spPr bwMode="auto">
          <a:xfrm flipH="1" flipV="1">
            <a:off x="4558040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6500826" y="785794"/>
            <a:ext cx="207170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/>
              </a:rPr>
              <a:t>Gebyrer</a:t>
            </a:r>
          </a:p>
        </p:txBody>
      </p:sp>
      <p:sp>
        <p:nvSpPr>
          <p:cNvPr id="6154" name="Line 9"/>
          <p:cNvSpPr>
            <a:spLocks noChangeShapeType="1"/>
          </p:cNvSpPr>
          <p:nvPr/>
        </p:nvSpPr>
        <p:spPr bwMode="auto">
          <a:xfrm flipH="1" flipV="1">
            <a:off x="6555019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4572000" y="785794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Maksimal nedbetalingstid</a:t>
            </a:r>
            <a:endParaRPr lang="nb-NO" sz="1600" dirty="0">
              <a:latin typeface="Univers 45 Light"/>
            </a:endParaRPr>
          </a:p>
        </p:txBody>
      </p:sp>
      <p:sp>
        <p:nvSpPr>
          <p:cNvPr id="6156" name="Text Box 11"/>
          <p:cNvSpPr txBox="1">
            <a:spLocks noChangeArrowheads="1"/>
          </p:cNvSpPr>
          <p:nvPr/>
        </p:nvSpPr>
        <p:spPr bwMode="auto">
          <a:xfrm>
            <a:off x="57118" y="5661248"/>
            <a:ext cx="9086882" cy="1130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/>
              </a:rPr>
              <a:t>1) Se </a:t>
            </a:r>
            <a:r>
              <a:rPr lang="nb-NO" sz="1600" dirty="0">
                <a:latin typeface="Univers 45 Light"/>
              </a:rPr>
              <a:t>fotnote 1 i figur 1 </a:t>
            </a:r>
            <a:endParaRPr lang="nb-NO" sz="1600" dirty="0" smtClean="0">
              <a:latin typeface="Univers 45 Light"/>
            </a:endParaRPr>
          </a:p>
          <a:p>
            <a:pPr marL="54000" indent="-457200"/>
            <a:r>
              <a:rPr lang="nb-NO" sz="1600" dirty="0" smtClean="0">
                <a:latin typeface="Univers 45 Light" pitchFamily="34" charset="0"/>
              </a:rPr>
              <a:t>2) </a:t>
            </a:r>
            <a:r>
              <a:rPr lang="nb-NO" sz="1600" dirty="0" smtClean="0">
                <a:latin typeface="Univers 45 Light" pitchFamily="34" charset="0"/>
              </a:rPr>
              <a:t>Positive </a:t>
            </a:r>
            <a:r>
              <a:rPr lang="nb-NO" sz="1600" dirty="0" smtClean="0">
                <a:latin typeface="Univers 45 Light" pitchFamily="34" charset="0"/>
              </a:rPr>
              <a:t>tall for utlånsmargin, krav </a:t>
            </a:r>
            <a:r>
              <a:rPr lang="nb-NO" sz="1600" dirty="0" smtClean="0">
                <a:latin typeface="Univers 45 Light" pitchFamily="34" charset="0"/>
              </a:rPr>
              <a:t>til egenkapital </a:t>
            </a:r>
            <a:r>
              <a:rPr lang="nb-NO" sz="1600" dirty="0" smtClean="0">
                <a:latin typeface="Univers 45 Light" pitchFamily="34" charset="0"/>
              </a:rPr>
              <a:t>og </a:t>
            </a:r>
            <a:r>
              <a:rPr lang="nb-NO" sz="1600" dirty="0" smtClean="0">
                <a:latin typeface="Univers 45 Light" pitchFamily="34" charset="0"/>
              </a:rPr>
              <a:t>gebyrer, samt negative </a:t>
            </a:r>
            <a:r>
              <a:rPr lang="nb-NO" sz="1600" dirty="0" smtClean="0">
                <a:latin typeface="Univers 45 Light" pitchFamily="34" charset="0"/>
              </a:rPr>
              <a:t>tall for maksimal nedbetalingstid innebærer </a:t>
            </a:r>
            <a:r>
              <a:rPr lang="nb-NO" sz="1600" dirty="0" smtClean="0">
                <a:latin typeface="Univers 45 Light" pitchFamily="34" charset="0"/>
              </a:rPr>
              <a:t>strammere kredittpraksis 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/>
            <a:r>
              <a:rPr lang="nb-NO" sz="1600" dirty="0" smtClean="0">
                <a:latin typeface="Univers 45 Light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/>
              </a:rPr>
              <a:t>Norges Bank </a:t>
            </a:r>
            <a:r>
              <a:rPr lang="nb-NO" sz="1600" dirty="0" smtClean="0">
                <a:latin typeface="Univers 45 Light"/>
              </a:rPr>
              <a:t>	</a:t>
            </a:r>
          </a:p>
          <a:p>
            <a:pPr marL="457200" indent="-457200"/>
            <a:endParaRPr lang="nb-NO" sz="1600" dirty="0">
              <a:latin typeface="Univers 45 Light"/>
            </a:endParaRPr>
          </a:p>
        </p:txBody>
      </p:sp>
      <p:sp>
        <p:nvSpPr>
          <p:cNvPr id="6157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72560" cy="635000"/>
          </a:xfrm>
        </p:spPr>
        <p:txBody>
          <a:bodyPr anchor="ctr"/>
          <a:lstStyle/>
          <a:p>
            <a:pPr eaLnBrk="1" hangingPunct="1"/>
            <a:r>
              <a:rPr lang="nb-NO" sz="2000" b="1" dirty="0" smtClean="0">
                <a:latin typeface="Univers 45 Light"/>
              </a:rPr>
              <a:t>Figur 7</a:t>
            </a:r>
            <a:r>
              <a:rPr lang="nb-NO" sz="2000" dirty="0" smtClean="0">
                <a:latin typeface="Univers 45 Light"/>
              </a:rPr>
              <a:t> Endring i lånebetingelser for ikke-finansielle foretak. Nettotall.</a:t>
            </a:r>
            <a:r>
              <a:rPr lang="nb-NO" sz="2000" baseline="30000" dirty="0" smtClean="0">
                <a:latin typeface="Univers 45 Light"/>
              </a:rPr>
              <a:t>1), 2)</a:t>
            </a:r>
            <a:r>
              <a:rPr lang="nb-NO" sz="2000" dirty="0" smtClean="0">
                <a:latin typeface="Univers 45 Light"/>
              </a:rPr>
              <a:t> Prosent</a:t>
            </a:r>
            <a:endParaRPr lang="en-GB" sz="2000" dirty="0" smtClean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B Powerpointmal">
  <a:themeElements>
    <a:clrScheme name="NB Powerpointm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B Powerpointmal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B Powerpointm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 Powerpointma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11169</TotalTime>
  <Words>424</Words>
  <Application>Microsoft Office PowerPoint</Application>
  <PresentationFormat>On-screen Show (4:3)</PresentationFormat>
  <Paragraphs>79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Standard utforming</vt:lpstr>
      <vt:lpstr>NB Powerpointmal</vt:lpstr>
      <vt:lpstr>Norges Banks utlånsundersøkelse </vt:lpstr>
      <vt:lpstr>Figur 1 Etterspørsel etter lån fra husholdninger. Nettotall.1), 2) Prosent</vt:lpstr>
      <vt:lpstr>Slide 3</vt:lpstr>
      <vt:lpstr>Figur 3 Endring i lånebetingelser for husholdninger. Nettotall.1), 2) Prosent</vt:lpstr>
      <vt:lpstr>Figur 4 Etterspørsel etter lån fra ikke-finansielle foretak og utnyttelsesgrad på kredittlinjer. Nettotall.1), 2) Prosent</vt:lpstr>
      <vt:lpstr>Slide 6</vt:lpstr>
      <vt:lpstr>Slide 7</vt:lpstr>
      <vt:lpstr>Figur 7 Endring i lånebetingelser for ikke-finansielle foretak. Nettotall.1), 2) Prosent</vt:lpstr>
    </vt:vector>
  </TitlesOfParts>
  <Company>Norges 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Norges Banks utlånsundersøkelse</dc:title>
  <dc:creator>Magdalena Riiser</dc:creator>
  <cp:lastModifiedBy>Lisa Kristine Reiakvam</cp:lastModifiedBy>
  <cp:revision>616</cp:revision>
  <dcterms:created xsi:type="dcterms:W3CDTF">2008-03-11T13:27:45Z</dcterms:created>
  <dcterms:modified xsi:type="dcterms:W3CDTF">2012-07-17T11:23:27Z</dcterms:modified>
</cp:coreProperties>
</file>