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369"/>
          <c:h val="0.8657212643678232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Sheet1!$B$2:$B$87</c:f>
              <c:numCache>
                <c:formatCode>General</c:formatCode>
                <c:ptCount val="15"/>
                <c:pt idx="0">
                  <c:v>0.4</c:v>
                </c:pt>
                <c:pt idx="1">
                  <c:v>7.7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Sheet1!$D$2:$D$87</c:f>
              <c:numCache>
                <c:formatCode>General</c:formatCode>
                <c:ptCount val="15"/>
                <c:pt idx="3">
                  <c:v>-9.1</c:v>
                </c:pt>
                <c:pt idx="4">
                  <c:v>7.7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Sheet1!$F$2:$F$87</c:f>
              <c:numCache>
                <c:formatCode>General</c:formatCode>
                <c:ptCount val="15"/>
                <c:pt idx="6">
                  <c:v>-16.3</c:v>
                </c:pt>
                <c:pt idx="7">
                  <c:v>3.8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Sheet1!$H$2:$H$87</c:f>
              <c:numCache>
                <c:formatCode>General</c:formatCode>
                <c:ptCount val="15"/>
                <c:pt idx="9">
                  <c:v>-2.2999999999999998</c:v>
                </c:pt>
                <c:pt idx="10" formatCode="0.0">
                  <c:v>-33.4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Sheet1!$J$2:$J$87</c:f>
              <c:numCache>
                <c:formatCode>General</c:formatCode>
                <c:ptCount val="15"/>
                <c:pt idx="12">
                  <c:v>13.2</c:v>
                </c:pt>
                <c:pt idx="13">
                  <c:v>6.5</c:v>
                </c:pt>
              </c:numCache>
            </c:numRef>
          </c:val>
        </c:ser>
        <c:gapWidth val="140"/>
        <c:overlap val="100"/>
        <c:axId val="171097088"/>
        <c:axId val="1711115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Sheet1!$C$2:$C$87</c:f>
              <c:numCache>
                <c:formatCode>General</c:formatCode>
                <c:ptCount val="15"/>
                <c:pt idx="0">
                  <c:v>-4.5999999999999996</c:v>
                </c:pt>
                <c:pt idx="1">
                  <c:v>-0.70000000000000007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Sheet1!$E$2:$E$87</c:f>
              <c:numCache>
                <c:formatCode>General</c:formatCode>
                <c:ptCount val="15"/>
                <c:pt idx="3">
                  <c:v>-6.2</c:v>
                </c:pt>
                <c:pt idx="4">
                  <c:v>3.5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Sheet1!$G$2:$G$87</c:f>
              <c:numCache>
                <c:formatCode>General</c:formatCode>
                <c:ptCount val="15"/>
                <c:pt idx="6">
                  <c:v>-8.5</c:v>
                </c:pt>
                <c:pt idx="7">
                  <c:v>-4.2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Sheet1!$I$2:$I$87</c:f>
              <c:numCache>
                <c:formatCode>General</c:formatCode>
                <c:ptCount val="15"/>
                <c:pt idx="9">
                  <c:v>-12.4</c:v>
                </c:pt>
                <c:pt idx="10">
                  <c:v>-20.9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Sheet1!$K$2:$K$87</c:f>
              <c:numCache>
                <c:formatCode>General</c:formatCode>
                <c:ptCount val="15"/>
                <c:pt idx="12">
                  <c:v>31.5</c:v>
                </c:pt>
                <c:pt idx="13">
                  <c:v>2.7</c:v>
                </c:pt>
                <c:pt idx="14">
                  <c:v>4.2</c:v>
                </c:pt>
              </c:numCache>
            </c:numRef>
          </c:val>
        </c:ser>
        <c:marker val="1"/>
        <c:axId val="171113088"/>
        <c:axId val="171196800"/>
      </c:lineChart>
      <c:catAx>
        <c:axId val="17109708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1111552"/>
        <c:crossesAt val="0"/>
        <c:auto val="1"/>
        <c:lblAlgn val="ctr"/>
        <c:lblOffset val="100"/>
        <c:tickLblSkip val="1"/>
        <c:tickMarkSkip val="4"/>
      </c:catAx>
      <c:valAx>
        <c:axId val="1711115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097088"/>
        <c:crosses val="autoZero"/>
        <c:crossBetween val="between"/>
        <c:majorUnit val="20"/>
        <c:minorUnit val="20"/>
      </c:valAx>
      <c:catAx>
        <c:axId val="17111308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196800"/>
        <c:crossesAt val="-90"/>
        <c:auto val="1"/>
        <c:lblAlgn val="ctr"/>
        <c:lblOffset val="100"/>
        <c:tickLblSkip val="1"/>
        <c:tickMarkSkip val="1"/>
      </c:catAx>
      <c:valAx>
        <c:axId val="17119680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11308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Sheet1!$B$2:$B$72</c:f>
              <c:numCache>
                <c:formatCode>General</c:formatCode>
                <c:ptCount val="15"/>
                <c:pt idx="0">
                  <c:v>-46.2</c:v>
                </c:pt>
                <c:pt idx="1">
                  <c:v>-4.3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Sheet1!$D$2:$D$72</c:f>
              <c:numCache>
                <c:formatCode>General</c:formatCode>
                <c:ptCount val="15"/>
                <c:pt idx="3">
                  <c:v>-35.1</c:v>
                </c:pt>
                <c:pt idx="4">
                  <c:v>-33.4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Sheet1!$F$2:$F$72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Sheet1!$H$2:$H$72</c:f>
              <c:numCache>
                <c:formatCode>General</c:formatCode>
                <c:ptCount val="15"/>
                <c:pt idx="9">
                  <c:v>-4.2</c:v>
                </c:pt>
                <c:pt idx="10">
                  <c:v>-9.8000000000000007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Sheet1!$J$2:$J$72</c:f>
              <c:numCache>
                <c:formatCode>General</c:formatCode>
                <c:ptCount val="15"/>
                <c:pt idx="12">
                  <c:v>0</c:v>
                </c:pt>
                <c:pt idx="13">
                  <c:v>-3</c:v>
                </c:pt>
              </c:numCache>
            </c:numRef>
          </c:val>
        </c:ser>
        <c:gapWidth val="140"/>
        <c:overlap val="100"/>
        <c:axId val="172907904"/>
        <c:axId val="1729264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Sheet1!$C$2:$C$72</c:f>
              <c:numCache>
                <c:formatCode>General</c:formatCode>
                <c:ptCount val="15"/>
                <c:pt idx="0">
                  <c:v>-32.5</c:v>
                </c:pt>
                <c:pt idx="1">
                  <c:v>-4.3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Sheet1!$E$2:$E$72</c:f>
              <c:numCache>
                <c:formatCode>General</c:formatCode>
                <c:ptCount val="15"/>
                <c:pt idx="3">
                  <c:v>-39.700000000000003</c:v>
                </c:pt>
                <c:pt idx="4">
                  <c:v>-7.8</c:v>
                </c:pt>
                <c:pt idx="5">
                  <c:v>-7.7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Sheet1!$G$2:$G$72</c:f>
              <c:numCache>
                <c:formatCode>General</c:formatCode>
                <c:ptCount val="15"/>
                <c:pt idx="6">
                  <c:v>-6.7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Sheet1!$I$2:$I$72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Sheet1!$A$2:$A$72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Sheet1!$K$2:$K$72</c:f>
              <c:numCache>
                <c:formatCode>General</c:formatCode>
                <c:ptCount val="15"/>
                <c:pt idx="12">
                  <c:v>-5.9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72928000"/>
        <c:axId val="172929792"/>
      </c:lineChart>
      <c:catAx>
        <c:axId val="17290790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2926464"/>
        <c:crossesAt val="0"/>
        <c:auto val="1"/>
        <c:lblAlgn val="ctr"/>
        <c:lblOffset val="100"/>
        <c:tickLblSkip val="1"/>
        <c:tickMarkSkip val="4"/>
      </c:catAx>
      <c:valAx>
        <c:axId val="1729264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907904"/>
        <c:crosses val="autoZero"/>
        <c:crossBetween val="between"/>
        <c:majorUnit val="20"/>
        <c:minorUnit val="20"/>
      </c:valAx>
      <c:catAx>
        <c:axId val="172928000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929792"/>
        <c:crossesAt val="-90"/>
        <c:auto val="1"/>
        <c:lblAlgn val="ctr"/>
        <c:lblOffset val="100"/>
        <c:tickLblSkip val="1"/>
        <c:tickMarkSkip val="1"/>
      </c:catAx>
      <c:valAx>
        <c:axId val="1729297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92800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252"/>
          <c:h val="0.8489095785440677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Sheet1!$B$2:$B$87</c:f>
              <c:numCache>
                <c:formatCode>General</c:formatCode>
                <c:ptCount val="15"/>
                <c:pt idx="0">
                  <c:v>15.7</c:v>
                </c:pt>
                <c:pt idx="1">
                  <c:v>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Sheet1!$D$2:$D$87</c:f>
              <c:numCache>
                <c:formatCode>General</c:formatCode>
                <c:ptCount val="15"/>
                <c:pt idx="3">
                  <c:v>-23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Sheet1!$F$2:$F$87</c:f>
              <c:numCache>
                <c:formatCode>General</c:formatCode>
                <c:ptCount val="15"/>
                <c:pt idx="6">
                  <c:v>-24.9</c:v>
                </c:pt>
                <c:pt idx="7">
                  <c:v>-4.3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Sheet1!$H$2:$H$87</c:f>
              <c:numCache>
                <c:formatCode>General</c:formatCode>
                <c:ptCount val="15"/>
                <c:pt idx="9">
                  <c:v>14</c:v>
                </c:pt>
                <c:pt idx="10">
                  <c:v>14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Sheet1!$J$2:$J$87</c:f>
              <c:numCache>
                <c:formatCode>General</c:formatCode>
                <c:ptCount val="15"/>
                <c:pt idx="12">
                  <c:v>-29.2</c:v>
                </c:pt>
                <c:pt idx="13">
                  <c:v>-6.5</c:v>
                </c:pt>
              </c:numCache>
            </c:numRef>
          </c:val>
        </c:ser>
        <c:gapWidth val="140"/>
        <c:overlap val="100"/>
        <c:axId val="173046784"/>
        <c:axId val="17306201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Sheet1!$E$2:$E$87</c:f>
              <c:numCache>
                <c:formatCode>General</c:formatCode>
                <c:ptCount val="15"/>
                <c:pt idx="3">
                  <c:v>-12.8</c:v>
                </c:pt>
                <c:pt idx="4">
                  <c:v>-2.2999999999999998</c:v>
                </c:pt>
                <c:pt idx="5">
                  <c:v>0</c:v>
                </c:pt>
              </c:numCache>
            </c:numRef>
          </c:val>
        </c:ser>
        <c:marker val="1"/>
        <c:axId val="173046784"/>
        <c:axId val="17306201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Sheet1!$C$2:$C$87</c:f>
              <c:numCache>
                <c:formatCode>General</c:formatCode>
                <c:ptCount val="15"/>
                <c:pt idx="0">
                  <c:v>22.7</c:v>
                </c:pt>
                <c:pt idx="1">
                  <c:v>6.9</c:v>
                </c:pt>
                <c:pt idx="2">
                  <c:v>-0.70000000000000007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Sheet1!$G$2:$G$87</c:f>
              <c:numCache>
                <c:formatCode>General</c:formatCode>
                <c:ptCount val="15"/>
                <c:pt idx="6">
                  <c:v>-13.9</c:v>
                </c:pt>
                <c:pt idx="7">
                  <c:v>-2.2999999999999998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Sheet1!$I$2:$I$87</c:f>
              <c:numCache>
                <c:formatCode>General</c:formatCode>
                <c:ptCount val="15"/>
                <c:pt idx="9">
                  <c:v>0</c:v>
                </c:pt>
                <c:pt idx="10">
                  <c:v>3</c:v>
                </c:pt>
                <c:pt idx="11">
                  <c:v>2.2999999999999998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Sheet1!$A$2:$A$87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</c:strCache>
            </c:strRef>
          </c:cat>
          <c:val>
            <c:numRef>
              <c:f>Sheet1!$K$2:$K$87</c:f>
              <c:numCache>
                <c:formatCode>General</c:formatCode>
                <c:ptCount val="15"/>
                <c:pt idx="12">
                  <c:v>-29.2</c:v>
                </c:pt>
                <c:pt idx="13">
                  <c:v>-3</c:v>
                </c:pt>
                <c:pt idx="14">
                  <c:v>0</c:v>
                </c:pt>
              </c:numCache>
            </c:numRef>
          </c:val>
        </c:ser>
        <c:marker val="1"/>
        <c:axId val="173064576"/>
        <c:axId val="173066112"/>
      </c:lineChart>
      <c:catAx>
        <c:axId val="17304678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3062016"/>
        <c:crossesAt val="0"/>
        <c:auto val="1"/>
        <c:lblAlgn val="ctr"/>
        <c:lblOffset val="100"/>
        <c:tickLblSkip val="1"/>
        <c:tickMarkSkip val="4"/>
      </c:catAx>
      <c:valAx>
        <c:axId val="17306201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046784"/>
        <c:crosses val="autoZero"/>
        <c:crossBetween val="between"/>
        <c:majorUnit val="20"/>
        <c:minorUnit val="20"/>
      </c:valAx>
      <c:catAx>
        <c:axId val="17306457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066112"/>
        <c:crossesAt val="-90"/>
        <c:auto val="1"/>
        <c:lblAlgn val="ctr"/>
        <c:lblOffset val="100"/>
        <c:tickLblSkip val="1"/>
        <c:tickMarkSkip val="1"/>
      </c:catAx>
      <c:valAx>
        <c:axId val="1730661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0645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2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9"/>
                <c:pt idx="0">
                  <c:v>-4.8</c:v>
                </c:pt>
                <c:pt idx="1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9"/>
                <c:pt idx="3">
                  <c:v>0</c:v>
                </c:pt>
                <c:pt idx="4">
                  <c:v>4.9000000000000004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9"/>
                <c:pt idx="6">
                  <c:v>1.3</c:v>
                </c:pt>
                <c:pt idx="7">
                  <c:v>1.3</c:v>
                </c:pt>
              </c:numCache>
            </c:numRef>
          </c:val>
        </c:ser>
        <c:gapWidth val="140"/>
        <c:overlap val="100"/>
        <c:axId val="197024384"/>
        <c:axId val="1970466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9"/>
                <c:pt idx="0">
                  <c:v>-39.6</c:v>
                </c:pt>
                <c:pt idx="1">
                  <c:v>1.3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9"/>
                <c:pt idx="3">
                  <c:v>19.8</c:v>
                </c:pt>
                <c:pt idx="4">
                  <c:v>0</c:v>
                </c:pt>
                <c:pt idx="5">
                  <c:v>29.6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9"/>
                <c:pt idx="6">
                  <c:v>-1.3</c:v>
                </c:pt>
                <c:pt idx="7">
                  <c:v>2.2000000000000002</c:v>
                </c:pt>
                <c:pt idx="8">
                  <c:v>0</c:v>
                </c:pt>
              </c:numCache>
            </c:numRef>
          </c:val>
        </c:ser>
        <c:marker val="1"/>
        <c:axId val="197024384"/>
        <c:axId val="19704665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Sheet1!$A$2:$A$61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9"/>
              </c:numCache>
            </c:numRef>
          </c:val>
        </c:ser>
        <c:marker val="1"/>
        <c:axId val="197049728"/>
        <c:axId val="197048192"/>
      </c:lineChart>
      <c:catAx>
        <c:axId val="19702438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7046656"/>
        <c:crossesAt val="0"/>
        <c:auto val="1"/>
        <c:lblAlgn val="ctr"/>
        <c:lblOffset val="100"/>
        <c:tickLblSkip val="1"/>
        <c:tickMarkSkip val="4"/>
      </c:catAx>
      <c:valAx>
        <c:axId val="1970466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024384"/>
        <c:crosses val="autoZero"/>
        <c:crossBetween val="between"/>
        <c:majorUnit val="20"/>
        <c:minorUnit val="20"/>
      </c:valAx>
      <c:valAx>
        <c:axId val="1970481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7049728"/>
        <c:crosses val="max"/>
        <c:crossBetween val="between"/>
        <c:majorUnit val="20"/>
      </c:valAx>
      <c:catAx>
        <c:axId val="197049728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704819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49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Sheet1!$A$2:$A$41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6"/>
                <c:pt idx="0">
                  <c:v>-4.0999999999999996</c:v>
                </c:pt>
                <c:pt idx="1">
                  <c:v>-17.5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Sheet1!$A$2:$A$41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6"/>
                <c:pt idx="3">
                  <c:v>-20.7</c:v>
                </c:pt>
                <c:pt idx="4">
                  <c:v>-13.9</c:v>
                </c:pt>
              </c:numCache>
            </c:numRef>
          </c:val>
        </c:ser>
        <c:gapWidth val="140"/>
        <c:overlap val="100"/>
        <c:axId val="197053056"/>
        <c:axId val="19713344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6"/>
                <c:pt idx="0">
                  <c:v>-3.3</c:v>
                </c:pt>
                <c:pt idx="1">
                  <c:v>-0.9</c:v>
                </c:pt>
                <c:pt idx="2">
                  <c:v>-18.8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6"/>
                <c:pt idx="3">
                  <c:v>-32.9</c:v>
                </c:pt>
                <c:pt idx="4">
                  <c:v>-16.600000000000001</c:v>
                </c:pt>
                <c:pt idx="5">
                  <c:v>-15.2</c:v>
                </c:pt>
              </c:numCache>
            </c:numRef>
          </c:val>
        </c:ser>
        <c:marker val="1"/>
        <c:axId val="197134976"/>
        <c:axId val="197149056"/>
      </c:lineChart>
      <c:catAx>
        <c:axId val="19705305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7133440"/>
        <c:crossesAt val="0"/>
        <c:auto val="1"/>
        <c:lblAlgn val="ctr"/>
        <c:lblOffset val="100"/>
        <c:tickLblSkip val="1"/>
        <c:tickMarkSkip val="4"/>
      </c:catAx>
      <c:valAx>
        <c:axId val="19713344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053056"/>
        <c:crosses val="autoZero"/>
        <c:crossBetween val="between"/>
        <c:majorUnit val="20"/>
        <c:minorUnit val="20"/>
      </c:valAx>
      <c:catAx>
        <c:axId val="19713497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149056"/>
        <c:crossesAt val="-90"/>
        <c:auto val="1"/>
        <c:lblAlgn val="ctr"/>
        <c:lblOffset val="100"/>
        <c:tickLblSkip val="1"/>
        <c:tickMarkSkip val="1"/>
      </c:catAx>
      <c:valAx>
        <c:axId val="1971490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13497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292"/>
          <c:h val="0.865721264367822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Sheet1!$B$2:$B$121</c:f>
              <c:numCache>
                <c:formatCode>General</c:formatCode>
                <c:ptCount val="18"/>
                <c:pt idx="0">
                  <c:v>-10</c:v>
                </c:pt>
                <c:pt idx="1">
                  <c:v>-18.899999999999999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Sheet1!$D$2:$D$121</c:f>
              <c:numCache>
                <c:formatCode>General</c:formatCode>
                <c:ptCount val="18"/>
                <c:pt idx="3">
                  <c:v>-10</c:v>
                </c:pt>
                <c:pt idx="4">
                  <c:v>-16.600000000000001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Sheet1!$F$2:$F$121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Sheet1!$H$2:$H$121</c:f>
              <c:numCache>
                <c:formatCode>General</c:formatCode>
                <c:ptCount val="18"/>
                <c:pt idx="9">
                  <c:v>-6.8</c:v>
                </c:pt>
                <c:pt idx="10">
                  <c:v>-19.8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Sheet1!$J$2:$J$121</c:f>
              <c:numCache>
                <c:formatCode>General</c:formatCode>
                <c:ptCount val="18"/>
                <c:pt idx="12">
                  <c:v>-4.0999999999999996</c:v>
                </c:pt>
                <c:pt idx="13">
                  <c:v>-2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Sheet1!$L$2:$L$121</c:f>
              <c:numCache>
                <c:formatCode>General</c:formatCode>
                <c:ptCount val="18"/>
                <c:pt idx="15">
                  <c:v>-20.7</c:v>
                </c:pt>
                <c:pt idx="16">
                  <c:v>-29.6</c:v>
                </c:pt>
              </c:numCache>
            </c:numRef>
          </c:val>
        </c:ser>
        <c:gapWidth val="140"/>
        <c:overlap val="100"/>
        <c:axId val="198535808"/>
        <c:axId val="19855027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Sheet1!$C$2:$C$121</c:f>
              <c:numCache>
                <c:formatCode>General</c:formatCode>
                <c:ptCount val="18"/>
                <c:pt idx="0">
                  <c:v>-18.899999999999999</c:v>
                </c:pt>
                <c:pt idx="1">
                  <c:v>0</c:v>
                </c:pt>
                <c:pt idx="2">
                  <c:v>-20.100000000000001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Sheet1!$E$2:$E$121</c:f>
              <c:numCache>
                <c:formatCode>General</c:formatCode>
                <c:ptCount val="18"/>
                <c:pt idx="3">
                  <c:v>-35.5</c:v>
                </c:pt>
                <c:pt idx="4">
                  <c:v>0</c:v>
                </c:pt>
                <c:pt idx="5">
                  <c:v>-17.7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Sheet1!$G$2:$G$121</c:f>
              <c:numCache>
                <c:formatCode>General</c:formatCode>
                <c:ptCount val="18"/>
                <c:pt idx="6">
                  <c:v>-12.1</c:v>
                </c:pt>
                <c:pt idx="7">
                  <c:v>-0.9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Sheet1!$I$2:$I$121</c:f>
              <c:numCache>
                <c:formatCode>General</c:formatCode>
                <c:ptCount val="18"/>
                <c:pt idx="9">
                  <c:v>-22.5</c:v>
                </c:pt>
                <c:pt idx="10">
                  <c:v>-5.9</c:v>
                </c:pt>
                <c:pt idx="11">
                  <c:v>-18.899999999999999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Sheet1!$K$2:$K$121</c:f>
              <c:numCache>
                <c:formatCode>General</c:formatCode>
                <c:ptCount val="18"/>
                <c:pt idx="12">
                  <c:v>-29.6</c:v>
                </c:pt>
                <c:pt idx="13">
                  <c:v>-0.9</c:v>
                </c:pt>
                <c:pt idx="14">
                  <c:v>-13.9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Sheet1!$A$2:$A$121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</c:v>
                </c:pt>
                <c:pt idx="3">
                  <c:v>1kv </c:v>
                </c:pt>
                <c:pt idx="4">
                  <c:v>2kv </c:v>
                </c:pt>
                <c:pt idx="5">
                  <c:v>3kv</c:v>
                </c:pt>
                <c:pt idx="6">
                  <c:v>1kv </c:v>
                </c:pt>
                <c:pt idx="7">
                  <c:v>2kv </c:v>
                </c:pt>
                <c:pt idx="8">
                  <c:v>3kv</c:v>
                </c:pt>
                <c:pt idx="9">
                  <c:v>1kv </c:v>
                </c:pt>
                <c:pt idx="10">
                  <c:v>2kv </c:v>
                </c:pt>
                <c:pt idx="11">
                  <c:v>3kv</c:v>
                </c:pt>
                <c:pt idx="12">
                  <c:v>1kv </c:v>
                </c:pt>
                <c:pt idx="13">
                  <c:v>2kv </c:v>
                </c:pt>
                <c:pt idx="14">
                  <c:v>3kv</c:v>
                </c:pt>
                <c:pt idx="15">
                  <c:v>1kv </c:v>
                </c:pt>
                <c:pt idx="16">
                  <c:v>2kv </c:v>
                </c:pt>
                <c:pt idx="17">
                  <c:v>3kv</c:v>
                </c:pt>
              </c:strCache>
            </c:strRef>
          </c:cat>
          <c:val>
            <c:numRef>
              <c:f>Sheet1!$M$2:$M$121</c:f>
              <c:numCache>
                <c:formatCode>General</c:formatCode>
                <c:ptCount val="18"/>
                <c:pt idx="15">
                  <c:v>-32.9</c:v>
                </c:pt>
                <c:pt idx="16">
                  <c:v>0</c:v>
                </c:pt>
                <c:pt idx="17">
                  <c:v>-30.9</c:v>
                </c:pt>
              </c:numCache>
            </c:numRef>
          </c:val>
        </c:ser>
        <c:marker val="1"/>
        <c:axId val="198551808"/>
        <c:axId val="198561792"/>
      </c:lineChart>
      <c:catAx>
        <c:axId val="19853580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8550272"/>
        <c:crossesAt val="0"/>
        <c:auto val="1"/>
        <c:lblAlgn val="ctr"/>
        <c:lblOffset val="100"/>
        <c:tickLblSkip val="1"/>
        <c:tickMarkSkip val="4"/>
      </c:catAx>
      <c:valAx>
        <c:axId val="1985502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8535808"/>
        <c:crosses val="autoZero"/>
        <c:crossBetween val="between"/>
        <c:majorUnit val="20"/>
        <c:minorUnit val="20"/>
      </c:valAx>
      <c:catAx>
        <c:axId val="1985518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8561792"/>
        <c:crossesAt val="-90"/>
        <c:auto val="1"/>
        <c:lblAlgn val="ctr"/>
        <c:lblOffset val="100"/>
        <c:tickLblSkip val="1"/>
        <c:tickMarkSkip val="1"/>
      </c:catAx>
      <c:valAx>
        <c:axId val="1985617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855180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292"/>
          <c:h val="0.865721264367822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Sheet1!$B$2:$B$68</c:f>
              <c:numCache>
                <c:formatCode>General</c:formatCode>
                <c:ptCount val="12"/>
                <c:pt idx="0">
                  <c:v>27.5</c:v>
                </c:pt>
                <c:pt idx="1">
                  <c:v>57.1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Sheet1!$D$2:$D$68</c:f>
              <c:numCache>
                <c:formatCode>General</c:formatCode>
                <c:ptCount val="12"/>
                <c:pt idx="3">
                  <c:v>9.1</c:v>
                </c:pt>
                <c:pt idx="4">
                  <c:v>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Sheet1!$F$2:$F$68</c:f>
              <c:numCache>
                <c:formatCode>General</c:formatCode>
                <c:ptCount val="12"/>
                <c:pt idx="6">
                  <c:v>-29.6</c:v>
                </c:pt>
                <c:pt idx="7">
                  <c:v>-26.9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Sheet1!$H$2:$H$68</c:f>
              <c:numCache>
                <c:formatCode>General</c:formatCode>
                <c:ptCount val="12"/>
                <c:pt idx="9">
                  <c:v>18.100000000000001</c:v>
                </c:pt>
                <c:pt idx="10">
                  <c:v>13.9</c:v>
                </c:pt>
              </c:numCache>
            </c:numRef>
          </c:val>
        </c:ser>
        <c:gapWidth val="140"/>
        <c:overlap val="100"/>
        <c:axId val="198777472"/>
        <c:axId val="1988656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Sheet1!$C$2:$C$68</c:f>
              <c:numCache>
                <c:formatCode>General</c:formatCode>
                <c:ptCount val="12"/>
                <c:pt idx="0">
                  <c:v>61.7</c:v>
                </c:pt>
                <c:pt idx="1">
                  <c:v>26.6</c:v>
                </c:pt>
                <c:pt idx="2">
                  <c:v>44.1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Sheet1!$E$2:$E$68</c:f>
              <c:numCache>
                <c:formatCode>General</c:formatCode>
                <c:ptCount val="12"/>
                <c:pt idx="3">
                  <c:v>-0.9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Sheet1!$G$2:$G$68</c:f>
              <c:numCache>
                <c:formatCode>General</c:formatCode>
                <c:ptCount val="12"/>
                <c:pt idx="6">
                  <c:v>-29.6</c:v>
                </c:pt>
                <c:pt idx="7">
                  <c:v>13</c:v>
                </c:pt>
                <c:pt idx="8">
                  <c:v>-14.4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Sheet1!$I$2:$I$68</c:f>
              <c:numCache>
                <c:formatCode>General</c:formatCode>
                <c:ptCount val="12"/>
                <c:pt idx="9">
                  <c:v>26.1</c:v>
                </c:pt>
                <c:pt idx="10">
                  <c:v>17.2</c:v>
                </c:pt>
                <c:pt idx="11">
                  <c:v>13</c:v>
                </c:pt>
              </c:numCache>
            </c:numRef>
          </c:val>
        </c:ser>
        <c:marker val="1"/>
        <c:axId val="198867200"/>
        <c:axId val="198873088"/>
      </c:lineChart>
      <c:catAx>
        <c:axId val="19877747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8865664"/>
        <c:crossesAt val="0"/>
        <c:auto val="1"/>
        <c:lblAlgn val="ctr"/>
        <c:lblOffset val="100"/>
        <c:tickLblSkip val="1"/>
        <c:tickMarkSkip val="4"/>
      </c:catAx>
      <c:valAx>
        <c:axId val="19886566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8777472"/>
        <c:crosses val="autoZero"/>
        <c:crossBetween val="between"/>
        <c:majorUnit val="20"/>
        <c:minorUnit val="20"/>
      </c:valAx>
      <c:catAx>
        <c:axId val="1988672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8873088"/>
        <c:crossesAt val="-90"/>
        <c:auto val="1"/>
        <c:lblAlgn val="ctr"/>
        <c:lblOffset val="100"/>
        <c:tickLblSkip val="1"/>
        <c:tickMarkSkip val="1"/>
      </c:catAx>
      <c:valAx>
        <c:axId val="198873088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886720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2012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4107645085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17232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</a:pPr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 smtClean="0">
                <a:latin typeface="Univers 45 Light" pitchFamily="34" charset="0"/>
              </a:rPr>
              <a:t>fremkommer ved å veie sammen svarene i undersøkelsen. De blå søylene </a:t>
            </a:r>
            <a:r>
              <a:rPr lang="nb-NO" sz="1600" dirty="0" smtClean="0">
                <a:latin typeface="Univers 45 Light" pitchFamily="34" charset="0"/>
              </a:rPr>
              <a:t>viser</a:t>
            </a:r>
          </a:p>
          <a:p>
            <a:pPr marL="457200" indent="-457200" eaLnBrk="0" hangingPunct="0">
              <a:lnSpc>
                <a:spcPct val="90000"/>
              </a:lnSpc>
            </a:pPr>
            <a:r>
              <a:rPr lang="nb-NO" sz="1600" dirty="0" smtClean="0">
                <a:latin typeface="Univers 45 Light" pitchFamily="34" charset="0"/>
              </a:rPr>
              <a:t>utviklingen de to siste kvartalene. De </a:t>
            </a:r>
            <a:r>
              <a:rPr lang="nb-NO" sz="1600" dirty="0" smtClean="0">
                <a:latin typeface="Univers 45 Light" pitchFamily="34" charset="0"/>
              </a:rPr>
              <a:t>røde </a:t>
            </a:r>
            <a:r>
              <a:rPr lang="nb-NO" sz="1600" dirty="0" smtClean="0">
                <a:latin typeface="Univers 45 Light" pitchFamily="34" charset="0"/>
              </a:rPr>
              <a:t>punktene viser </a:t>
            </a:r>
            <a:r>
              <a:rPr lang="nb-NO" sz="1600" dirty="0" smtClean="0">
                <a:latin typeface="Univers 45 Light" pitchFamily="34" charset="0"/>
              </a:rPr>
              <a:t>forventet utvikling for neste kvartal.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90000"/>
              </a:lnSpc>
            </a:pPr>
            <a:r>
              <a:rPr lang="nb-NO" sz="1600" dirty="0" smtClean="0">
                <a:latin typeface="Univers 45 Light" pitchFamily="34" charset="0"/>
              </a:rPr>
              <a:t>De røde </a:t>
            </a:r>
            <a:r>
              <a:rPr lang="nb-NO" sz="1600" dirty="0" smtClean="0">
                <a:latin typeface="Univers 45 Light" pitchFamily="34" charset="0"/>
              </a:rPr>
              <a:t>punktene er forflyttet ett kvartal fram i tid </a:t>
            </a:r>
          </a:p>
          <a:p>
            <a:pPr marL="457200" indent="-457200" eaLnBrk="0" hangingPunct="0">
              <a:lnSpc>
                <a:spcPct val="90000"/>
              </a:lnSpc>
            </a:pPr>
            <a:r>
              <a:rPr lang="nb-NO" sz="1600" dirty="0" smtClean="0">
                <a:latin typeface="Univers 45 Light" pitchFamily="34" charset="0"/>
              </a:rPr>
              <a:t>2) Negative nettotall betyr fallende etterspørsel. </a:t>
            </a:r>
          </a:p>
          <a:p>
            <a:pPr marL="457200" indent="-457200" eaLnBrk="0" hangingPunct="0">
              <a:lnSpc>
                <a:spcPct val="9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med pant i bolig </a:t>
            </a:r>
          </a:p>
          <a:p>
            <a:pPr marL="457200" indent="-457200" eaLnBrk="0" hangingPunct="0">
              <a:lnSpc>
                <a:spcPct val="90000"/>
              </a:lnSpc>
            </a:pPr>
            <a:r>
              <a:rPr lang="nb-NO" sz="1600" dirty="0" smtClean="0">
                <a:latin typeface="Univers 45 Light" pitchFamily="34" charset="0"/>
              </a:rPr>
              <a:t>Kilde: Norges Bank</a:t>
            </a: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6021288"/>
            <a:ext cx="903649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kredittpraksis.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1462" y="1692097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smtClean="0">
                <a:latin typeface="Univers 45 Light" pitchFamily="34" charset="0"/>
              </a:rPr>
              <a:t>førstehjemslån</a:t>
            </a:r>
            <a:r>
              <a:rPr lang="nb-NO" sz="1600" baseline="30000" dirty="0" smtClean="0">
                <a:latin typeface="Univers 45 Light" pitchFamily="34" charset="0"/>
              </a:rPr>
              <a:t>2)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802839343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nb-NO" sz="1600" dirty="0" smtClean="0">
                <a:latin typeface="Univers 45 Light" pitchFamily="34" charset="0"/>
              </a:rPr>
              <a:t>Positive </a:t>
            </a:r>
            <a:r>
              <a:rPr lang="nb-NO" sz="1600" dirty="0" smtClean="0">
                <a:latin typeface="Univers 45 Light" pitchFamily="34" charset="0"/>
              </a:rPr>
              <a:t>tall for utlånsmargin og </a:t>
            </a:r>
            <a:r>
              <a:rPr lang="nb-NO" sz="1600" dirty="0" smtClean="0">
                <a:latin typeface="Univers 45 Light" pitchFamily="34" charset="0"/>
              </a:rPr>
              <a:t>gebyrer betyr </a:t>
            </a:r>
            <a:r>
              <a:rPr lang="nb-NO" sz="1600" dirty="0" smtClean="0">
                <a:latin typeface="Univers 45 Light" pitchFamily="34" charset="0"/>
              </a:rPr>
              <a:t>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maksimal gjeld i forhold til boligens verdi og inntekt</a:t>
            </a:r>
            <a:r>
              <a:rPr lang="nb-NO" sz="1600" dirty="0" smtClean="0">
                <a:latin typeface="Univers 45 Light" pitchFamily="34" charset="0"/>
              </a:rPr>
              <a:t>, samt bruk </a:t>
            </a:r>
            <a:r>
              <a:rPr lang="nb-NO" sz="1600" dirty="0" smtClean="0">
                <a:latin typeface="Univers 45 Light" pitchFamily="34" charset="0"/>
              </a:rPr>
              <a:t>av avdragsfrihet </a:t>
            </a:r>
            <a:r>
              <a:rPr lang="nb-NO" sz="1600" dirty="0" smtClean="0">
                <a:latin typeface="Univers 45 Light" pitchFamily="34" charset="0"/>
              </a:rPr>
              <a:t>innebærer også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strammere kredittpraksis</a:t>
            </a:r>
            <a:r>
              <a:rPr lang="nb-NO" sz="1600" dirty="0" smtClean="0">
                <a:latin typeface="Univers 45 Light" pitchFamily="34" charset="0"/>
              </a:rPr>
              <a:t>.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38310419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875275654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14329111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213535943"/>
              </p:ext>
            </p:extLst>
          </p:nvPr>
        </p:nvGraphicFramePr>
        <p:xfrm>
          <a:off x="0" y="642918"/>
          <a:ext cx="9144000" cy="501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661248"/>
            <a:ext cx="9086882" cy="113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nb-NO" sz="1600" dirty="0" smtClean="0">
                <a:latin typeface="Univers 45 Light" pitchFamily="34" charset="0"/>
              </a:rPr>
              <a:t>Positive </a:t>
            </a:r>
            <a:r>
              <a:rPr lang="nb-NO" sz="1600" dirty="0" smtClean="0">
                <a:latin typeface="Univers 45 Light" pitchFamily="34" charset="0"/>
              </a:rPr>
              <a:t>tall for utlånsmargin, krav </a:t>
            </a:r>
            <a:r>
              <a:rPr lang="nb-NO" sz="1600" dirty="0" smtClean="0">
                <a:latin typeface="Univers 45 Light" pitchFamily="34" charset="0"/>
              </a:rPr>
              <a:t>til egenkapital </a:t>
            </a:r>
            <a:r>
              <a:rPr lang="nb-NO" sz="1600" dirty="0" smtClean="0">
                <a:latin typeface="Univers 45 Light" pitchFamily="34" charset="0"/>
              </a:rPr>
              <a:t>og </a:t>
            </a:r>
            <a:r>
              <a:rPr lang="nb-NO" sz="1600" dirty="0" smtClean="0">
                <a:latin typeface="Univers 45 Light" pitchFamily="34" charset="0"/>
              </a:rPr>
              <a:t>gebyrer, samt negative </a:t>
            </a:r>
            <a:r>
              <a:rPr lang="nb-NO" sz="1600" dirty="0" smtClean="0">
                <a:latin typeface="Univers 45 Light" pitchFamily="34" charset="0"/>
              </a:rPr>
              <a:t>tall for maksimal nedbetalingstid innebærer </a:t>
            </a:r>
            <a:r>
              <a:rPr lang="nb-NO" sz="1600" dirty="0" smtClean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424</Words>
  <Application>Microsoft Office PowerPoint</Application>
  <PresentationFormat>On-screen Show (4:3)</PresentationFormat>
  <Paragraphs>79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Lisa Kristine Reiakvam</cp:lastModifiedBy>
  <cp:revision>616</cp:revision>
  <dcterms:created xsi:type="dcterms:W3CDTF">2008-03-11T13:27:45Z</dcterms:created>
  <dcterms:modified xsi:type="dcterms:W3CDTF">2012-07-17T11:23:27Z</dcterms:modified>
</cp:coreProperties>
</file>