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491"/>
          <c:h val="0.865721264367824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Sheet1!$B$2:$B$87</c:f>
              <c:numCache>
                <c:formatCode>General</c:formatCode>
                <c:ptCount val="15"/>
                <c:pt idx="0">
                  <c:v>0.4</c:v>
                </c:pt>
                <c:pt idx="1">
                  <c:v>7.7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Sheet1!$D$2:$D$87</c:f>
              <c:numCache>
                <c:formatCode>General</c:formatCode>
                <c:ptCount val="15"/>
                <c:pt idx="3">
                  <c:v>-9.1</c:v>
                </c:pt>
                <c:pt idx="4">
                  <c:v>7.7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Sheet1!$F$2:$F$87</c:f>
              <c:numCache>
                <c:formatCode>General</c:formatCode>
                <c:ptCount val="15"/>
                <c:pt idx="6">
                  <c:v>-16.3</c:v>
                </c:pt>
                <c:pt idx="7">
                  <c:v>3.8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Sheet1!$H$2:$H$87</c:f>
              <c:numCache>
                <c:formatCode>General</c:formatCode>
                <c:ptCount val="15"/>
                <c:pt idx="9">
                  <c:v>-2.2999999999999998</c:v>
                </c:pt>
                <c:pt idx="10" formatCode="0.0">
                  <c:v>-33.4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Sheet1!$J$2:$J$87</c:f>
              <c:numCache>
                <c:formatCode>General</c:formatCode>
                <c:ptCount val="15"/>
                <c:pt idx="12">
                  <c:v>13.2</c:v>
                </c:pt>
                <c:pt idx="13">
                  <c:v>6.5</c:v>
                </c:pt>
              </c:numCache>
            </c:numRef>
          </c:val>
        </c:ser>
        <c:gapWidth val="140"/>
        <c:overlap val="100"/>
        <c:axId val="51096192"/>
        <c:axId val="511024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Sheet1!$C$2:$C$87</c:f>
              <c:numCache>
                <c:formatCode>General</c:formatCode>
                <c:ptCount val="15"/>
                <c:pt idx="0">
                  <c:v>-4.5999999999999996</c:v>
                </c:pt>
                <c:pt idx="1">
                  <c:v>-0.70000000000000029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Sheet1!$E$2:$E$87</c:f>
              <c:numCache>
                <c:formatCode>General</c:formatCode>
                <c:ptCount val="15"/>
                <c:pt idx="3">
                  <c:v>-6.2</c:v>
                </c:pt>
                <c:pt idx="4">
                  <c:v>3.5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Sheet1!$G$2:$G$87</c:f>
              <c:numCache>
                <c:formatCode>General</c:formatCode>
                <c:ptCount val="15"/>
                <c:pt idx="6">
                  <c:v>-8.5</c:v>
                </c:pt>
                <c:pt idx="7">
                  <c:v>-4.2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Sheet1!$I$2:$I$87</c:f>
              <c:numCache>
                <c:formatCode>General</c:formatCode>
                <c:ptCount val="15"/>
                <c:pt idx="9">
                  <c:v>-12.4</c:v>
                </c:pt>
                <c:pt idx="10">
                  <c:v>-20.9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Sheet1!$K$2:$K$87</c:f>
              <c:numCache>
                <c:formatCode>General</c:formatCode>
                <c:ptCount val="15"/>
                <c:pt idx="12">
                  <c:v>31.5</c:v>
                </c:pt>
                <c:pt idx="13">
                  <c:v>2.7</c:v>
                </c:pt>
                <c:pt idx="14">
                  <c:v>4.2</c:v>
                </c:pt>
              </c:numCache>
            </c:numRef>
          </c:val>
        </c:ser>
        <c:marker val="1"/>
        <c:axId val="103730560"/>
        <c:axId val="103937920"/>
      </c:lineChart>
      <c:catAx>
        <c:axId val="5109619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51102464"/>
        <c:crossesAt val="0"/>
        <c:auto val="1"/>
        <c:lblAlgn val="ctr"/>
        <c:lblOffset val="100"/>
        <c:tickLblSkip val="1"/>
        <c:tickMarkSkip val="4"/>
      </c:catAx>
      <c:valAx>
        <c:axId val="511024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096192"/>
        <c:crosses val="autoZero"/>
        <c:crossBetween val="between"/>
        <c:majorUnit val="20"/>
        <c:minorUnit val="20"/>
      </c:valAx>
      <c:catAx>
        <c:axId val="1037305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3937920"/>
        <c:crossesAt val="-90"/>
        <c:auto val="1"/>
        <c:lblAlgn val="ctr"/>
        <c:lblOffset val="100"/>
        <c:tickLblSkip val="1"/>
        <c:tickMarkSkip val="1"/>
      </c:catAx>
      <c:valAx>
        <c:axId val="10393792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373056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Sheet1!$B$2:$B$73</c:f>
              <c:numCache>
                <c:formatCode>General</c:formatCode>
                <c:ptCount val="15"/>
                <c:pt idx="0">
                  <c:v>-46.2</c:v>
                </c:pt>
                <c:pt idx="1">
                  <c:v>-4.3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Sheet1!$D$2:$D$73</c:f>
              <c:numCache>
                <c:formatCode>General</c:formatCode>
                <c:ptCount val="15"/>
                <c:pt idx="3">
                  <c:v>-35.1</c:v>
                </c:pt>
                <c:pt idx="4">
                  <c:v>-33.4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Sheet1!$F$2:$F$73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Sheet1!$H$2:$H$73</c:f>
              <c:numCache>
                <c:formatCode>General</c:formatCode>
                <c:ptCount val="15"/>
                <c:pt idx="9">
                  <c:v>-4.2</c:v>
                </c:pt>
                <c:pt idx="10">
                  <c:v>-9.8000000000000007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Sheet1!$J$2:$J$73</c:f>
              <c:numCache>
                <c:formatCode>General</c:formatCode>
                <c:ptCount val="15"/>
                <c:pt idx="12">
                  <c:v>0</c:v>
                </c:pt>
                <c:pt idx="13">
                  <c:v>-3</c:v>
                </c:pt>
              </c:numCache>
            </c:numRef>
          </c:val>
        </c:ser>
        <c:gapWidth val="140"/>
        <c:overlap val="100"/>
        <c:axId val="184371456"/>
        <c:axId val="18501708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Sheet1!$C$2:$C$73</c:f>
              <c:numCache>
                <c:formatCode>General</c:formatCode>
                <c:ptCount val="15"/>
                <c:pt idx="0">
                  <c:v>-32.5</c:v>
                </c:pt>
                <c:pt idx="1">
                  <c:v>-4.3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Sheet1!$E$2:$E$73</c:f>
              <c:numCache>
                <c:formatCode>General</c:formatCode>
                <c:ptCount val="15"/>
                <c:pt idx="3">
                  <c:v>-39.700000000000003</c:v>
                </c:pt>
                <c:pt idx="4">
                  <c:v>-7.8</c:v>
                </c:pt>
                <c:pt idx="5">
                  <c:v>-7.7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Sheet1!$G$2:$G$73</c:f>
              <c:numCache>
                <c:formatCode>General</c:formatCode>
                <c:ptCount val="15"/>
                <c:pt idx="6">
                  <c:v>-6.7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Sheet1!$I$2:$I$73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Sheet1!$A$2:$A$73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Sheet1!$K$2:$K$73</c:f>
              <c:numCache>
                <c:formatCode>General</c:formatCode>
                <c:ptCount val="15"/>
                <c:pt idx="12">
                  <c:v>-5.9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marker val="1"/>
        <c:axId val="185018624"/>
        <c:axId val="185064448"/>
      </c:lineChart>
      <c:catAx>
        <c:axId val="18437145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5017088"/>
        <c:crossesAt val="0"/>
        <c:auto val="1"/>
        <c:lblAlgn val="ctr"/>
        <c:lblOffset val="100"/>
        <c:tickLblSkip val="1"/>
        <c:tickMarkSkip val="4"/>
      </c:catAx>
      <c:valAx>
        <c:axId val="18501708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371456"/>
        <c:crosses val="autoZero"/>
        <c:crossBetween val="between"/>
        <c:majorUnit val="20"/>
        <c:minorUnit val="20"/>
      </c:valAx>
      <c:catAx>
        <c:axId val="185018624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5064448"/>
        <c:crossesAt val="-90"/>
        <c:auto val="1"/>
        <c:lblAlgn val="ctr"/>
        <c:lblOffset val="100"/>
        <c:tickLblSkip val="1"/>
        <c:tickMarkSkip val="1"/>
      </c:catAx>
      <c:valAx>
        <c:axId val="18506444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5018624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352"/>
          <c:h val="0.8489095785440683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Sheet1!$B$2:$B$87</c:f>
              <c:numCache>
                <c:formatCode>General</c:formatCode>
                <c:ptCount val="15"/>
                <c:pt idx="0">
                  <c:v>15.7</c:v>
                </c:pt>
                <c:pt idx="1">
                  <c:v>6.4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Sheet1!$D$2:$D$87</c:f>
              <c:numCache>
                <c:formatCode>General</c:formatCode>
                <c:ptCount val="15"/>
                <c:pt idx="3">
                  <c:v>-23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Sheet1!$F$2:$F$87</c:f>
              <c:numCache>
                <c:formatCode>General</c:formatCode>
                <c:ptCount val="15"/>
                <c:pt idx="6">
                  <c:v>-24.9</c:v>
                </c:pt>
                <c:pt idx="7">
                  <c:v>-4.3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Sheet1!$H$2:$H$87</c:f>
              <c:numCache>
                <c:formatCode>General</c:formatCode>
                <c:ptCount val="15"/>
                <c:pt idx="9">
                  <c:v>14</c:v>
                </c:pt>
                <c:pt idx="10">
                  <c:v>14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Sheet1!$J$2:$J$87</c:f>
              <c:numCache>
                <c:formatCode>General</c:formatCode>
                <c:ptCount val="15"/>
                <c:pt idx="12">
                  <c:v>-29.2</c:v>
                </c:pt>
                <c:pt idx="13">
                  <c:v>-6.5</c:v>
                </c:pt>
              </c:numCache>
            </c:numRef>
          </c:val>
        </c:ser>
        <c:gapWidth val="140"/>
        <c:overlap val="100"/>
        <c:axId val="199096192"/>
        <c:axId val="19918259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Sheet1!$E$2:$E$87</c:f>
              <c:numCache>
                <c:formatCode>General</c:formatCode>
                <c:ptCount val="15"/>
                <c:pt idx="3">
                  <c:v>-12.8</c:v>
                </c:pt>
                <c:pt idx="4">
                  <c:v>-2.2999999999999998</c:v>
                </c:pt>
                <c:pt idx="5">
                  <c:v>0</c:v>
                </c:pt>
              </c:numCache>
            </c:numRef>
          </c:val>
        </c:ser>
        <c:marker val="1"/>
        <c:axId val="199096192"/>
        <c:axId val="19918259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Sheet1!$C$2:$C$87</c:f>
              <c:numCache>
                <c:formatCode>General</c:formatCode>
                <c:ptCount val="15"/>
                <c:pt idx="0">
                  <c:v>22.7</c:v>
                </c:pt>
                <c:pt idx="1">
                  <c:v>6.9</c:v>
                </c:pt>
                <c:pt idx="2">
                  <c:v>-0.70000000000000029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Sheet1!$G$2:$G$87</c:f>
              <c:numCache>
                <c:formatCode>General</c:formatCode>
                <c:ptCount val="15"/>
                <c:pt idx="6">
                  <c:v>-13.9</c:v>
                </c:pt>
                <c:pt idx="7">
                  <c:v>-2.2999999999999998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Sheet1!$I$2:$I$87</c:f>
              <c:numCache>
                <c:formatCode>General</c:formatCode>
                <c:ptCount val="15"/>
                <c:pt idx="9">
                  <c:v>0</c:v>
                </c:pt>
                <c:pt idx="10">
                  <c:v>3</c:v>
                </c:pt>
                <c:pt idx="11">
                  <c:v>2.2999999999999998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Sheet1!$A$2:$A$87</c:f>
              <c:strCache>
                <c:ptCount val="15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</c:strCache>
            </c:strRef>
          </c:cat>
          <c:val>
            <c:numRef>
              <c:f>Sheet1!$K$2:$K$87</c:f>
              <c:numCache>
                <c:formatCode>General</c:formatCode>
                <c:ptCount val="15"/>
                <c:pt idx="12">
                  <c:v>-29.2</c:v>
                </c:pt>
                <c:pt idx="13">
                  <c:v>-3</c:v>
                </c:pt>
                <c:pt idx="14">
                  <c:v>0</c:v>
                </c:pt>
              </c:numCache>
            </c:numRef>
          </c:val>
        </c:ser>
        <c:marker val="1"/>
        <c:axId val="199203072"/>
        <c:axId val="199267072"/>
      </c:lineChart>
      <c:catAx>
        <c:axId val="19909619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9182592"/>
        <c:crossesAt val="0"/>
        <c:auto val="1"/>
        <c:lblAlgn val="ctr"/>
        <c:lblOffset val="100"/>
        <c:tickLblSkip val="1"/>
        <c:tickMarkSkip val="4"/>
      </c:catAx>
      <c:valAx>
        <c:axId val="19918259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096192"/>
        <c:crosses val="autoZero"/>
        <c:crossBetween val="between"/>
        <c:majorUnit val="20"/>
        <c:minorUnit val="20"/>
      </c:valAx>
      <c:catAx>
        <c:axId val="19920307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267072"/>
        <c:crossesAt val="-90"/>
        <c:auto val="1"/>
        <c:lblAlgn val="ctr"/>
        <c:lblOffset val="100"/>
        <c:tickLblSkip val="1"/>
        <c:tickMarkSkip val="1"/>
      </c:catAx>
      <c:valAx>
        <c:axId val="1992670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20307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3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9"/>
                <c:pt idx="0">
                  <c:v>-4.8</c:v>
                </c:pt>
                <c:pt idx="1">
                  <c:v>10.4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9"/>
                <c:pt idx="3">
                  <c:v>0</c:v>
                </c:pt>
                <c:pt idx="4">
                  <c:v>4.9000000000000004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9"/>
                <c:pt idx="6">
                  <c:v>1.3</c:v>
                </c:pt>
                <c:pt idx="7">
                  <c:v>1.3</c:v>
                </c:pt>
              </c:numCache>
            </c:numRef>
          </c:val>
        </c:ser>
        <c:gapWidth val="140"/>
        <c:overlap val="100"/>
        <c:axId val="199908736"/>
        <c:axId val="20015001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9"/>
                <c:pt idx="0">
                  <c:v>-39.6</c:v>
                </c:pt>
                <c:pt idx="1">
                  <c:v>1.3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9"/>
                <c:pt idx="3">
                  <c:v>19.8</c:v>
                </c:pt>
                <c:pt idx="4">
                  <c:v>0</c:v>
                </c:pt>
                <c:pt idx="5">
                  <c:v>29.6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9"/>
                <c:pt idx="6">
                  <c:v>-1.3</c:v>
                </c:pt>
                <c:pt idx="7">
                  <c:v>2.2000000000000002</c:v>
                </c:pt>
                <c:pt idx="8">
                  <c:v>0</c:v>
                </c:pt>
              </c:numCache>
            </c:numRef>
          </c:val>
        </c:ser>
        <c:marker val="1"/>
        <c:axId val="199908736"/>
        <c:axId val="20015001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Sheet1!$A$2:$A$61</c:f>
              <c:strCache>
                <c:ptCount val="9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9"/>
              </c:numCache>
            </c:numRef>
          </c:val>
        </c:ser>
        <c:marker val="1"/>
        <c:axId val="200170496"/>
        <c:axId val="200168960"/>
      </c:lineChart>
      <c:catAx>
        <c:axId val="199908736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200150016"/>
        <c:crossesAt val="0"/>
        <c:auto val="1"/>
        <c:lblAlgn val="ctr"/>
        <c:lblOffset val="100"/>
        <c:tickLblSkip val="1"/>
        <c:tickMarkSkip val="4"/>
      </c:catAx>
      <c:valAx>
        <c:axId val="20015001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908736"/>
        <c:crosses val="autoZero"/>
        <c:crossBetween val="between"/>
        <c:majorUnit val="20"/>
        <c:minorUnit val="20"/>
      </c:valAx>
      <c:valAx>
        <c:axId val="2001689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00170496"/>
        <c:crosses val="max"/>
        <c:crossBetween val="between"/>
        <c:majorUnit val="20"/>
      </c:valAx>
      <c:catAx>
        <c:axId val="200170496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200168960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57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Sheet1!$A$2:$A$41</c:f>
              <c:strCache>
                <c:ptCount val="6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6"/>
                <c:pt idx="0">
                  <c:v>-4.0999999999999996</c:v>
                </c:pt>
                <c:pt idx="1">
                  <c:v>-17.5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Sheet1!$A$2:$A$41</c:f>
              <c:strCache>
                <c:ptCount val="6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6"/>
                <c:pt idx="3">
                  <c:v>-20.7</c:v>
                </c:pt>
                <c:pt idx="4">
                  <c:v>-13.9</c:v>
                </c:pt>
              </c:numCache>
            </c:numRef>
          </c:val>
        </c:ser>
        <c:gapWidth val="140"/>
        <c:overlap val="100"/>
        <c:axId val="142082048"/>
        <c:axId val="1420843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6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6"/>
                <c:pt idx="0">
                  <c:v>-3.3</c:v>
                </c:pt>
                <c:pt idx="1">
                  <c:v>-0.9</c:v>
                </c:pt>
                <c:pt idx="2">
                  <c:v>-18.8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6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6"/>
                <c:pt idx="3">
                  <c:v>-32.9</c:v>
                </c:pt>
                <c:pt idx="4">
                  <c:v>-16.600000000000001</c:v>
                </c:pt>
                <c:pt idx="5">
                  <c:v>-15.2</c:v>
                </c:pt>
              </c:numCache>
            </c:numRef>
          </c:val>
        </c:ser>
        <c:marker val="1"/>
        <c:axId val="142094336"/>
        <c:axId val="142095872"/>
      </c:lineChart>
      <c:catAx>
        <c:axId val="142082048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42084352"/>
        <c:crossesAt val="0"/>
        <c:auto val="1"/>
        <c:lblAlgn val="ctr"/>
        <c:lblOffset val="100"/>
        <c:tickLblSkip val="1"/>
        <c:tickMarkSkip val="4"/>
      </c:catAx>
      <c:valAx>
        <c:axId val="1420843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2082048"/>
        <c:crosses val="autoZero"/>
        <c:crossBetween val="between"/>
        <c:majorUnit val="20"/>
        <c:minorUnit val="20"/>
      </c:valAx>
      <c:catAx>
        <c:axId val="1420943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2095872"/>
        <c:crossesAt val="-90"/>
        <c:auto val="1"/>
        <c:lblAlgn val="ctr"/>
        <c:lblOffset val="100"/>
        <c:tickLblSkip val="1"/>
        <c:tickMarkSkip val="1"/>
      </c:catAx>
      <c:valAx>
        <c:axId val="1420958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4209433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14"/>
          <c:h val="0.865721264367823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Sheet1!$B$2:$B$121</c:f>
              <c:numCache>
                <c:formatCode>General</c:formatCode>
                <c:ptCount val="18"/>
                <c:pt idx="0">
                  <c:v>-10</c:v>
                </c:pt>
                <c:pt idx="1">
                  <c:v>-18.899999999999999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Sheet1!$D$2:$D$121</c:f>
              <c:numCache>
                <c:formatCode>General</c:formatCode>
                <c:ptCount val="18"/>
                <c:pt idx="3">
                  <c:v>-10</c:v>
                </c:pt>
                <c:pt idx="4">
                  <c:v>-16.600000000000001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Sheet1!$F$2:$F$121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Sheet1!$H$2:$H$121</c:f>
              <c:numCache>
                <c:formatCode>General</c:formatCode>
                <c:ptCount val="18"/>
                <c:pt idx="9">
                  <c:v>-6.8</c:v>
                </c:pt>
                <c:pt idx="10">
                  <c:v>-19.8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Sheet1!$J$2:$J$121</c:f>
              <c:numCache>
                <c:formatCode>General</c:formatCode>
                <c:ptCount val="18"/>
                <c:pt idx="12">
                  <c:v>-4.0999999999999996</c:v>
                </c:pt>
                <c:pt idx="13">
                  <c:v>-2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Sheet1!$L$2:$L$121</c:f>
              <c:numCache>
                <c:formatCode>General</c:formatCode>
                <c:ptCount val="18"/>
                <c:pt idx="15">
                  <c:v>-20.7</c:v>
                </c:pt>
                <c:pt idx="16">
                  <c:v>-29.6</c:v>
                </c:pt>
              </c:numCache>
            </c:numRef>
          </c:val>
        </c:ser>
        <c:gapWidth val="140"/>
        <c:overlap val="100"/>
        <c:axId val="142369920"/>
        <c:axId val="1423722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Sheet1!$C$2:$C$121</c:f>
              <c:numCache>
                <c:formatCode>General</c:formatCode>
                <c:ptCount val="18"/>
                <c:pt idx="0">
                  <c:v>-18.899999999999999</c:v>
                </c:pt>
                <c:pt idx="1">
                  <c:v>0</c:v>
                </c:pt>
                <c:pt idx="2">
                  <c:v>-20.100000000000001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Sheet1!$E$2:$E$121</c:f>
              <c:numCache>
                <c:formatCode>General</c:formatCode>
                <c:ptCount val="18"/>
                <c:pt idx="3">
                  <c:v>-35.5</c:v>
                </c:pt>
                <c:pt idx="4">
                  <c:v>0</c:v>
                </c:pt>
                <c:pt idx="5">
                  <c:v>-17.100000000000001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Sheet1!$G$2:$G$121</c:f>
              <c:numCache>
                <c:formatCode>General</c:formatCode>
                <c:ptCount val="18"/>
                <c:pt idx="6">
                  <c:v>-12.1</c:v>
                </c:pt>
                <c:pt idx="7">
                  <c:v>-0.9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Sheet1!$I$2:$I$121</c:f>
              <c:numCache>
                <c:formatCode>General</c:formatCode>
                <c:ptCount val="18"/>
                <c:pt idx="9">
                  <c:v>-22.5</c:v>
                </c:pt>
                <c:pt idx="10">
                  <c:v>-5.9</c:v>
                </c:pt>
                <c:pt idx="11">
                  <c:v>-18.899999999999999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Sheet1!$K$2:$K$121</c:f>
              <c:numCache>
                <c:formatCode>General</c:formatCode>
                <c:ptCount val="18"/>
                <c:pt idx="12">
                  <c:v>-29.6</c:v>
                </c:pt>
                <c:pt idx="13">
                  <c:v>-0.9</c:v>
                </c:pt>
                <c:pt idx="14">
                  <c:v>-13.9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Sheet1!$A$2:$A$121</c:f>
              <c:strCache>
                <c:ptCount val="18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  <c:pt idx="12">
                  <c:v>Q1 </c:v>
                </c:pt>
                <c:pt idx="13">
                  <c:v>Q2 </c:v>
                </c:pt>
                <c:pt idx="14">
                  <c:v>Q3</c:v>
                </c:pt>
                <c:pt idx="15">
                  <c:v>Q1 </c:v>
                </c:pt>
                <c:pt idx="16">
                  <c:v>Q2 </c:v>
                </c:pt>
                <c:pt idx="17">
                  <c:v>Q3</c:v>
                </c:pt>
              </c:strCache>
            </c:strRef>
          </c:cat>
          <c:val>
            <c:numRef>
              <c:f>Sheet1!$M$2:$M$121</c:f>
              <c:numCache>
                <c:formatCode>General</c:formatCode>
                <c:ptCount val="18"/>
                <c:pt idx="15">
                  <c:v>-32.9</c:v>
                </c:pt>
                <c:pt idx="16">
                  <c:v>0</c:v>
                </c:pt>
                <c:pt idx="17">
                  <c:v>-30.9</c:v>
                </c:pt>
              </c:numCache>
            </c:numRef>
          </c:val>
        </c:ser>
        <c:marker val="1"/>
        <c:axId val="142382208"/>
        <c:axId val="142383744"/>
      </c:lineChart>
      <c:catAx>
        <c:axId val="142369920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42372224"/>
        <c:crossesAt val="0"/>
        <c:auto val="1"/>
        <c:lblAlgn val="ctr"/>
        <c:lblOffset val="100"/>
        <c:tickLblSkip val="1"/>
        <c:tickMarkSkip val="4"/>
      </c:catAx>
      <c:valAx>
        <c:axId val="1423722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42369920"/>
        <c:crosses val="autoZero"/>
        <c:crossBetween val="between"/>
        <c:majorUnit val="20"/>
        <c:minorUnit val="20"/>
      </c:valAx>
      <c:catAx>
        <c:axId val="1423822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42383744"/>
        <c:crossesAt val="-90"/>
        <c:auto val="1"/>
        <c:lblAlgn val="ctr"/>
        <c:lblOffset val="100"/>
        <c:tickLblSkip val="1"/>
        <c:tickMarkSkip val="1"/>
      </c:catAx>
      <c:valAx>
        <c:axId val="14238374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4238220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414"/>
          <c:h val="0.865721264367823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Sheet1!$B$2:$B$68</c:f>
              <c:numCache>
                <c:formatCode>General</c:formatCode>
                <c:ptCount val="12"/>
                <c:pt idx="0">
                  <c:v>27.5</c:v>
                </c:pt>
                <c:pt idx="1">
                  <c:v>57.1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Sheet1!$D$2:$D$68</c:f>
              <c:numCache>
                <c:formatCode>General</c:formatCode>
                <c:ptCount val="12"/>
                <c:pt idx="3">
                  <c:v>9.1</c:v>
                </c:pt>
                <c:pt idx="4">
                  <c:v>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Sheet1!$F$2:$F$68</c:f>
              <c:numCache>
                <c:formatCode>General</c:formatCode>
                <c:ptCount val="12"/>
                <c:pt idx="6">
                  <c:v>-29.6</c:v>
                </c:pt>
                <c:pt idx="7">
                  <c:v>-26.9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Sheet1!$H$2:$H$68</c:f>
              <c:numCache>
                <c:formatCode>General</c:formatCode>
                <c:ptCount val="12"/>
                <c:pt idx="9">
                  <c:v>18.100000000000001</c:v>
                </c:pt>
                <c:pt idx="10">
                  <c:v>13.9</c:v>
                </c:pt>
              </c:numCache>
            </c:numRef>
          </c:val>
        </c:ser>
        <c:gapWidth val="140"/>
        <c:overlap val="100"/>
        <c:axId val="162026624"/>
        <c:axId val="16202854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Sheet1!$C$2:$C$68</c:f>
              <c:numCache>
                <c:formatCode>General</c:formatCode>
                <c:ptCount val="12"/>
                <c:pt idx="0">
                  <c:v>61.7</c:v>
                </c:pt>
                <c:pt idx="1">
                  <c:v>26.6</c:v>
                </c:pt>
                <c:pt idx="2">
                  <c:v>44.1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Sheet1!$E$2:$E$68</c:f>
              <c:numCache>
                <c:formatCode>General</c:formatCode>
                <c:ptCount val="12"/>
                <c:pt idx="3">
                  <c:v>-0.9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Sheet1!$G$2:$G$68</c:f>
              <c:numCache>
                <c:formatCode>General</c:formatCode>
                <c:ptCount val="12"/>
                <c:pt idx="6">
                  <c:v>-29.6</c:v>
                </c:pt>
                <c:pt idx="7">
                  <c:v>13</c:v>
                </c:pt>
                <c:pt idx="8">
                  <c:v>-14.4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Q1 </c:v>
                </c:pt>
                <c:pt idx="1">
                  <c:v>Q2 </c:v>
                </c:pt>
                <c:pt idx="2">
                  <c:v>Q3</c:v>
                </c:pt>
                <c:pt idx="3">
                  <c:v>Q1 </c:v>
                </c:pt>
                <c:pt idx="4">
                  <c:v>Q2 </c:v>
                </c:pt>
                <c:pt idx="5">
                  <c:v>Q3</c:v>
                </c:pt>
                <c:pt idx="6">
                  <c:v>Q1 </c:v>
                </c:pt>
                <c:pt idx="7">
                  <c:v>Q2 </c:v>
                </c:pt>
                <c:pt idx="8">
                  <c:v>Q3</c:v>
                </c:pt>
                <c:pt idx="9">
                  <c:v>Q1 </c:v>
                </c:pt>
                <c:pt idx="10">
                  <c:v>Q2 </c:v>
                </c:pt>
                <c:pt idx="11">
                  <c:v>Q3</c:v>
                </c:pt>
              </c:strCache>
            </c:strRef>
          </c:cat>
          <c:val>
            <c:numRef>
              <c:f>Sheet1!$I$2:$I$68</c:f>
              <c:numCache>
                <c:formatCode>General</c:formatCode>
                <c:ptCount val="12"/>
                <c:pt idx="9">
                  <c:v>26.1</c:v>
                </c:pt>
                <c:pt idx="10">
                  <c:v>17.2</c:v>
                </c:pt>
                <c:pt idx="11">
                  <c:v>13</c:v>
                </c:pt>
              </c:numCache>
            </c:numRef>
          </c:val>
        </c:ser>
        <c:marker val="1"/>
        <c:axId val="162034432"/>
        <c:axId val="162035968"/>
      </c:lineChart>
      <c:catAx>
        <c:axId val="16202662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62028544"/>
        <c:crossesAt val="0"/>
        <c:auto val="1"/>
        <c:lblAlgn val="ctr"/>
        <c:lblOffset val="100"/>
        <c:tickLblSkip val="1"/>
        <c:tickMarkSkip val="4"/>
      </c:catAx>
      <c:valAx>
        <c:axId val="16202854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2026624"/>
        <c:crosses val="autoZero"/>
        <c:crossBetween val="between"/>
        <c:majorUnit val="20"/>
        <c:minorUnit val="20"/>
      </c:valAx>
      <c:catAx>
        <c:axId val="16203443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2035968"/>
        <c:crossesAt val="-90"/>
        <c:auto val="1"/>
        <c:lblAlgn val="ctr"/>
        <c:lblOffset val="100"/>
        <c:tickLblSkip val="1"/>
        <c:tickMarkSkip val="1"/>
      </c:catAx>
      <c:valAx>
        <c:axId val="162035968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6203443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Economic</a:t>
          </a:r>
          <a:r>
            <a:rPr lang="nb-NO" sz="1600" dirty="0" smtClean="0">
              <a:latin typeface="Univers 45 Light"/>
            </a:rPr>
            <a:t> </a:t>
          </a:r>
          <a:r>
            <a:rPr lang="nb-NO" sz="1600" dirty="0" err="1" smtClean="0">
              <a:latin typeface="Univers 45 Light"/>
            </a:rPr>
            <a:t>outlook</a:t>
          </a:r>
          <a:endParaRPr lang="nb-NO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Funding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smtClean="0">
              <a:latin typeface="Univers 45 Light"/>
            </a:rPr>
            <a:t>Capital </a:t>
          </a:r>
          <a:r>
            <a:rPr lang="nb-NO" sz="1600" dirty="0" err="1" smtClean="0">
              <a:latin typeface="Univers 45 Light"/>
            </a:rPr>
            <a:t>adequacy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2012 Q2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04300322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dwellings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First-</a:t>
            </a:r>
            <a:r>
              <a:rPr lang="nb-NO" sz="1600" dirty="0" err="1" smtClean="0">
                <a:latin typeface="Univers 45 Light" pitchFamily="34" charset="0"/>
              </a:rPr>
              <a:t>home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mortgages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   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1</a:t>
            </a:r>
            <a:r>
              <a:rPr lang="nb-NO" sz="2000" dirty="0" smtClean="0">
                <a:latin typeface="Univers 45 Light" pitchFamily="34" charset="0"/>
              </a:rPr>
              <a:t> Household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developments over the past </a:t>
            </a:r>
            <a:r>
              <a:rPr lang="en-GB" sz="1600" dirty="0" smtClean="0">
                <a:latin typeface="Univers 45 Light" pitchFamily="34" charset="0"/>
              </a:rPr>
              <a:t>two quarters. The </a:t>
            </a:r>
            <a:r>
              <a:rPr lang="en-GB" sz="1600" dirty="0">
                <a:latin typeface="Univers 45 Light" pitchFamily="34" charset="0"/>
              </a:rPr>
              <a:t>red diamonds show </a:t>
            </a:r>
            <a:r>
              <a:rPr lang="en-GB" sz="1600" dirty="0" smtClean="0">
                <a:latin typeface="Univers 45 Light" pitchFamily="34" charset="0"/>
              </a:rPr>
              <a:t>expectations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over </a:t>
            </a:r>
            <a:r>
              <a:rPr lang="en-GB" sz="1600" dirty="0">
                <a:latin typeface="Univers 45 Light" pitchFamily="34" charset="0"/>
              </a:rPr>
              <a:t>the next quarter. The red diamonds have been moved forward one quarter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1) See footnote 1 in Chart 1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342900" indent="-3429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r>
              <a:rPr lang="en-GB" sz="1600" dirty="0" smtClean="0">
                <a:latin typeface="Univers 45 Light" pitchFamily="34" charset="0"/>
              </a:rPr>
              <a:t>	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839614"/>
            <a:ext cx="15716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smtClean="0">
                <a:latin typeface="Univers 45 Light" pitchFamily="34" charset="0"/>
              </a:rPr>
              <a:t>standards, </a:t>
            </a:r>
            <a:r>
              <a:rPr lang="nb-NO" sz="1600" baseline="300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First-home</a:t>
            </a:r>
            <a:r>
              <a:rPr lang="nb-NO" sz="1600" dirty="0" smtClean="0">
                <a:latin typeface="Univers 45 Light" pitchFamily="34" charset="0"/>
              </a:rPr>
              <a:t> mortgages</a:t>
            </a:r>
            <a:r>
              <a:rPr lang="nb-NO" sz="1600" baseline="30000" dirty="0" smtClean="0">
                <a:latin typeface="Univers 45 Light" pitchFamily="34" charset="0"/>
              </a:rPr>
              <a:t>2)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smtClean="0">
                <a:latin typeface="Univers 45 Light" pitchFamily="34" charset="0"/>
              </a:rPr>
              <a:t>standards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Capital </a:t>
            </a:r>
            <a:r>
              <a:rPr lang="nb-NO" sz="1600" dirty="0" err="1" smtClean="0">
                <a:latin typeface="Univers 45 Light"/>
              </a:rPr>
              <a:t>adequacy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934498523"/>
              </p:ext>
            </p:extLst>
          </p:nvPr>
        </p:nvGraphicFramePr>
        <p:xfrm>
          <a:off x="0" y="500042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loan-to-</a:t>
            </a:r>
            <a:r>
              <a:rPr lang="nb-NO" sz="1600" dirty="0" err="1" smtClean="0">
                <a:latin typeface="Univers 45 Light" pitchFamily="34" charset="0"/>
              </a:rPr>
              <a:t>income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82934" y="736411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Fees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loan-to-</a:t>
            </a:r>
            <a:r>
              <a:rPr lang="nb-NO" sz="1600" dirty="0" err="1" smtClean="0">
                <a:latin typeface="Univers 45 Light" pitchFamily="34" charset="0"/>
              </a:rPr>
              <a:t>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17231"/>
            <a:ext cx="9144000" cy="134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</a:t>
            </a:r>
            <a:r>
              <a:rPr lang="en-GB" sz="1600" dirty="0" smtClean="0">
                <a:latin typeface="Univers 45 Light" pitchFamily="34" charset="0"/>
              </a:rPr>
              <a:t>Positive net </a:t>
            </a:r>
            <a:r>
              <a:rPr lang="en-GB" sz="1600" dirty="0">
                <a:latin typeface="Univers 45 Light" pitchFamily="34" charset="0"/>
              </a:rPr>
              <a:t>percentage balances for lending margins and fees denote tighter credit standards.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Negative net percentage </a:t>
            </a:r>
            <a:r>
              <a:rPr lang="en-GB" sz="1600" dirty="0">
                <a:latin typeface="Univers 45 Light" pitchFamily="34" charset="0"/>
              </a:rPr>
              <a:t>balances for maximum LTI ratio, maximum LTV ratio and use of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interest-only periods denote </a:t>
            </a:r>
            <a:r>
              <a:rPr lang="en-GB" sz="1600" dirty="0">
                <a:latin typeface="Univers 45 Light" pitchFamily="34" charset="0"/>
              </a:rPr>
              <a:t>tighter credit </a:t>
            </a:r>
            <a:r>
              <a:rPr lang="en-GB" sz="1600" dirty="0" smtClean="0">
                <a:latin typeface="Univers 45 Light" pitchFamily="34" charset="0"/>
              </a:rPr>
              <a:t>standards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Source: </a:t>
            </a:r>
            <a:r>
              <a:rPr lang="en-GB" sz="1600" dirty="0" smtClean="0">
                <a:solidFill>
                  <a:schemeClr val="tx2"/>
                </a:solidFill>
                <a:latin typeface="Univers 45 Light" pitchFamily="34" charset="0"/>
              </a:rPr>
              <a:t>Norges Bank</a:t>
            </a:r>
            <a:endParaRPr lang="nb-NO" sz="16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041648693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drawdowns on </a:t>
            </a:r>
            <a:r>
              <a:rPr lang="en-GB" sz="1500" dirty="0" smtClean="0">
                <a:latin typeface="Univers 45 Light" pitchFamily="34" charset="0"/>
              </a:rPr>
              <a:t>credit lines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611560" y="98072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non-financial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enterprises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lines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drawdowns on credit lines.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32007346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669959892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04140345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Maximum </a:t>
            </a:r>
            <a:r>
              <a:rPr lang="nb-NO" sz="1600" dirty="0" err="1" smtClean="0">
                <a:latin typeface="Univers 45 Light"/>
              </a:rPr>
              <a:t>loan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maturity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>
                <a:latin typeface="Univers 45 Light"/>
              </a:rPr>
              <a:t>1</a:t>
            </a:r>
            <a:r>
              <a:rPr lang="en-GB" sz="16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600" dirty="0">
                <a:latin typeface="Univers 45 Light"/>
              </a:rPr>
              <a:t>2) </a:t>
            </a:r>
            <a:r>
              <a:rPr lang="en-GB" sz="1600" dirty="0" smtClean="0">
                <a:latin typeface="Univers 45 Light"/>
              </a:rPr>
              <a:t>Positive net </a:t>
            </a:r>
            <a:r>
              <a:rPr lang="en-GB" sz="1600" dirty="0">
                <a:latin typeface="Univers 45 Light"/>
              </a:rPr>
              <a:t>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600" dirty="0">
                <a:latin typeface="Univers 45 Light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6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9868</TotalTime>
  <Words>449</Words>
  <Application>Microsoft Office PowerPoint</Application>
  <PresentationFormat>On-screen Show (4:3)</PresentationFormat>
  <Paragraphs>78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Slide 3</vt:lpstr>
      <vt:lpstr>Chart 3 Change in loan conditions for households. Net percentage balances1), 2)</vt:lpstr>
      <vt:lpstr>Chart 4 Credit demand among non-financial enterprises and drawdowns on credit lines. Net percentage balances1), 2)</vt:lpstr>
      <vt:lpstr>Slide 6</vt:lpstr>
      <vt:lpstr>Slide 7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Lisa Kristine Reiakvam</cp:lastModifiedBy>
  <cp:revision>618</cp:revision>
  <dcterms:created xsi:type="dcterms:W3CDTF">2008-03-11T13:27:45Z</dcterms:created>
  <dcterms:modified xsi:type="dcterms:W3CDTF">2012-07-17T11:23:24Z</dcterms:modified>
</cp:coreProperties>
</file>