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7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377" autoAdjust="0"/>
  </p:normalViewPr>
  <p:slideViewPr>
    <p:cSldViewPr>
      <p:cViewPr>
        <p:scale>
          <a:sx n="100" d="100"/>
          <a:sy n="100" d="100"/>
        </p:scale>
        <p:origin x="-4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0814"/>
          <c:h val="0.86572126436782015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Sheet1!$B$2:$B$65</c:f>
              <c:numCache>
                <c:formatCode>General</c:formatCode>
                <c:ptCount val="12"/>
                <c:pt idx="0">
                  <c:v>41.8</c:v>
                </c:pt>
                <c:pt idx="1">
                  <c:v>42.5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Sheet1!$D$2:$D$65</c:f>
              <c:numCache>
                <c:formatCode>General</c:formatCode>
                <c:ptCount val="12"/>
                <c:pt idx="3">
                  <c:v>41.8</c:v>
                </c:pt>
                <c:pt idx="4">
                  <c:v>42.5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Sheet1!$F$2:$F$65</c:f>
              <c:numCache>
                <c:formatCode>General</c:formatCode>
                <c:ptCount val="12"/>
                <c:pt idx="6">
                  <c:v>22.6</c:v>
                </c:pt>
                <c:pt idx="7" formatCode="0.0">
                  <c:v>22.6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Sheet1!$H$2:$H$65</c:f>
              <c:numCache>
                <c:formatCode>General</c:formatCode>
                <c:ptCount val="12"/>
                <c:pt idx="9" formatCode="0.0">
                  <c:v>27.3</c:v>
                </c:pt>
                <c:pt idx="10" formatCode="0.0">
                  <c:v>38.700000000000003</c:v>
                </c:pt>
              </c:numCache>
            </c:numRef>
          </c:val>
        </c:ser>
        <c:gapWidth val="140"/>
        <c:overlap val="100"/>
        <c:axId val="184919936"/>
        <c:axId val="17984307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Sheet1!$C$2:$C$65</c:f>
              <c:numCache>
                <c:formatCode>General</c:formatCode>
                <c:ptCount val="12"/>
                <c:pt idx="0">
                  <c:v>0.8</c:v>
                </c:pt>
                <c:pt idx="1">
                  <c:v>3.8</c:v>
                </c:pt>
                <c:pt idx="2">
                  <c:v>3.1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Sheet1!$E$2:$E$65</c:f>
              <c:numCache>
                <c:formatCode>General</c:formatCode>
                <c:ptCount val="12"/>
                <c:pt idx="3">
                  <c:v>7.3</c:v>
                </c:pt>
                <c:pt idx="4">
                  <c:v>3.8</c:v>
                </c:pt>
                <c:pt idx="5">
                  <c:v>3.1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Sheet1!$G$2:$G$65</c:f>
              <c:numCache>
                <c:formatCode>General</c:formatCode>
                <c:ptCount val="12"/>
                <c:pt idx="6">
                  <c:v>-3.4</c:v>
                </c:pt>
                <c:pt idx="7" formatCode="0.0">
                  <c:v>3.8</c:v>
                </c:pt>
                <c:pt idx="8" formatCode="0.0">
                  <c:v>-3.4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Sheet1!$I$2:$I$65</c:f>
              <c:numCache>
                <c:formatCode>General</c:formatCode>
                <c:ptCount val="12"/>
                <c:pt idx="9">
                  <c:v>-3.2</c:v>
                </c:pt>
                <c:pt idx="10">
                  <c:v>10.6</c:v>
                </c:pt>
                <c:pt idx="11">
                  <c:v>-6.4</c:v>
                </c:pt>
              </c:numCache>
            </c:numRef>
          </c:val>
        </c:ser>
        <c:marker val="1"/>
        <c:axId val="179844608"/>
        <c:axId val="179846144"/>
      </c:lineChart>
      <c:catAx>
        <c:axId val="184919936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79843072"/>
        <c:crossesAt val="0"/>
        <c:auto val="1"/>
        <c:lblAlgn val="ctr"/>
        <c:lblOffset val="100"/>
        <c:tickLblSkip val="1"/>
        <c:tickMarkSkip val="4"/>
      </c:catAx>
      <c:valAx>
        <c:axId val="17984307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4919936"/>
        <c:crosses val="autoZero"/>
        <c:crossBetween val="between"/>
        <c:majorUnit val="20"/>
        <c:minorUnit val="20"/>
      </c:valAx>
      <c:catAx>
        <c:axId val="17984460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79846144"/>
        <c:crossesAt val="-90"/>
        <c:auto val="1"/>
        <c:lblAlgn val="ctr"/>
        <c:lblOffset val="100"/>
        <c:tickLblSkip val="1"/>
        <c:tickMarkSkip val="1"/>
      </c:catAx>
      <c:valAx>
        <c:axId val="17984614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79844608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Sheet1!$A$2:$A$81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Sheet1!$B$2:$B$81</c:f>
              <c:numCache>
                <c:formatCode>General</c:formatCode>
                <c:ptCount val="15"/>
                <c:pt idx="0">
                  <c:v>-5.2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Sheet1!$A$2:$A$81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Sheet1!$D$2:$D$81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Sheet1!$A$2:$A$81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Sheet1!$F$2:$F$81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Sheet1!$A$2:$A$81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Sheet1!$H$2:$H$81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Sheet1!$A$2:$A$81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Sheet1!$J$2:$J$81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</c:numCache>
            </c:numRef>
          </c:val>
        </c:ser>
        <c:gapWidth val="140"/>
        <c:overlap val="100"/>
        <c:axId val="186681600"/>
        <c:axId val="18670835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Sheet1!$A$2:$A$81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Sheet1!$C$2:$C$81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Sheet1!$A$2:$A$81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Sheet1!$E$2:$E$81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Sheet1!$A$2:$A$81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Sheet1!$G$2:$G$81</c:f>
              <c:numCache>
                <c:formatCode>General</c:formatCode>
                <c:ptCount val="15"/>
                <c:pt idx="6">
                  <c:v>2.2999999999999998</c:v>
                </c:pt>
                <c:pt idx="7">
                  <c:v>0</c:v>
                </c:pt>
                <c:pt idx="8">
                  <c:v>2.2999999999999998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Sheet1!$A$2:$A$81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Sheet1!$I$2:$I$81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Sheet1!$A$2:$A$81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Sheet1!$K$2:$K$81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  <c:pt idx="14">
                  <c:v>-3</c:v>
                </c:pt>
              </c:numCache>
            </c:numRef>
          </c:val>
        </c:ser>
        <c:marker val="1"/>
        <c:axId val="186709888"/>
        <c:axId val="186711424"/>
      </c:lineChart>
      <c:catAx>
        <c:axId val="186681600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6708352"/>
        <c:crossesAt val="0"/>
        <c:auto val="1"/>
        <c:lblAlgn val="ctr"/>
        <c:lblOffset val="100"/>
        <c:tickLblSkip val="1"/>
        <c:tickMarkSkip val="4"/>
      </c:catAx>
      <c:valAx>
        <c:axId val="18670835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6681600"/>
        <c:crosses val="autoZero"/>
        <c:crossBetween val="between"/>
        <c:majorUnit val="20"/>
        <c:minorUnit val="20"/>
      </c:valAx>
      <c:catAx>
        <c:axId val="186709888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6711424"/>
        <c:crossesAt val="-90"/>
        <c:auto val="1"/>
        <c:lblAlgn val="ctr"/>
        <c:lblOffset val="100"/>
        <c:tickLblSkip val="1"/>
        <c:tickMarkSkip val="1"/>
      </c:catAx>
      <c:valAx>
        <c:axId val="18671142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6709888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489095785440650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Sheet1!$B$2:$B$65</c:f>
              <c:numCache>
                <c:formatCode>General</c:formatCode>
                <c:ptCount val="12"/>
                <c:pt idx="0">
                  <c:v>-15.5</c:v>
                </c:pt>
                <c:pt idx="1">
                  <c:v>-20.5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Sheet1!$D$2:$D$65</c:f>
              <c:numCache>
                <c:formatCode>General</c:formatCode>
                <c:ptCount val="12"/>
                <c:pt idx="3">
                  <c:v>0</c:v>
                </c:pt>
                <c:pt idx="4">
                  <c:v>-3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Sheet1!$F$2:$F$65</c:f>
              <c:numCache>
                <c:formatCode>General</c:formatCode>
                <c:ptCount val="12"/>
                <c:pt idx="6">
                  <c:v>0</c:v>
                </c:pt>
                <c:pt idx="7">
                  <c:v>-3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Sheet1!$H$2:$H$65</c:f>
              <c:numCache>
                <c:formatCode>General</c:formatCode>
                <c:ptCount val="12"/>
                <c:pt idx="9">
                  <c:v>0</c:v>
                </c:pt>
                <c:pt idx="10">
                  <c:v>0</c:v>
                </c:pt>
              </c:numCache>
            </c:numRef>
          </c:val>
        </c:ser>
        <c:gapWidth val="140"/>
        <c:overlap val="100"/>
        <c:axId val="186586240"/>
        <c:axId val="187048320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Sheet1!$E$2:$E$65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186586240"/>
        <c:axId val="187048320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Sheet1!$C$2:$C$65</c:f>
              <c:numCache>
                <c:formatCode>General</c:formatCode>
                <c:ptCount val="12"/>
                <c:pt idx="0">
                  <c:v>-36</c:v>
                </c:pt>
                <c:pt idx="1">
                  <c:v>-11</c:v>
                </c:pt>
                <c:pt idx="2">
                  <c:v>20.7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Sheet1!$G$2:$G$65</c:f>
              <c:numCache>
                <c:formatCode>General</c:formatCode>
                <c:ptCount val="12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Sheet1!$A$2:$A$65</c:f>
              <c:strCache>
                <c:ptCount val="12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</c:strCache>
            </c:strRef>
          </c:cat>
          <c:val>
            <c:numRef>
              <c:f>Sheet1!$I$2:$I$65</c:f>
              <c:numCache>
                <c:formatCode>General</c:formatCode>
                <c:ptCount val="12"/>
                <c:pt idx="9">
                  <c:v>0</c:v>
                </c:pt>
                <c:pt idx="10">
                  <c:v>4.2</c:v>
                </c:pt>
                <c:pt idx="11">
                  <c:v>9.8000000000000007</c:v>
                </c:pt>
              </c:numCache>
            </c:numRef>
          </c:val>
        </c:ser>
        <c:marker val="1"/>
        <c:axId val="187049088"/>
        <c:axId val="187050624"/>
      </c:lineChart>
      <c:catAx>
        <c:axId val="186586240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7048320"/>
        <c:crossesAt val="0"/>
        <c:auto val="1"/>
        <c:lblAlgn val="ctr"/>
        <c:lblOffset val="100"/>
        <c:tickLblSkip val="1"/>
        <c:tickMarkSkip val="4"/>
      </c:catAx>
      <c:valAx>
        <c:axId val="18704832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6586240"/>
        <c:crosses val="autoZero"/>
        <c:crossBetween val="between"/>
        <c:majorUnit val="20"/>
        <c:minorUnit val="20"/>
      </c:valAx>
      <c:catAx>
        <c:axId val="18704908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7050624"/>
        <c:crossesAt val="-90"/>
        <c:auto val="1"/>
        <c:lblAlgn val="ctr"/>
        <c:lblOffset val="100"/>
        <c:tickLblSkip val="1"/>
        <c:tickMarkSkip val="1"/>
      </c:catAx>
      <c:valAx>
        <c:axId val="18705062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7049088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198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Sheet1!$A$2:$A$49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Sheet1!$B$2:$B$49</c:f>
              <c:numCache>
                <c:formatCode>General</c:formatCode>
                <c:ptCount val="9"/>
                <c:pt idx="0">
                  <c:v>6.2</c:v>
                </c:pt>
                <c:pt idx="1">
                  <c:v>29.8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Sheet1!$A$2:$A$49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Sheet1!$D$2:$D$49</c:f>
              <c:numCache>
                <c:formatCode>General</c:formatCode>
                <c:ptCount val="9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Sheet1!$A$2:$A$49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Sheet1!$F$2:$F$49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140"/>
        <c:overlap val="100"/>
        <c:axId val="192810368"/>
        <c:axId val="19283673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Sheet1!$C$2:$C$49</c:f>
              <c:numCache>
                <c:formatCode>General</c:formatCode>
                <c:ptCount val="9"/>
                <c:pt idx="0">
                  <c:v>43.4</c:v>
                </c:pt>
                <c:pt idx="1">
                  <c:v>48.7</c:v>
                </c:pt>
                <c:pt idx="2">
                  <c:v>27.7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Sheet1!$E$2:$E$49</c:f>
              <c:numCache>
                <c:formatCode>General</c:formatCode>
                <c:ptCount val="9"/>
                <c:pt idx="3">
                  <c:v>6.8</c:v>
                </c:pt>
                <c:pt idx="4">
                  <c:v>0</c:v>
                </c:pt>
                <c:pt idx="5">
                  <c:v>0.9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Sheet1!$A$2:$A$49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Sheet1!$G$2:$G$49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7</c:v>
                </c:pt>
              </c:numCache>
            </c:numRef>
          </c:val>
        </c:ser>
        <c:marker val="1"/>
        <c:axId val="192810368"/>
        <c:axId val="192836736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Sheet1!$A$2:$A$49</c:f>
              <c:strCache>
                <c:ptCount val="9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</c:strCache>
            </c:strRef>
          </c:cat>
          <c:val>
            <c:numRef>
              <c:f>Sheet1!$H$2:$H$49</c:f>
              <c:numCache>
                <c:formatCode>General</c:formatCode>
                <c:ptCount val="9"/>
              </c:numCache>
            </c:numRef>
          </c:val>
        </c:ser>
        <c:marker val="1"/>
        <c:axId val="192840064"/>
        <c:axId val="192838272"/>
      </c:lineChart>
      <c:catAx>
        <c:axId val="192810368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92836736"/>
        <c:crossesAt val="0"/>
        <c:auto val="1"/>
        <c:lblAlgn val="ctr"/>
        <c:lblOffset val="100"/>
        <c:tickLblSkip val="1"/>
        <c:tickMarkSkip val="4"/>
      </c:catAx>
      <c:valAx>
        <c:axId val="19283673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2810368"/>
        <c:crosses val="autoZero"/>
        <c:crossBetween val="between"/>
        <c:majorUnit val="20"/>
        <c:minorUnit val="20"/>
      </c:valAx>
      <c:valAx>
        <c:axId val="19283827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en-US"/>
          </a:p>
        </c:txPr>
        <c:crossAx val="192840064"/>
        <c:crosses val="max"/>
        <c:crossBetween val="between"/>
        <c:majorUnit val="20"/>
      </c:valAx>
      <c:catAx>
        <c:axId val="192840064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en-US"/>
          </a:p>
        </c:txPr>
        <c:crossAx val="192838272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5693132108486499E-2"/>
          <c:y val="2.6221072796935009E-2"/>
          <c:w val="0.86861373578302714"/>
          <c:h val="0.8659281609195406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Sheet1!$A$2:$A$33</c:f>
              <c:strCache>
                <c:ptCount val="6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Sheet1!$A$2:$A$33</c:f>
              <c:strCache>
                <c:ptCount val="6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6"/>
                <c:pt idx="3">
                  <c:v>0.9</c:v>
                </c:pt>
                <c:pt idx="4">
                  <c:v>0</c:v>
                </c:pt>
              </c:numCache>
            </c:numRef>
          </c:val>
        </c:ser>
        <c:gapWidth val="140"/>
        <c:overlap val="100"/>
        <c:axId val="192872832"/>
        <c:axId val="19305612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Sheet1!$A$2:$A$33</c:f>
              <c:strCache>
                <c:ptCount val="6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</c:strCache>
            </c:strRef>
          </c:cat>
          <c:val>
            <c:numRef>
              <c:f>Sheet1!$C$2:$C$33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Sheet1!$A$2:$A$33</c:f>
              <c:strCache>
                <c:ptCount val="6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</c:strCache>
            </c:strRef>
          </c:cat>
          <c:val>
            <c:numRef>
              <c:f>Sheet1!$E$2:$E$33</c:f>
              <c:numCache>
                <c:formatCode>General</c:formatCode>
                <c:ptCount val="6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192875136"/>
        <c:axId val="192913792"/>
      </c:lineChart>
      <c:catAx>
        <c:axId val="192872832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93056128"/>
        <c:crossesAt val="0"/>
        <c:auto val="1"/>
        <c:lblAlgn val="ctr"/>
        <c:lblOffset val="100"/>
        <c:tickLblSkip val="1"/>
        <c:tickMarkSkip val="4"/>
      </c:catAx>
      <c:valAx>
        <c:axId val="19305612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2872832"/>
        <c:crosses val="autoZero"/>
        <c:crossBetween val="between"/>
        <c:majorUnit val="20"/>
        <c:minorUnit val="20"/>
      </c:valAx>
      <c:catAx>
        <c:axId val="19287513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2913792"/>
        <c:crossesAt val="-90"/>
        <c:auto val="1"/>
        <c:lblAlgn val="ctr"/>
        <c:lblOffset val="100"/>
        <c:tickLblSkip val="1"/>
        <c:tickMarkSkip val="1"/>
      </c:catAx>
      <c:valAx>
        <c:axId val="19291379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2875136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736"/>
          <c:h val="0.8657212643678198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Sheet1!$A$2:$A$97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Sheet1!$B$2:$B$97</c:f>
              <c:numCache>
                <c:formatCode>General</c:formatCode>
                <c:ptCount val="18"/>
                <c:pt idx="0">
                  <c:v>0</c:v>
                </c:pt>
                <c:pt idx="1">
                  <c:v>4.0999999999999996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Sheet1!$A$2:$A$97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Sheet1!$D$2:$D$97</c:f>
              <c:numCache>
                <c:formatCode>General</c:formatCode>
                <c:ptCount val="18"/>
                <c:pt idx="3">
                  <c:v>0.9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Sheet1!$A$2:$A$97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Sheet1!$F$2:$F$97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Sheet1!$A$2:$A$97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Sheet1!$H$2:$H$97</c:f>
              <c:numCache>
                <c:formatCode>General</c:formatCode>
                <c:ptCount val="18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Sheet1!$A$2:$A$97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Sheet1!$J$2:$J$97</c:f>
              <c:numCache>
                <c:formatCode>General</c:formatCode>
                <c:ptCount val="18"/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Sheet1!$A$2:$A$97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Sheet1!$L$2:$L$97</c:f>
              <c:numCache>
                <c:formatCode>General</c:formatCode>
                <c:ptCount val="18"/>
                <c:pt idx="15">
                  <c:v>0</c:v>
                </c:pt>
                <c:pt idx="16">
                  <c:v>0</c:v>
                </c:pt>
              </c:numCache>
            </c:numRef>
          </c:val>
        </c:ser>
        <c:gapWidth val="140"/>
        <c:overlap val="100"/>
        <c:axId val="193386368"/>
        <c:axId val="19338790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Sheet1!$A$2:$A$97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Sheet1!$C$2:$C$97</c:f>
              <c:numCache>
                <c:formatCode>General</c:formatCode>
                <c:ptCount val="18"/>
                <c:pt idx="0">
                  <c:v>4.0999999999999996</c:v>
                </c:pt>
                <c:pt idx="1">
                  <c:v>4.0999999999999996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Sheet1!$A$2:$A$97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Sheet1!$E$2:$E$97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Sheet1!$A$2:$A$97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Sheet1!$G$2:$G$97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Sheet1!$A$2:$A$97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Sheet1!$I$2:$I$97</c:f>
              <c:numCache>
                <c:formatCode>General</c:formatCode>
                <c:ptCount val="18"/>
                <c:pt idx="9">
                  <c:v>4.0999999999999996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Sheet1!$A$2:$A$97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Sheet1!$K$2:$K$97</c:f>
              <c:numCache>
                <c:formatCode>General</c:formatCode>
                <c:ptCount val="18"/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Sheet1!$A$2:$A$97</c:f>
              <c:strCache>
                <c:ptCount val="18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  <c:pt idx="15">
                  <c:v>1kv</c:v>
                </c:pt>
                <c:pt idx="16">
                  <c:v>2kv</c:v>
                </c:pt>
                <c:pt idx="17">
                  <c:v>3kv</c:v>
                </c:pt>
              </c:strCache>
            </c:strRef>
          </c:cat>
          <c:val>
            <c:numRef>
              <c:f>Sheet1!$M$2:$M$97</c:f>
              <c:numCache>
                <c:formatCode>General</c:formatCode>
                <c:ptCount val="18"/>
                <c:pt idx="15">
                  <c:v>0</c:v>
                </c:pt>
                <c:pt idx="16">
                  <c:v>0</c:v>
                </c:pt>
                <c:pt idx="17">
                  <c:v>-13</c:v>
                </c:pt>
              </c:numCache>
            </c:numRef>
          </c:val>
        </c:ser>
        <c:marker val="1"/>
        <c:axId val="193274624"/>
        <c:axId val="193276160"/>
      </c:lineChart>
      <c:catAx>
        <c:axId val="193386368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93387904"/>
        <c:crossesAt val="0"/>
        <c:auto val="1"/>
        <c:lblAlgn val="ctr"/>
        <c:lblOffset val="100"/>
        <c:tickLblSkip val="1"/>
        <c:tickMarkSkip val="4"/>
      </c:catAx>
      <c:valAx>
        <c:axId val="19338790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3386368"/>
        <c:crosses val="autoZero"/>
        <c:crossBetween val="between"/>
        <c:majorUnit val="20"/>
        <c:minorUnit val="20"/>
      </c:valAx>
      <c:catAx>
        <c:axId val="19327462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3276160"/>
        <c:crossesAt val="-90"/>
        <c:auto val="1"/>
        <c:lblAlgn val="ctr"/>
        <c:lblOffset val="100"/>
        <c:tickLblSkip val="1"/>
        <c:tickMarkSkip val="1"/>
      </c:catAx>
      <c:valAx>
        <c:axId val="19327616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3274624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736"/>
          <c:h val="0.8657212643678198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Sheet1!$A$2:$A$52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12"/>
                <c:pt idx="0">
                  <c:v>-25.4</c:v>
                </c:pt>
                <c:pt idx="1">
                  <c:v>-33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Sheet1!$A$2:$A$52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12"/>
                <c:pt idx="3">
                  <c:v>-0.9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Sheet1!$A$2:$A$52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12"/>
                <c:pt idx="6">
                  <c:v>7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Sheet1!$A$2:$A$52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Sheet1!$H$2:$H$52</c:f>
              <c:numCache>
                <c:formatCode>General</c:formatCode>
                <c:ptCount val="12"/>
                <c:pt idx="9">
                  <c:v>0</c:v>
                </c:pt>
                <c:pt idx="10">
                  <c:v>0</c:v>
                </c:pt>
              </c:numCache>
            </c:numRef>
          </c:val>
        </c:ser>
        <c:gapWidth val="140"/>
        <c:overlap val="100"/>
        <c:axId val="193527168"/>
        <c:axId val="19359897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Sheet1!$A$2:$A$52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12"/>
                <c:pt idx="0">
                  <c:v>6</c:v>
                </c:pt>
                <c:pt idx="1">
                  <c:v>4.7</c:v>
                </c:pt>
                <c:pt idx="2">
                  <c:v>-14.9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Sheet1!$A$2:$A$52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Sheet1!$A$2:$A$52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Sheet1!$G$2:$G$52</c:f>
              <c:numCache>
                <c:formatCode>General</c:formatCode>
                <c:ptCount val="12"/>
                <c:pt idx="6">
                  <c:v>7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Sheet1!$A$2:$A$52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Sheet1!$I$2:$I$52</c:f>
              <c:numCache>
                <c:formatCode>General</c:formatCode>
                <c:ptCount val="12"/>
                <c:pt idx="9">
                  <c:v>-5.9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marker val="1"/>
        <c:axId val="193600512"/>
        <c:axId val="193610496"/>
      </c:lineChart>
      <c:catAx>
        <c:axId val="193527168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3598976"/>
        <c:crossesAt val="0"/>
        <c:auto val="1"/>
        <c:lblAlgn val="ctr"/>
        <c:lblOffset val="100"/>
        <c:tickLblSkip val="1"/>
        <c:tickMarkSkip val="4"/>
      </c:catAx>
      <c:valAx>
        <c:axId val="19359897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3527168"/>
        <c:crosses val="autoZero"/>
        <c:crossBetween val="between"/>
        <c:majorUnit val="20"/>
        <c:minorUnit val="20"/>
      </c:valAx>
      <c:catAx>
        <c:axId val="19360051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3610496"/>
        <c:crossesAt val="-90"/>
        <c:auto val="1"/>
        <c:lblAlgn val="ctr"/>
        <c:lblOffset val="100"/>
        <c:tickLblSkip val="1"/>
        <c:tickMarkSkip val="1"/>
      </c:catAx>
      <c:valAx>
        <c:axId val="19361049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3600512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0.17518</cdr:y>
    </cdr:from>
    <cdr:to>
      <cdr:x>0.75987</cdr:x>
      <cdr:y>0.89242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914444"/>
          <a:ext cx="0" cy="374399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2011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71736" y="571480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71472" y="571480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6572264" y="571480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Førstehjemslån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6553214" y="5714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572000" y="571480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utviklingen </a:t>
            </a:r>
            <a:r>
              <a:rPr lang="nb-NO" sz="1600" dirty="0">
                <a:latin typeface="Univers 45 Light" pitchFamily="34" charset="0"/>
              </a:rPr>
              <a:t>det </a:t>
            </a:r>
            <a:r>
              <a:rPr lang="nb-NO" sz="1600" dirty="0" smtClean="0">
                <a:latin typeface="Univers 45 Light" pitchFamily="34" charset="0"/>
              </a:rPr>
              <a:t>siste kvartalet</a:t>
            </a:r>
            <a:r>
              <a:rPr lang="nb-NO" sz="1600" dirty="0">
                <a:latin typeface="Univers 45 Light" pitchFamily="34" charset="0"/>
              </a:rPr>
              <a:t>. 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neste </a:t>
            </a:r>
            <a:r>
              <a:rPr lang="nb-NO" sz="1600" dirty="0">
                <a:latin typeface="Univers 45 Light" pitchFamily="34" charset="0"/>
              </a:rPr>
              <a:t>kvartal. </a:t>
            </a:r>
            <a:r>
              <a:rPr lang="nb-NO" sz="1600" dirty="0" smtClean="0">
                <a:latin typeface="Univers 45 Light" pitchFamily="34" charset="0"/>
              </a:rPr>
              <a:t>De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røde </a:t>
            </a:r>
            <a:r>
              <a:rPr lang="nb-NO" sz="1600" dirty="0">
                <a:latin typeface="Univers 45 Light" pitchFamily="34" charset="0"/>
              </a:rPr>
              <a:t>punktene er forflyttet ett kvartal fram i tid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etterspørsel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4562475" y="5714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581261" y="5714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1571612"/>
            <a:ext cx="1571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 pitchFamily="34" charset="0"/>
              </a:rPr>
              <a:t>Makro-økonomiske</a:t>
            </a:r>
            <a:r>
              <a:rPr lang="nb-NO" sz="1600" dirty="0">
                <a:latin typeface="Univers 45 Light" pitchFamily="34" charset="0"/>
              </a:rPr>
              <a:t> utsikter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</a:t>
            </a:r>
            <a:r>
              <a:rPr lang="nb-NO" sz="1600" dirty="0" err="1" smtClean="0">
                <a:latin typeface="Univers 45 Light" pitchFamily="34" charset="0"/>
              </a:rPr>
              <a:t>kreditt-praksis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0733" y="87152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228836" y="1600187"/>
            <a:ext cx="630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643050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Mål for markedsandel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214546" y="857232"/>
            <a:ext cx="6286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1" y="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Nettotall.</a:t>
            </a:r>
            <a:r>
              <a:rPr lang="nb-NO" sz="2000" baseline="30000" dirty="0">
                <a:latin typeface="Univers 45 Light" pitchFamily="34" charset="0"/>
              </a:rPr>
              <a:t>1)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57818" y="1619238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357818" y="1571612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Bankens risikovilje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6657" y="1614475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929454" y="1571612"/>
            <a:ext cx="14589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Finansierings-situasjonen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571736" y="642918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642910" y="642918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578082" y="642917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4564484" y="633393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6572264" y="642918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6554369" y="62386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4572000" y="642918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boligens 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</a:t>
            </a:r>
            <a:r>
              <a:rPr lang="nb-NO" sz="1600" dirty="0" smtClean="0">
                <a:latin typeface="Univers 45 Light" pitchFamily="34" charset="0"/>
              </a:rPr>
              <a:t>utlånsmargin. Positive tall for utlånsmargin og gebyrer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betyr strammere </a:t>
            </a:r>
            <a:r>
              <a:rPr lang="nb-NO" sz="1600" dirty="0">
                <a:latin typeface="Univers 45 Light" pitchFamily="34" charset="0"/>
              </a:rPr>
              <a:t>kredittpraksis</a:t>
            </a:r>
            <a:r>
              <a:rPr lang="nb-NO" sz="1600" dirty="0" smtClean="0">
                <a:latin typeface="Univers 45 Light" pitchFamily="34" charset="0"/>
              </a:rPr>
              <a:t>. Negative </a:t>
            </a:r>
            <a:r>
              <a:rPr lang="nb-NO" sz="1600" dirty="0">
                <a:latin typeface="Univers 45 Light" pitchFamily="34" charset="0"/>
              </a:rPr>
              <a:t>tall </a:t>
            </a:r>
            <a:r>
              <a:rPr lang="nb-NO" sz="1600" dirty="0" smtClean="0">
                <a:latin typeface="Univers 45 Light" pitchFamily="34" charset="0"/>
              </a:rPr>
              <a:t>for maksimal </a:t>
            </a:r>
            <a:r>
              <a:rPr lang="nb-NO" sz="1600" dirty="0">
                <a:latin typeface="Univers 45 Light" pitchFamily="34" charset="0"/>
              </a:rPr>
              <a:t>gjeld i forhold til boligens </a:t>
            </a:r>
            <a:r>
              <a:rPr lang="nb-NO" sz="1600" dirty="0" smtClean="0">
                <a:latin typeface="Univers 45 Light" pitchFamily="34" charset="0"/>
              </a:rPr>
              <a:t>verdi og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inntekt innebærer </a:t>
            </a:r>
            <a:r>
              <a:rPr lang="nb-NO" sz="1600" dirty="0">
                <a:latin typeface="Univers 45 Light" pitchFamily="34" charset="0"/>
              </a:rPr>
              <a:t>strammere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190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3</a:t>
            </a:r>
            <a:r>
              <a:rPr lang="nb-NO" sz="2000" dirty="0" smtClean="0"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323528" y="908720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/>
              </a:rPr>
              <a:t>Figur 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2) Positive tall for utlånsmargin betyr økt utlånsmargin. Positive tall for utlånsmargin, krav til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egenkapital og gebyrer og negative tall for maksimal nedbetalingstid innebærer strammere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8372</TotalTime>
  <Words>428</Words>
  <Application>Microsoft Office PowerPoint</Application>
  <PresentationFormat>Skjermfremvisning (4:3)</PresentationFormat>
  <Paragraphs>83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Lysbilde 3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Lysbilde 6</vt:lpstr>
      <vt:lpstr>Lysbilde 7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Grethe Frøyland</cp:lastModifiedBy>
  <cp:revision>490</cp:revision>
  <dcterms:created xsi:type="dcterms:W3CDTF">2008-03-11T13:27:45Z</dcterms:created>
  <dcterms:modified xsi:type="dcterms:W3CDTF">2011-07-20T08:01:32Z</dcterms:modified>
</cp:coreProperties>
</file>