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76" r:id="rId3"/>
    <p:sldId id="258" r:id="rId4"/>
    <p:sldId id="259" r:id="rId5"/>
    <p:sldId id="260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0080"/>
    <a:srgbClr val="190080"/>
    <a:srgbClr val="000066"/>
    <a:srgbClr val="006666"/>
    <a:srgbClr val="E4E4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94660"/>
  </p:normalViewPr>
  <p:slideViewPr>
    <p:cSldViewPr>
      <p:cViewPr>
        <p:scale>
          <a:sx n="100" d="100"/>
          <a:sy n="100" d="100"/>
        </p:scale>
        <p:origin x="-4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0736"/>
          <c:h val="0.86572126436781982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Sheet1!$A$2:$A$65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Sheet1!$B$2:$B$65</c:f>
              <c:numCache>
                <c:formatCode>General</c:formatCode>
                <c:ptCount val="12"/>
                <c:pt idx="0">
                  <c:v>41.8</c:v>
                </c:pt>
                <c:pt idx="1">
                  <c:v>42.5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Sheet1!$A$2:$A$65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Sheet1!$D$2:$D$65</c:f>
              <c:numCache>
                <c:formatCode>General</c:formatCode>
                <c:ptCount val="12"/>
                <c:pt idx="3">
                  <c:v>41.8</c:v>
                </c:pt>
                <c:pt idx="4">
                  <c:v>42.5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Sheet1!$A$2:$A$65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Sheet1!$F$2:$F$65</c:f>
              <c:numCache>
                <c:formatCode>General</c:formatCode>
                <c:ptCount val="12"/>
                <c:pt idx="6">
                  <c:v>22.6</c:v>
                </c:pt>
                <c:pt idx="7" formatCode="0.0">
                  <c:v>22.6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Sheet1!$A$2:$A$65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Sheet1!$H$2:$H$65</c:f>
              <c:numCache>
                <c:formatCode>General</c:formatCode>
                <c:ptCount val="12"/>
                <c:pt idx="9" formatCode="0.0">
                  <c:v>27.3</c:v>
                </c:pt>
                <c:pt idx="10" formatCode="0.0">
                  <c:v>38.700000000000003</c:v>
                </c:pt>
              </c:numCache>
            </c:numRef>
          </c:val>
        </c:ser>
        <c:gapWidth val="140"/>
        <c:overlap val="100"/>
        <c:axId val="155339776"/>
        <c:axId val="15536652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Sheet1!$A$2:$A$65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Sheet1!$C$2:$C$65</c:f>
              <c:numCache>
                <c:formatCode>General</c:formatCode>
                <c:ptCount val="12"/>
                <c:pt idx="0">
                  <c:v>0.8</c:v>
                </c:pt>
                <c:pt idx="1">
                  <c:v>3.8</c:v>
                </c:pt>
                <c:pt idx="2">
                  <c:v>3.1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Sheet1!$A$2:$A$65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Sheet1!$E$2:$E$65</c:f>
              <c:numCache>
                <c:formatCode>General</c:formatCode>
                <c:ptCount val="12"/>
                <c:pt idx="3">
                  <c:v>7.3</c:v>
                </c:pt>
                <c:pt idx="4">
                  <c:v>3.8</c:v>
                </c:pt>
                <c:pt idx="5">
                  <c:v>3.1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Sheet1!$A$2:$A$65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Sheet1!$G$2:$G$65</c:f>
              <c:numCache>
                <c:formatCode>General</c:formatCode>
                <c:ptCount val="12"/>
                <c:pt idx="6">
                  <c:v>-3.4</c:v>
                </c:pt>
                <c:pt idx="7" formatCode="0.0">
                  <c:v>3.8</c:v>
                </c:pt>
                <c:pt idx="8">
                  <c:v>-3.4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Sheet1!$A$2:$A$65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Sheet1!$I$2:$I$65</c:f>
              <c:numCache>
                <c:formatCode>General</c:formatCode>
                <c:ptCount val="12"/>
                <c:pt idx="9">
                  <c:v>-3.2</c:v>
                </c:pt>
                <c:pt idx="10">
                  <c:v>10.6</c:v>
                </c:pt>
                <c:pt idx="11">
                  <c:v>-6.4</c:v>
                </c:pt>
              </c:numCache>
            </c:numRef>
          </c:val>
        </c:ser>
        <c:marker val="1"/>
        <c:axId val="155368064"/>
        <c:axId val="155373952"/>
      </c:lineChart>
      <c:catAx>
        <c:axId val="155339776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55366528"/>
        <c:crossesAt val="0"/>
        <c:auto val="1"/>
        <c:lblAlgn val="ctr"/>
        <c:lblOffset val="100"/>
        <c:tickLblSkip val="1"/>
        <c:tickMarkSkip val="4"/>
      </c:catAx>
      <c:valAx>
        <c:axId val="15536652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55339776"/>
        <c:crosses val="autoZero"/>
        <c:crossBetween val="between"/>
        <c:majorUnit val="20"/>
        <c:minorUnit val="20"/>
      </c:valAx>
      <c:catAx>
        <c:axId val="15536806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55373952"/>
        <c:crossesAt val="-90"/>
        <c:auto val="1"/>
        <c:lblAlgn val="ctr"/>
        <c:lblOffset val="100"/>
        <c:tickLblSkip val="1"/>
        <c:tickMarkSkip val="1"/>
      </c:catAx>
      <c:valAx>
        <c:axId val="15537395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55368064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65940229885057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Sheet1!$A$2:$A$84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Sheet1!$B$2:$B$84</c:f>
              <c:numCache>
                <c:formatCode>General</c:formatCode>
                <c:ptCount val="15"/>
                <c:pt idx="0">
                  <c:v>-5.2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Sheet1!$A$2:$A$84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Sheet1!$D$2:$D$84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Sheet1!$A$2:$A$84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Sheet1!$F$2:$F$84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Sheet1!$A$2:$A$84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Sheet1!$H$2:$H$84</c:f>
              <c:numCache>
                <c:formatCode>General</c:formatCode>
                <c:ptCount val="15"/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Sheet1!$A$2:$A$84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Sheet1!$J$2:$J$84</c:f>
              <c:numCache>
                <c:formatCode>General</c:formatCode>
                <c:ptCount val="15"/>
                <c:pt idx="12">
                  <c:v>0</c:v>
                </c:pt>
                <c:pt idx="13">
                  <c:v>0</c:v>
                </c:pt>
              </c:numCache>
            </c:numRef>
          </c:val>
        </c:ser>
        <c:gapWidth val="140"/>
        <c:overlap val="100"/>
        <c:axId val="183758208"/>
        <c:axId val="18542336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Sheet1!$A$2:$A$84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Sheet1!$C$2:$C$84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Makroøkonomiske utsikter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Sheet1!$A$2:$A$84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Sheet1!$E$2:$E$84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Sheet1!$A$2:$A$84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Sheet1!$G$2:$G$84</c:f>
              <c:numCache>
                <c:formatCode>General</c:formatCode>
                <c:ptCount val="15"/>
                <c:pt idx="6">
                  <c:v>2.2999999999999998</c:v>
                </c:pt>
                <c:pt idx="7">
                  <c:v>0</c:v>
                </c:pt>
                <c:pt idx="8">
                  <c:v>2.2999999999999998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Sheet1!$A$2:$A$84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Sheet1!$I$2:$I$84</c:f>
              <c:numCache>
                <c:formatCode>General</c:formatCode>
                <c:ptCount val="15"/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Sheet1!$A$2:$A$84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Sheet1!$K$2:$K$84</c:f>
              <c:numCache>
                <c:formatCode>General</c:formatCode>
                <c:ptCount val="15"/>
                <c:pt idx="12">
                  <c:v>0</c:v>
                </c:pt>
                <c:pt idx="13">
                  <c:v>0</c:v>
                </c:pt>
                <c:pt idx="14">
                  <c:v>-3</c:v>
                </c:pt>
              </c:numCache>
            </c:numRef>
          </c:val>
        </c:ser>
        <c:marker val="1"/>
        <c:axId val="185424896"/>
        <c:axId val="185434880"/>
      </c:lineChart>
      <c:catAx>
        <c:axId val="183758208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85423360"/>
        <c:crossesAt val="0"/>
        <c:auto val="1"/>
        <c:lblAlgn val="ctr"/>
        <c:lblOffset val="100"/>
        <c:tickLblSkip val="1"/>
        <c:tickMarkSkip val="4"/>
      </c:catAx>
      <c:valAx>
        <c:axId val="18542336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3758208"/>
        <c:crosses val="autoZero"/>
        <c:crossBetween val="between"/>
        <c:majorUnit val="20"/>
        <c:minorUnit val="20"/>
      </c:valAx>
      <c:catAx>
        <c:axId val="185424896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5434880"/>
        <c:crossesAt val="-90"/>
        <c:auto val="1"/>
        <c:lblAlgn val="ctr"/>
        <c:lblOffset val="100"/>
        <c:tickLblSkip val="1"/>
        <c:tickMarkSkip val="1"/>
      </c:catAx>
      <c:valAx>
        <c:axId val="18543488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5424896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4890957854406468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Sheet1!$A$2:$A$65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Sheet1!$B$2:$B$65</c:f>
              <c:numCache>
                <c:formatCode>General</c:formatCode>
                <c:ptCount val="12"/>
                <c:pt idx="0">
                  <c:v>-15.5</c:v>
                </c:pt>
                <c:pt idx="1">
                  <c:v>-20.5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Sheet1!$A$2:$A$65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Sheet1!$D$2:$D$65</c:f>
              <c:numCache>
                <c:formatCode>General</c:formatCode>
                <c:ptCount val="12"/>
                <c:pt idx="3">
                  <c:v>0</c:v>
                </c:pt>
                <c:pt idx="4">
                  <c:v>-3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Sheet1!$A$2:$A$65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Sheet1!$F$2:$F$65</c:f>
              <c:numCache>
                <c:formatCode>General</c:formatCode>
                <c:ptCount val="12"/>
                <c:pt idx="6">
                  <c:v>0</c:v>
                </c:pt>
                <c:pt idx="7">
                  <c:v>-3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Sheet1!$A$2:$A$65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Sheet1!$H$2:$H$65</c:f>
              <c:numCache>
                <c:formatCode>General</c:formatCode>
                <c:ptCount val="12"/>
                <c:pt idx="9">
                  <c:v>0</c:v>
                </c:pt>
                <c:pt idx="10">
                  <c:v>0</c:v>
                </c:pt>
              </c:numCache>
            </c:numRef>
          </c:val>
        </c:ser>
        <c:gapWidth val="140"/>
        <c:overlap val="100"/>
        <c:axId val="185909248"/>
        <c:axId val="185911168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Sheet1!$A$2:$A$65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Sheet1!$E$2:$E$65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marker val="1"/>
        <c:axId val="185909248"/>
        <c:axId val="185911168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Sheet1!$A$2:$A$65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Sheet1!$C$2:$C$65</c:f>
              <c:numCache>
                <c:formatCode>General</c:formatCode>
                <c:ptCount val="12"/>
                <c:pt idx="0">
                  <c:v>-36</c:v>
                </c:pt>
                <c:pt idx="1">
                  <c:v>-11</c:v>
                </c:pt>
                <c:pt idx="2">
                  <c:v>20.7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Sheet1!$A$2:$A$65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Sheet1!$G$2:$G$65</c:f>
              <c:numCache>
                <c:formatCode>General</c:formatCode>
                <c:ptCount val="12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Sheet1!$A$2:$A$65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Sheet1!$I$2:$I$65</c:f>
              <c:numCache>
                <c:formatCode>General</c:formatCode>
                <c:ptCount val="12"/>
                <c:pt idx="9">
                  <c:v>0</c:v>
                </c:pt>
                <c:pt idx="10">
                  <c:v>4.2</c:v>
                </c:pt>
                <c:pt idx="11">
                  <c:v>9.8000000000000007</c:v>
                </c:pt>
              </c:numCache>
            </c:numRef>
          </c:val>
        </c:ser>
        <c:marker val="1"/>
        <c:axId val="185912704"/>
        <c:axId val="187106432"/>
      </c:lineChart>
      <c:catAx>
        <c:axId val="185909248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85911168"/>
        <c:crossesAt val="0"/>
        <c:auto val="1"/>
        <c:lblAlgn val="ctr"/>
        <c:lblOffset val="100"/>
        <c:tickLblSkip val="1"/>
        <c:tickMarkSkip val="4"/>
      </c:catAx>
      <c:valAx>
        <c:axId val="18591116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5909248"/>
        <c:crosses val="autoZero"/>
        <c:crossBetween val="between"/>
        <c:majorUnit val="20"/>
        <c:minorUnit val="20"/>
      </c:valAx>
      <c:catAx>
        <c:axId val="18591270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7106432"/>
        <c:crossesAt val="-90"/>
        <c:auto val="1"/>
        <c:lblAlgn val="ctr"/>
        <c:lblOffset val="100"/>
        <c:tickLblSkip val="1"/>
        <c:tickMarkSkip val="1"/>
      </c:catAx>
      <c:valAx>
        <c:axId val="18710643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5912704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5.9968722659667573E-2"/>
          <c:y val="2.642796934865901E-2"/>
          <c:w val="0.8683241469816273"/>
          <c:h val="0.85355651340996153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Sheet1!$A$2:$A$49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</c:strCache>
            </c:strRef>
          </c:cat>
          <c:val>
            <c:numRef>
              <c:f>Sheet1!$B$2:$B$49</c:f>
              <c:numCache>
                <c:formatCode>General</c:formatCode>
                <c:ptCount val="9"/>
                <c:pt idx="0">
                  <c:v>6.2</c:v>
                </c:pt>
                <c:pt idx="1">
                  <c:v>29.8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Sheet1!$A$2:$A$49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</c:strCache>
            </c:strRef>
          </c:cat>
          <c:val>
            <c:numRef>
              <c:f>Sheet1!$D$2:$D$49</c:f>
              <c:numCache>
                <c:formatCode>General</c:formatCode>
                <c:ptCount val="9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Sheet1!$A$2:$A$49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</c:strCache>
            </c:strRef>
          </c:cat>
          <c:val>
            <c:numRef>
              <c:f>Sheet1!$F$2:$F$49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140"/>
        <c:overlap val="100"/>
        <c:axId val="155636864"/>
        <c:axId val="15563840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Sheet1!$A$2:$A$49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</c:strCache>
            </c:strRef>
          </c:cat>
          <c:val>
            <c:numRef>
              <c:f>Sheet1!$C$2:$C$49</c:f>
              <c:numCache>
                <c:formatCode>General</c:formatCode>
                <c:ptCount val="9"/>
                <c:pt idx="0">
                  <c:v>43.4</c:v>
                </c:pt>
                <c:pt idx="1">
                  <c:v>48.7</c:v>
                </c:pt>
                <c:pt idx="2">
                  <c:v>27.7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Sheet1!$A$2:$A$49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</c:strCache>
            </c:strRef>
          </c:cat>
          <c:val>
            <c:numRef>
              <c:f>Sheet1!$E$2:$E$49</c:f>
              <c:numCache>
                <c:formatCode>General</c:formatCode>
                <c:ptCount val="9"/>
                <c:pt idx="3">
                  <c:v>6.8</c:v>
                </c:pt>
                <c:pt idx="4">
                  <c:v>0</c:v>
                </c:pt>
                <c:pt idx="5">
                  <c:v>0.9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Sheet1!$A$2:$A$49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</c:strCache>
            </c:strRef>
          </c:cat>
          <c:val>
            <c:numRef>
              <c:f>Sheet1!$G$2:$G$49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  <c:pt idx="8">
                  <c:v>7</c:v>
                </c:pt>
              </c:numCache>
            </c:numRef>
          </c:val>
        </c:ser>
        <c:marker val="1"/>
        <c:axId val="155636864"/>
        <c:axId val="155638400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Sheet1!$A$2:$A$49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</c:strCache>
            </c:strRef>
          </c:cat>
          <c:val>
            <c:numRef>
              <c:f>Sheet1!$H$2:$H$49</c:f>
              <c:numCache>
                <c:formatCode>General</c:formatCode>
                <c:ptCount val="9"/>
              </c:numCache>
            </c:numRef>
          </c:val>
        </c:ser>
        <c:marker val="1"/>
        <c:axId val="191629184"/>
        <c:axId val="191627648"/>
      </c:lineChart>
      <c:catAx>
        <c:axId val="155636864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155638400"/>
        <c:crossesAt val="0"/>
        <c:auto val="1"/>
        <c:lblAlgn val="ctr"/>
        <c:lblOffset val="100"/>
        <c:tickLblSkip val="1"/>
        <c:tickMarkSkip val="4"/>
      </c:catAx>
      <c:valAx>
        <c:axId val="15563840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55636864"/>
        <c:crosses val="autoZero"/>
        <c:crossBetween val="between"/>
        <c:majorUnit val="20"/>
        <c:minorUnit val="20"/>
      </c:valAx>
      <c:valAx>
        <c:axId val="191627648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en-US"/>
          </a:p>
        </c:txPr>
        <c:crossAx val="191629184"/>
        <c:crosses val="max"/>
        <c:crossBetween val="between"/>
        <c:majorUnit val="20"/>
      </c:valAx>
      <c:catAx>
        <c:axId val="191629184"/>
        <c:scaling>
          <c:orientation val="minMax"/>
        </c:scaling>
        <c:axPos val="b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en-US"/>
          </a:p>
        </c:txPr>
        <c:crossAx val="191627648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6.5693132108486499E-2"/>
          <c:y val="2.6221072796935009E-2"/>
          <c:w val="0.86861373578302714"/>
          <c:h val="0.8659281609195406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Sheet1!$A$2:$A$33</c:f>
              <c:strCache>
                <c:ptCount val="6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</c:strCache>
            </c:strRef>
          </c:cat>
          <c:val>
            <c:numRef>
              <c:f>Sheet1!$B$2:$B$33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Sheet1!$A$2:$A$33</c:f>
              <c:strCache>
                <c:ptCount val="6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</c:strCache>
            </c:strRef>
          </c:cat>
          <c:val>
            <c:numRef>
              <c:f>Sheet1!$D$2:$D$33</c:f>
              <c:numCache>
                <c:formatCode>General</c:formatCode>
                <c:ptCount val="6"/>
                <c:pt idx="3">
                  <c:v>0.9</c:v>
                </c:pt>
                <c:pt idx="4">
                  <c:v>0</c:v>
                </c:pt>
              </c:numCache>
            </c:numRef>
          </c:val>
        </c:ser>
        <c:gapWidth val="140"/>
        <c:overlap val="100"/>
        <c:axId val="191836544"/>
        <c:axId val="19183846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Sheet1!$A$2:$A$33</c:f>
              <c:strCache>
                <c:ptCount val="6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</c:strCache>
            </c:strRef>
          </c:cat>
          <c:val>
            <c:numRef>
              <c:f>Sheet1!$C$2:$C$33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Sheet1!$A$2:$A$33</c:f>
              <c:strCache>
                <c:ptCount val="6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</c:strCache>
            </c:strRef>
          </c:cat>
          <c:val>
            <c:numRef>
              <c:f>Sheet1!$E$2:$E$33</c:f>
              <c:numCache>
                <c:formatCode>General</c:formatCode>
                <c:ptCount val="6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marker val="1"/>
        <c:axId val="191848448"/>
        <c:axId val="191849984"/>
      </c:lineChart>
      <c:catAx>
        <c:axId val="191836544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191838464"/>
        <c:crossesAt val="0"/>
        <c:auto val="1"/>
        <c:lblAlgn val="ctr"/>
        <c:lblOffset val="100"/>
        <c:tickLblSkip val="1"/>
        <c:tickMarkSkip val="4"/>
      </c:catAx>
      <c:valAx>
        <c:axId val="19183846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1836544"/>
        <c:crosses val="autoZero"/>
        <c:crossBetween val="between"/>
        <c:majorUnit val="20"/>
        <c:minorUnit val="20"/>
      </c:valAx>
      <c:catAx>
        <c:axId val="19184844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1849984"/>
        <c:crossesAt val="-90"/>
        <c:auto val="1"/>
        <c:lblAlgn val="ctr"/>
        <c:lblOffset val="100"/>
        <c:tickLblSkip val="1"/>
        <c:tickMarkSkip val="1"/>
      </c:catAx>
      <c:valAx>
        <c:axId val="19184998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1848448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0736"/>
          <c:h val="0.86572126436781982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Sheet1!$A$2:$A$97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Sheet1!$B$2:$B$97</c:f>
              <c:numCache>
                <c:formatCode>General</c:formatCode>
                <c:ptCount val="18"/>
                <c:pt idx="0">
                  <c:v>0</c:v>
                </c:pt>
                <c:pt idx="1">
                  <c:v>4.0999999999999996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Sheet1!$A$2:$A$97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Sheet1!$D$2:$D$97</c:f>
              <c:numCache>
                <c:formatCode>General</c:formatCode>
                <c:ptCount val="18"/>
                <c:pt idx="3">
                  <c:v>0.9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Sheet1!$A$2:$A$97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Sheet1!$F$2:$F$97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Sheet1!$A$2:$A$97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Sheet1!$H$2:$H$97</c:f>
              <c:numCache>
                <c:formatCode>General</c:formatCode>
                <c:ptCount val="18"/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Sheet1!$A$2:$A$97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Sheet1!$J$2:$J$97</c:f>
              <c:numCache>
                <c:formatCode>General</c:formatCode>
                <c:ptCount val="18"/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Sheet1!$A$2:$A$97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Sheet1!$L$2:$L$97</c:f>
              <c:numCache>
                <c:formatCode>General</c:formatCode>
                <c:ptCount val="18"/>
                <c:pt idx="15">
                  <c:v>0</c:v>
                </c:pt>
                <c:pt idx="16">
                  <c:v>0</c:v>
                </c:pt>
              </c:numCache>
            </c:numRef>
          </c:val>
        </c:ser>
        <c:gapWidth val="140"/>
        <c:overlap val="100"/>
        <c:axId val="192026496"/>
        <c:axId val="19203276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Sheet1!$A$2:$A$97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Sheet1!$C$2:$C$97</c:f>
              <c:numCache>
                <c:formatCode>General</c:formatCode>
                <c:ptCount val="18"/>
                <c:pt idx="0">
                  <c:v>4.0999999999999996</c:v>
                </c:pt>
                <c:pt idx="1">
                  <c:v>4.0999999999999996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Sheet1!$A$2:$A$97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Sheet1!$E$2:$E$97</c:f>
              <c:numCache>
                <c:formatCode>General</c:formatCode>
                <c:ptCount val="18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Sheet1!$A$2:$A$97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Sheet1!$G$2:$G$97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Sheet1!$A$2:$A$97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Sheet1!$I$2:$I$97</c:f>
              <c:numCache>
                <c:formatCode>General</c:formatCode>
                <c:ptCount val="18"/>
                <c:pt idx="9">
                  <c:v>4.0999999999999996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Sheet1!$A$2:$A$97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Sheet1!$K$2:$K$97</c:f>
              <c:numCache>
                <c:formatCode>General</c:formatCode>
                <c:ptCount val="18"/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Sheet1!$A$2:$A$97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Sheet1!$M$2:$M$97</c:f>
              <c:numCache>
                <c:formatCode>General</c:formatCode>
                <c:ptCount val="18"/>
                <c:pt idx="15">
                  <c:v>0</c:v>
                </c:pt>
                <c:pt idx="16">
                  <c:v>0</c:v>
                </c:pt>
                <c:pt idx="17">
                  <c:v>-13</c:v>
                </c:pt>
              </c:numCache>
            </c:numRef>
          </c:val>
        </c:ser>
        <c:marker val="1"/>
        <c:axId val="192034304"/>
        <c:axId val="192035840"/>
      </c:lineChart>
      <c:catAx>
        <c:axId val="192026496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192032768"/>
        <c:crossesAt val="0"/>
        <c:auto val="1"/>
        <c:lblAlgn val="ctr"/>
        <c:lblOffset val="100"/>
        <c:tickLblSkip val="1"/>
        <c:tickMarkSkip val="4"/>
      </c:catAx>
      <c:valAx>
        <c:axId val="19203276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2026496"/>
        <c:crosses val="autoZero"/>
        <c:crossBetween val="between"/>
        <c:majorUnit val="20"/>
        <c:minorUnit val="20"/>
      </c:valAx>
      <c:catAx>
        <c:axId val="19203430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2035840"/>
        <c:crossesAt val="-90"/>
        <c:auto val="1"/>
        <c:lblAlgn val="ctr"/>
        <c:lblOffset val="100"/>
        <c:tickLblSkip val="1"/>
        <c:tickMarkSkip val="1"/>
      </c:catAx>
      <c:valAx>
        <c:axId val="19203584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2034304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0736"/>
          <c:h val="0.86572126436781982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Sheet1!$A$2:$A$52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12"/>
                <c:pt idx="0">
                  <c:v>-25.4</c:v>
                </c:pt>
                <c:pt idx="1">
                  <c:v>-33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Sheet1!$A$2:$A$52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Sheet1!$A$2:$A$52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Sheet1!$F$2:$F$52</c:f>
              <c:numCache>
                <c:formatCode>General</c:formatCode>
                <c:ptCount val="12"/>
                <c:pt idx="6">
                  <c:v>7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Sheet1!$A$2:$A$52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Sheet1!$H$2:$H$52</c:f>
              <c:numCache>
                <c:formatCode>General</c:formatCode>
                <c:ptCount val="12"/>
                <c:pt idx="9">
                  <c:v>0</c:v>
                </c:pt>
                <c:pt idx="10">
                  <c:v>0</c:v>
                </c:pt>
              </c:numCache>
            </c:numRef>
          </c:val>
        </c:ser>
        <c:gapWidth val="140"/>
        <c:overlap val="100"/>
        <c:axId val="191624704"/>
        <c:axId val="19162662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Sheet1!$A$2:$A$52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12"/>
                <c:pt idx="0">
                  <c:v>6</c:v>
                </c:pt>
                <c:pt idx="1">
                  <c:v>4.7</c:v>
                </c:pt>
                <c:pt idx="2">
                  <c:v>-14.9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Sheet1!$A$2:$A$52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Sheet1!$E$2:$E$52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Maksimal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Sheet1!$A$2:$A$52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Sheet1!$G$2:$G$52</c:f>
              <c:numCache>
                <c:formatCode>General</c:formatCode>
                <c:ptCount val="12"/>
                <c:pt idx="6">
                  <c:v>7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Sheet1!$A$2:$A$52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Sheet1!$I$2:$I$52</c:f>
              <c:numCache>
                <c:formatCode>General</c:formatCode>
                <c:ptCount val="12"/>
                <c:pt idx="9">
                  <c:v>-5.9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marker val="1"/>
        <c:axId val="192365696"/>
        <c:axId val="192367232"/>
      </c:lineChart>
      <c:catAx>
        <c:axId val="191624704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91626624"/>
        <c:crossesAt val="0"/>
        <c:auto val="1"/>
        <c:lblAlgn val="ctr"/>
        <c:lblOffset val="100"/>
        <c:tickLblSkip val="1"/>
        <c:tickMarkSkip val="4"/>
      </c:catAx>
      <c:valAx>
        <c:axId val="19162662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1624704"/>
        <c:crosses val="autoZero"/>
        <c:crossBetween val="between"/>
        <c:majorUnit val="20"/>
        <c:minorUnit val="20"/>
      </c:valAx>
      <c:catAx>
        <c:axId val="19236569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2367232"/>
        <c:crossesAt val="-90"/>
        <c:auto val="1"/>
        <c:lblAlgn val="ctr"/>
        <c:lblOffset val="100"/>
        <c:tickLblSkip val="1"/>
        <c:tickMarkSkip val="1"/>
      </c:catAx>
      <c:valAx>
        <c:axId val="19236723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2365696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0.14759</cdr:y>
    </cdr:from>
    <cdr:to>
      <cdr:x>0.75987</cdr:x>
      <cdr:y>0.87863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48264" y="770428"/>
          <a:ext cx="0" cy="3816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0.63387</cdr:x>
      <cdr:y>0.02366</cdr:y>
    </cdr:from>
    <cdr:to>
      <cdr:x>0.63387</cdr:x>
      <cdr:y>0.87883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796136" y="123496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n-GB" sz="1600" dirty="0" smtClean="0">
              <a:latin typeface="Univers 45 Light" pitchFamily="34" charset="0"/>
            </a:rPr>
            <a:t>Fixed-rate loans</a:t>
          </a:r>
          <a:endParaRPr lang="en-GB" sz="1600" dirty="0">
            <a:latin typeface="Univers 45 Light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0.79137</cdr:x>
      <cdr:y>0.02759</cdr:y>
    </cdr:from>
    <cdr:to>
      <cdr:x>0.79137</cdr:x>
      <cdr:y>0.88276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236296" y="144016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0.64175</cdr:x>
      <cdr:y>0.02759</cdr:y>
    </cdr:from>
    <cdr:to>
      <cdr:x>0.64175</cdr:x>
      <cdr:y>0.88276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68144" y="144016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285852" y="2000240"/>
            <a:ext cx="676592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000" b="0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Norges Bank’s </a:t>
            </a:r>
            <a:br>
              <a:rPr kumimoji="0" lang="en-GB" sz="4000" b="0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4000" b="0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Survey of Bank Lending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 smtClean="0">
                <a:solidFill>
                  <a:schemeClr val="tx2"/>
                </a:solidFill>
              </a:rPr>
              <a:t>2011 Q2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2"/>
          <p:cNvGraphicFramePr>
            <a:graphicFrameLocks/>
          </p:cNvGraphicFramePr>
          <p:nvPr/>
        </p:nvGraphicFramePr>
        <p:xfrm>
          <a:off x="0" y="476672"/>
          <a:ext cx="9144000" cy="5171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483768" y="642919"/>
            <a:ext cx="21602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Repayment loans secured on dwellings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71472" y="64291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6547006" y="620688"/>
            <a:ext cx="0" cy="43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4572000" y="64291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Home equity lines of credit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27708" y="27708"/>
            <a:ext cx="9116292" cy="428628"/>
          </a:xfrm>
        </p:spPr>
        <p:txBody>
          <a:bodyPr/>
          <a:lstStyle/>
          <a:p>
            <a:pPr eaLnBrk="1" hangingPunct="1"/>
            <a:r>
              <a:rPr lang="en-GB" sz="2000" b="1" dirty="0" smtClean="0">
                <a:latin typeface="Univers 45 Light" pitchFamily="34" charset="0"/>
              </a:rPr>
              <a:t>Chart 1</a:t>
            </a:r>
            <a:r>
              <a:rPr lang="en-GB" sz="2000" dirty="0" smtClean="0">
                <a:latin typeface="Univers 45 Light" pitchFamily="34" charset="0"/>
              </a:rPr>
              <a:t> Household credit demand. Net percentage balances.</a:t>
            </a:r>
            <a:r>
              <a:rPr lang="en-GB" sz="2000" baseline="30000" dirty="0" smtClean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4560314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585308" y="620688"/>
            <a:ext cx="0" cy="43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6944" y="5496366"/>
            <a:ext cx="900115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en-GB" sz="1600" dirty="0" smtClean="0">
                <a:latin typeface="Univers 45 Light" pitchFamily="34" charset="0"/>
              </a:rPr>
              <a:t>Net percentage balances are calculated by weighting together the responses in the survey. The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 blue bars show developments over the past quarter. The red diamonds show expectations over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 the next quarter. The red diamonds have been moved forward one quarter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2) Negative net percentage balances denote falling demand 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Source: </a:t>
            </a:r>
            <a:r>
              <a:rPr lang="en-GB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  <a:endParaRPr lang="en-GB" sz="1600" dirty="0" smtClean="0">
              <a:latin typeface="Univers 45 Light" pitchFamily="34" charset="0"/>
            </a:endParaRP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732240" y="692696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First-home mortgages</a:t>
            </a:r>
            <a:endParaRPr lang="en-GB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2"/>
          <p:cNvGraphicFramePr>
            <a:graphicFrameLocks/>
          </p:cNvGraphicFramePr>
          <p:nvPr/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6944" y="5993982"/>
            <a:ext cx="8358246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en-GB" sz="1600" dirty="0" smtClean="0">
                <a:latin typeface="Univers 45 Light" pitchFamily="34" charset="0"/>
              </a:rPr>
              <a:t>See footnote 1 in Chart 1</a:t>
            </a:r>
          </a:p>
          <a:p>
            <a:pPr marL="342900" indent="-342900"/>
            <a:r>
              <a:rPr lang="en-GB" sz="1600" dirty="0" smtClean="0">
                <a:latin typeface="Univers 45 Light" pitchFamily="34" charset="0"/>
              </a:rPr>
              <a:t>2) Negative net percentage balances denote tighter credit standards</a:t>
            </a:r>
          </a:p>
          <a:p>
            <a:pPr marL="342900" indent="-342900"/>
            <a:r>
              <a:rPr lang="en-GB" sz="1600" dirty="0" smtClean="0">
                <a:latin typeface="Univers 45 Light" pitchFamily="34" charset="0"/>
              </a:rPr>
              <a:t>Source: </a:t>
            </a:r>
            <a:r>
              <a:rPr lang="en-GB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en-GB" sz="1600" dirty="0" smtClean="0">
                <a:latin typeface="Univers 45 Light" pitchFamily="34" charset="0"/>
              </a:rPr>
              <a:t> </a:t>
            </a: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2214546" y="1484784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Economic outlook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39552" y="836712"/>
            <a:ext cx="1643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Credit standards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5736" y="836712"/>
            <a:ext cx="0" cy="4536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2195736" y="1509410"/>
            <a:ext cx="633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786182" y="1484784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Market share objectives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915816" y="928670"/>
            <a:ext cx="4792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Factors affecting credit standards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52370" y="52378"/>
            <a:ext cx="9091630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2000" b="1" dirty="0" smtClean="0">
                <a:latin typeface="Univers 45 Light" pitchFamily="34" charset="0"/>
              </a:rPr>
              <a:t>Chart 2 </a:t>
            </a:r>
            <a:r>
              <a:rPr lang="en-GB" sz="2000" dirty="0" smtClean="0">
                <a:latin typeface="Univers 45 Light" pitchFamily="34" charset="0"/>
              </a:rPr>
              <a:t>Change in credit standards for households. Factors affecting credit standards. Net percentage balances</a:t>
            </a:r>
            <a:r>
              <a:rPr lang="en-GB" sz="2000" baseline="30000" dirty="0" smtClean="0">
                <a:latin typeface="Univers 45 Light" pitchFamily="34" charset="0"/>
              </a:rPr>
              <a:t>1)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64088" y="1484784"/>
            <a:ext cx="0" cy="388843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9912" y="1485216"/>
            <a:ext cx="516" cy="388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7000892" y="1500174"/>
            <a:ext cx="15716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Funding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5364088" y="1484784"/>
            <a:ext cx="15841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Banks’ risk appetite</a:t>
            </a:r>
            <a:endParaRPr lang="en-GB" sz="1600" baseline="300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2"/>
          <p:cNvGraphicFramePr>
            <a:graphicFrameLocks/>
          </p:cNvGraphicFramePr>
          <p:nvPr/>
        </p:nvGraphicFramePr>
        <p:xfrm>
          <a:off x="0" y="500042"/>
          <a:ext cx="9144000" cy="5161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463090" y="6557940"/>
            <a:ext cx="4498975" cy="30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nb-NO" sz="1600" dirty="0">
              <a:solidFill>
                <a:schemeClr val="tx2"/>
              </a:solidFill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571472" y="714356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Lending margins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574064" y="629832"/>
            <a:ext cx="0" cy="432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4563328" y="661574"/>
            <a:ext cx="0" cy="432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6572264" y="714356"/>
            <a:ext cx="19699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Fees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6558600" y="643378"/>
            <a:ext cx="0" cy="432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4572000" y="714356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Maximum loan-to-value ratio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324528" cy="404664"/>
          </a:xfrm>
        </p:spPr>
        <p:txBody>
          <a:bodyPr/>
          <a:lstStyle/>
          <a:p>
            <a:pPr eaLnBrk="1" hangingPunct="1"/>
            <a:r>
              <a:rPr lang="en-GB" sz="2000" b="1" dirty="0" smtClean="0">
                <a:latin typeface="Univers 45 Light" pitchFamily="34" charset="0"/>
              </a:rPr>
              <a:t>Chart 3</a:t>
            </a:r>
            <a:r>
              <a:rPr lang="en-GB" sz="2000" dirty="0" smtClean="0">
                <a:latin typeface="Univers 45 Light" pitchFamily="34" charset="0"/>
              </a:rPr>
              <a:t> Change in loan conditions for households. Net percentage balances</a:t>
            </a:r>
            <a:r>
              <a:rPr lang="en-GB" sz="2000" baseline="30000" dirty="0" smtClean="0">
                <a:latin typeface="Univers 45 Light" pitchFamily="34" charset="0"/>
              </a:rPr>
              <a:t>1</a:t>
            </a:r>
            <a:r>
              <a:rPr lang="nb-NO" sz="2000" baseline="30000" dirty="0" smtClean="0">
                <a:latin typeface="Univers 45 Light" pitchFamily="34" charset="0"/>
              </a:rPr>
              <a:t>), 2)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0" y="5500665"/>
            <a:ext cx="9144000" cy="135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en-GB" sz="1600" dirty="0" smtClean="0">
                <a:latin typeface="Univers 45 Light" pitchFamily="34" charset="0"/>
              </a:rPr>
              <a:t>See footnote 1 in Chart 1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2) Positive net percentage balances for lending margins indicate higher lending margins. Positive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net percentage balances for lending margins and fees denote tighter credit standards. Negative net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percentage balances for maximum LTI ratio and maximum LTV ratio denote tighter credit standards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Source: </a:t>
            </a:r>
            <a:r>
              <a:rPr lang="en-GB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/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>
                <a:latin typeface="Arial Narrow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Arial Narrow" pitchFamily="34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555776" y="62068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Maximum loan-to-income ratio</a:t>
            </a:r>
            <a:endParaRPr lang="en-GB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2"/>
          <p:cNvGraphicFramePr>
            <a:graphicFrameLocks/>
          </p:cNvGraphicFramePr>
          <p:nvPr/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27708" y="5786454"/>
            <a:ext cx="8973448" cy="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en-GB" sz="1600" dirty="0" smtClean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2) Positive net percentage balances denote increased demand or increased drawdowns on credit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 lines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Source: Norges Bank</a:t>
            </a:r>
          </a:p>
          <a:p>
            <a:pPr marL="457200" indent="-457200"/>
            <a:endParaRPr lang="nb-NO" sz="1600" dirty="0" smtClean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323528" y="908720"/>
            <a:ext cx="29523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Credit demand among non-financial corporations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03848" y="98072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03848" y="980728"/>
            <a:ext cx="26432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Drawdowns on credit lines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36944" y="36944"/>
            <a:ext cx="9107056" cy="769957"/>
          </a:xfrm>
        </p:spPr>
        <p:txBody>
          <a:bodyPr/>
          <a:lstStyle/>
          <a:p>
            <a:pPr eaLnBrk="1" hangingPunct="1"/>
            <a:r>
              <a:rPr lang="en-GB" sz="2000" b="1" dirty="0" smtClean="0">
                <a:latin typeface="Univers 45 Light" pitchFamily="34" charset="0"/>
              </a:rPr>
              <a:t>Chart 4</a:t>
            </a:r>
            <a:r>
              <a:rPr lang="en-GB" sz="2000" dirty="0" smtClean="0">
                <a:latin typeface="Univers 45 Light" pitchFamily="34" charset="0"/>
              </a:rPr>
              <a:t> Credit demand among non-financial corporations and drawdowns on credit lines. Net percentage balances</a:t>
            </a:r>
            <a:r>
              <a:rPr lang="en-GB" sz="2000" baseline="30000" dirty="0" smtClean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2"/>
          <p:cNvGraphicFramePr>
            <a:graphicFrameLocks/>
          </p:cNvGraphicFramePr>
          <p:nvPr/>
        </p:nvGraphicFramePr>
        <p:xfrm>
          <a:off x="0" y="78579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55416" y="6003218"/>
            <a:ext cx="771530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en-GB" sz="1600" dirty="0" smtClean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2) Negative net percentage balances denote tighter credit standards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Source: </a:t>
            </a:r>
            <a:r>
              <a:rPr lang="en-GB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611560" y="90872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72000" y="908720"/>
            <a:ext cx="0" cy="4536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0872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Commercial real estate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46180" y="55416"/>
            <a:ext cx="9097820" cy="658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2000" b="1" dirty="0" smtClean="0">
                <a:latin typeface="Univers 45 Light" pitchFamily="34" charset="0"/>
              </a:rPr>
              <a:t>Chart 5 </a:t>
            </a:r>
            <a:r>
              <a:rPr lang="en-GB" sz="2000" dirty="0" smtClean="0">
                <a:latin typeface="Univers 45 Light" pitchFamily="34" charset="0"/>
              </a:rPr>
              <a:t>Change in credit standards for non-financial corporations. Net percentage balances</a:t>
            </a:r>
            <a:r>
              <a:rPr lang="en-GB" sz="2000" baseline="30000" dirty="0" smtClean="0">
                <a:latin typeface="Univers 45 Light" pitchFamily="34" charset="0"/>
              </a:rPr>
              <a:t>1), 2</a:t>
            </a:r>
            <a:r>
              <a:rPr lang="nb-NO" sz="2000" baseline="30000" dirty="0" smtClean="0">
                <a:latin typeface="Univers 45 Light" pitchFamily="34" charset="0"/>
              </a:rPr>
              <a:t>)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2"/>
          <p:cNvGraphicFramePr>
            <a:graphicFrameLocks/>
          </p:cNvGraphicFramePr>
          <p:nvPr/>
        </p:nvGraphicFramePr>
        <p:xfrm>
          <a:off x="0" y="69269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59156" y="5717466"/>
            <a:ext cx="8942000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en-GB" sz="1600" dirty="0" smtClean="0">
                <a:latin typeface="Univers 45 Light" pitchFamily="34" charset="0"/>
              </a:rPr>
              <a:t>See footnote 1 in Chart 1 </a:t>
            </a:r>
          </a:p>
          <a:p>
            <a:pPr marL="342900" indent="-342900" eaLnBrk="0" hangingPunct="0"/>
            <a:r>
              <a:rPr lang="en-GB" sz="1600" dirty="0" smtClean="0">
                <a:latin typeface="Univers 45 Light" pitchFamily="34" charset="0"/>
              </a:rPr>
              <a:t>2) Negative net percentage balances denote that the factor has contributed to tighter credit</a:t>
            </a:r>
          </a:p>
          <a:p>
            <a:pPr marL="342900" indent="-342900" eaLnBrk="0" hangingPunct="0"/>
            <a:r>
              <a:rPr lang="en-GB" sz="1600" dirty="0" smtClean="0">
                <a:latin typeface="Univers 45 Light" pitchFamily="34" charset="0"/>
              </a:rPr>
              <a:t> standards</a:t>
            </a:r>
          </a:p>
          <a:p>
            <a:pPr marL="342900" indent="-342900" eaLnBrk="0" hangingPunct="0"/>
            <a:r>
              <a:rPr lang="en-GB" sz="1600" dirty="0" smtClean="0">
                <a:latin typeface="Univers 45 Light"/>
              </a:rPr>
              <a:t>Source: </a:t>
            </a:r>
            <a:r>
              <a:rPr lang="en-GB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342900" indent="-342900" eaLnBrk="0" hangingPunct="0"/>
            <a:endParaRPr lang="nb-NO" sz="1600" dirty="0" smtClean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</a:t>
            </a:r>
            <a:endParaRPr lang="nb-NO" sz="1600" dirty="0" smtClean="0">
              <a:latin typeface="Univers 45 Light" pitchFamily="34" charset="0"/>
            </a:endParaRP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13573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Economic outlook</a:t>
            </a:r>
            <a:endParaRPr lang="en-GB" sz="1600" dirty="0">
              <a:latin typeface="Univers 45 Light"/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499992" y="836712"/>
            <a:ext cx="13573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Banks’ risk appetite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H="1" flipV="1">
            <a:off x="1907704" y="836710"/>
            <a:ext cx="0" cy="44644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37486" y="812938"/>
            <a:ext cx="0" cy="450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785794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Sector-specific outlook</a:t>
            </a:r>
            <a:endParaRPr lang="en-GB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46180" y="36944"/>
            <a:ext cx="8954976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2000" b="1" dirty="0" smtClean="0">
                <a:latin typeface="Univers 45 Light" pitchFamily="34" charset="0"/>
              </a:rPr>
              <a:t>Chart 6 </a:t>
            </a:r>
            <a:r>
              <a:rPr lang="en-GB" sz="2000" dirty="0" smtClean="0">
                <a:latin typeface="Univers 45 Light" pitchFamily="34" charset="0"/>
              </a:rPr>
              <a:t>Factors affecting credit standards for non-financial corporations. Net percentage balances</a:t>
            </a:r>
            <a:r>
              <a:rPr lang="en-GB" sz="2000" baseline="30000" dirty="0" smtClean="0">
                <a:latin typeface="Univers 45 Light" pitchFamily="34" charset="0"/>
              </a:rPr>
              <a:t>1), 2)</a:t>
            </a:r>
            <a:endParaRPr lang="en-GB" sz="2000" baseline="30000" dirty="0">
              <a:latin typeface="Univers 45 Light" pitchFamily="34" charset="0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6588" y="794466"/>
            <a:ext cx="0" cy="450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214678" y="785794"/>
            <a:ext cx="1357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Market share objectives</a:t>
            </a:r>
            <a:endParaRPr lang="en-GB" sz="1600" dirty="0">
              <a:latin typeface="Univers 45 Light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868144" y="836712"/>
            <a:ext cx="1357244" cy="34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Funding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7236296" y="836712"/>
            <a:ext cx="1285920" cy="58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Capital adequacy</a:t>
            </a:r>
            <a:endParaRPr lang="en-GB" sz="1600" baseline="300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692696"/>
          <a:ext cx="91440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55776" y="836712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Equity capital requirements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611560" y="836712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Lending margins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3208" y="836712"/>
            <a:ext cx="0" cy="410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64000" y="836712"/>
            <a:ext cx="0" cy="406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16216" y="836712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Fees</a:t>
            </a:r>
            <a:endParaRPr lang="en-GB" sz="1600" dirty="0">
              <a:latin typeface="Univers 45 Light"/>
            </a:endParaRP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60792" y="837168"/>
            <a:ext cx="0" cy="410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836712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Maximum loan maturity</a:t>
            </a:r>
            <a:endParaRPr lang="en-GB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0" y="5367722"/>
            <a:ext cx="8929718" cy="1490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000" indent="-457200"/>
            <a:r>
              <a:rPr lang="nb-NO" sz="1600" dirty="0" smtClean="0">
                <a:latin typeface="Univers 45 Light"/>
              </a:rPr>
              <a:t>1</a:t>
            </a:r>
            <a:r>
              <a:rPr lang="en-GB" sz="1600" dirty="0" smtClean="0">
                <a:latin typeface="Univers 45 Light"/>
              </a:rPr>
              <a:t>) See footnote 1 in Chart 1 </a:t>
            </a:r>
          </a:p>
          <a:p>
            <a:pPr marL="36000" indent="-457200"/>
            <a:r>
              <a:rPr lang="en-GB" sz="1600" dirty="0" smtClean="0">
                <a:latin typeface="Univers 45 Light"/>
              </a:rPr>
              <a:t>2) Positive net percentage balances for lending margins denote higher lending margins. Positive</a:t>
            </a:r>
          </a:p>
          <a:p>
            <a:pPr marL="36000" indent="-457200"/>
            <a:r>
              <a:rPr lang="en-GB" sz="1600" dirty="0" smtClean="0">
                <a:latin typeface="Univers 45 Light"/>
              </a:rPr>
              <a:t> net percentage balances for lending margins, equity capital requirements and fees denote tighter credit standards. Negative net percentage balances for maximum loan maturity indicate tighter credit standards</a:t>
            </a:r>
          </a:p>
          <a:p>
            <a:pPr marL="457200" indent="-457200"/>
            <a:r>
              <a:rPr lang="en-GB" sz="1600" dirty="0" smtClean="0">
                <a:latin typeface="Univers 45 Light"/>
              </a:rPr>
              <a:t>Source: </a:t>
            </a:r>
            <a:r>
              <a:rPr lang="en-GB" sz="1600" dirty="0" smtClean="0">
                <a:solidFill>
                  <a:schemeClr val="tx2"/>
                </a:solidFill>
                <a:latin typeface="Univers 45 Light"/>
              </a:rPr>
              <a:t>Norges Bank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 </a:t>
            </a:r>
          </a:p>
          <a:p>
            <a:pPr marL="457200" indent="-457200"/>
            <a:endParaRPr lang="nb-NO" sz="1600" dirty="0">
              <a:latin typeface="Univers 45 Light"/>
            </a:endParaRPr>
          </a:p>
          <a:p>
            <a:pPr marL="457200" indent="-457200"/>
            <a:endParaRPr lang="nb-NO" sz="16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36944" y="36944"/>
            <a:ext cx="8858280" cy="635000"/>
          </a:xfrm>
        </p:spPr>
        <p:txBody>
          <a:bodyPr/>
          <a:lstStyle/>
          <a:p>
            <a:pPr eaLnBrk="1" hangingPunct="1"/>
            <a:r>
              <a:rPr lang="en-GB" sz="2000" b="1" dirty="0" smtClean="0">
                <a:latin typeface="Univers 45 Light"/>
              </a:rPr>
              <a:t>Chart 7</a:t>
            </a:r>
            <a:r>
              <a:rPr lang="en-GB" sz="2000" dirty="0" smtClean="0">
                <a:latin typeface="Univers 45 Light"/>
              </a:rPr>
              <a:t> Change in loan conditions for non-financial corporations. </a:t>
            </a:r>
            <a:br>
              <a:rPr lang="en-GB" sz="2000" dirty="0" smtClean="0">
                <a:latin typeface="Univers 45 Light"/>
              </a:rPr>
            </a:br>
            <a:r>
              <a:rPr lang="en-GB" sz="2000" dirty="0" smtClean="0">
                <a:latin typeface="Univers 45 Light"/>
              </a:rPr>
              <a:t>Net percentage balances</a:t>
            </a:r>
            <a:r>
              <a:rPr lang="en-GB" sz="2000" baseline="30000" dirty="0" smtClean="0">
                <a:latin typeface="Univers 45 Light"/>
              </a:rPr>
              <a:t>1), 2)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5798</TotalTime>
  <Words>469</Words>
  <Application>Microsoft Office PowerPoint</Application>
  <PresentationFormat>Skjermfremvisning (4:3)</PresentationFormat>
  <Paragraphs>81</Paragraphs>
  <Slides>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Lysbilde 1</vt:lpstr>
      <vt:lpstr>Chart 1 Household credit demand. Net percentage balances.1), 2)</vt:lpstr>
      <vt:lpstr>Lysbilde 3</vt:lpstr>
      <vt:lpstr>Chart 3 Change in loan conditions for households. Net percentage balances1), 2)</vt:lpstr>
      <vt:lpstr>Chart 4 Credit demand among non-financial corporations and drawdowns on credit lines. Net percentage balances1), 2)</vt:lpstr>
      <vt:lpstr>Lysbilde 6</vt:lpstr>
      <vt:lpstr>Lysbilde 7</vt:lpstr>
      <vt:lpstr>Chart 7 Change in loan conditions for non-financial corporations.  Net percentage balances1), 2)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 </dc:title>
  <dc:creator>Magdalena Riiser</dc:creator>
  <cp:lastModifiedBy>Grethe Frøyland</cp:lastModifiedBy>
  <cp:revision>454</cp:revision>
  <dcterms:created xsi:type="dcterms:W3CDTF">2008-03-11T13:27:45Z</dcterms:created>
  <dcterms:modified xsi:type="dcterms:W3CDTF">2011-07-20T08:02:46Z</dcterms:modified>
</cp:coreProperties>
</file>