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91"/>
          <c:h val="0.865721264367825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-27.9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-23.6</c:v>
                </c:pt>
                <c:pt idx="4">
                  <c:v>10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-27.9</c:v>
                </c:pt>
                <c:pt idx="7">
                  <c:v>-14.2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-57.7</c:v>
                </c:pt>
                <c:pt idx="10">
                  <c:v>13.1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10.7</c:v>
                </c:pt>
                <c:pt idx="13">
                  <c:v>-7.5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73329408"/>
        <c:axId val="173331584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-0.2</c:v>
                </c:pt>
                <c:pt idx="1">
                  <c:v>4.2</c:v>
                </c:pt>
                <c:pt idx="2">
                  <c:v>-3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-0.2</c:v>
                </c:pt>
                <c:pt idx="4">
                  <c:v>4.2</c:v>
                </c:pt>
                <c:pt idx="5">
                  <c:v>-3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 formatCode="0.0">
                  <c:v>-7.4</c:v>
                </c:pt>
                <c:pt idx="7">
                  <c:v>-4.3</c:v>
                </c:pt>
                <c:pt idx="8">
                  <c:v>-7.2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-12.6</c:v>
                </c:pt>
                <c:pt idx="10">
                  <c:v>-0.1</c:v>
                </c:pt>
                <c:pt idx="11">
                  <c:v>2.2999999999999998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13.6</c:v>
                </c:pt>
                <c:pt idx="13">
                  <c:v>14.9</c:v>
                </c:pt>
                <c:pt idx="14">
                  <c:v>-3.4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333120"/>
        <c:axId val="66847104"/>
      </c:lineChart>
      <c:catAx>
        <c:axId val="17332940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7333158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7333158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3329408"/>
        <c:crosses val="autoZero"/>
        <c:crossBetween val="between"/>
        <c:majorUnit val="20"/>
        <c:minorUnit val="20"/>
      </c:valAx>
      <c:catAx>
        <c:axId val="17333312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6684710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66847104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333312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84426946631752E-2"/>
          <c:y val="2.4974137931034483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-4.2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-1.8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3</c:v>
                </c:pt>
                <c:pt idx="7">
                  <c:v>-3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-12.4</c:v>
                </c:pt>
                <c:pt idx="10">
                  <c:v>-10.199999999999999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3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51998720"/>
        <c:axId val="5200064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-10.199999999999999</c:v>
                </c:pt>
                <c:pt idx="1">
                  <c:v>-5.9</c:v>
                </c:pt>
                <c:pt idx="2">
                  <c:v>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-5.4</c:v>
                </c:pt>
                <c:pt idx="4">
                  <c:v>-10.8</c:v>
                </c:pt>
                <c:pt idx="5">
                  <c:v>-10.8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-14.1</c:v>
                </c:pt>
                <c:pt idx="10">
                  <c:v>-14.1</c:v>
                </c:pt>
                <c:pt idx="11">
                  <c:v>-5.9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002176"/>
        <c:axId val="52003968"/>
      </c:lineChart>
      <c:catAx>
        <c:axId val="5199872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5200064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5200064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1998720"/>
        <c:crosses val="autoZero"/>
        <c:crossBetween val="between"/>
        <c:majorUnit val="20"/>
        <c:minorUnit val="20"/>
      </c:valAx>
      <c:catAx>
        <c:axId val="520021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200396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52003968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5200217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508"/>
          <c:h val="0.848909578544069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32.5</c:v>
                </c:pt>
                <c:pt idx="1">
                  <c:v>53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-2.2999999999999998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4.3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-21.8</c:v>
                </c:pt>
                <c:pt idx="13">
                  <c:v>-21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4786944"/>
        <c:axId val="184788864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786944"/>
        <c:axId val="184788864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5.2</c:v>
                </c:pt>
                <c:pt idx="1">
                  <c:v>27.6</c:v>
                </c:pt>
                <c:pt idx="2">
                  <c:v>21.6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-3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-1.3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-3.9</c:v>
                </c:pt>
                <c:pt idx="13">
                  <c:v>-21.8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790400"/>
        <c:axId val="184800384"/>
      </c:lineChart>
      <c:catAx>
        <c:axId val="18478694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4788864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4788864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786944"/>
        <c:crosses val="autoZero"/>
        <c:crossBetween val="between"/>
        <c:majorUnit val="20"/>
        <c:minorUnit val="20"/>
      </c:valAx>
      <c:catAx>
        <c:axId val="1847904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80038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4800384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79040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17.100000000000001</c:v>
                </c:pt>
                <c:pt idx="1">
                  <c:v>13.5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6.8</c:v>
                </c:pt>
                <c:pt idx="4">
                  <c:v>0.9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5799424"/>
        <c:axId val="18580096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</c:v>
                </c:pt>
                <c:pt idx="1">
                  <c:v>35.5</c:v>
                </c:pt>
                <c:pt idx="2">
                  <c:v>-0.9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6.8</c:v>
                </c:pt>
                <c:pt idx="4">
                  <c:v>6.8</c:v>
                </c:pt>
                <c:pt idx="5">
                  <c:v>0.9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799424"/>
        <c:axId val="185800960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816576"/>
        <c:axId val="185815040"/>
      </c:lineChart>
      <c:catAx>
        <c:axId val="18579942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8580096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580096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799424"/>
        <c:crosses val="autoZero"/>
        <c:crossBetween val="between"/>
        <c:majorUnit val="20"/>
        <c:minorUnit val="20"/>
      </c:valAx>
      <c:valAx>
        <c:axId val="18581504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5816576"/>
        <c:crosses val="max"/>
        <c:crossBetween val="between"/>
        <c:majorUnit val="20"/>
      </c:valAx>
      <c:catAx>
        <c:axId val="185816576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85815040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93132108486499E-2"/>
          <c:y val="2.4245516784986012E-2"/>
          <c:w val="0.86861373578302714"/>
          <c:h val="0.839959215616296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-3.6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-1.6</c:v>
                </c:pt>
                <c:pt idx="4">
                  <c:v>-3.6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85903360"/>
        <c:axId val="18873139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8.1999999999999993</c:v>
                </c:pt>
                <c:pt idx="1">
                  <c:v>-7.7</c:v>
                </c:pt>
                <c:pt idx="2">
                  <c:v>3.8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-8.4</c:v>
                </c:pt>
                <c:pt idx="4">
                  <c:v>-7.7</c:v>
                </c:pt>
                <c:pt idx="5">
                  <c:v>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729216"/>
        <c:axId val="188734080"/>
      </c:lineChart>
      <c:catAx>
        <c:axId val="18590336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8873139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8873139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5903360"/>
        <c:crosses val="autoZero"/>
        <c:crossBetween val="between"/>
        <c:majorUnit val="20"/>
        <c:minorUnit val="20"/>
      </c:valAx>
      <c:catAx>
        <c:axId val="1887292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873408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8873408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8729216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0</c:v>
                </c:pt>
                <c:pt idx="1">
                  <c:v>-0.9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-0.9</c:v>
                </c:pt>
                <c:pt idx="4">
                  <c:v>-0.9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-1.3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-2.2000000000000002</c:v>
                </c:pt>
                <c:pt idx="10">
                  <c:v>-2.2000000000000002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7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-10</c:v>
                </c:pt>
                <c:pt idx="16">
                  <c:v>-11.5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766720"/>
        <c:axId val="477299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0</c:v>
                </c:pt>
                <c:pt idx="1">
                  <c:v>-1.1000000000000001</c:v>
                </c:pt>
                <c:pt idx="2">
                  <c:v>-1.1000000000000001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-0.9</c:v>
                </c:pt>
                <c:pt idx="4">
                  <c:v>-1.1000000000000001</c:v>
                </c:pt>
                <c:pt idx="5">
                  <c:v>-1.1000000000000001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0</c:v>
                </c:pt>
                <c:pt idx="10">
                  <c:v>-2.5</c:v>
                </c:pt>
                <c:pt idx="11">
                  <c:v>-1.1000000000000001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16.600000000000001</c:v>
                </c:pt>
                <c:pt idx="13">
                  <c:v>0</c:v>
                </c:pt>
                <c:pt idx="14">
                  <c:v>7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  <c:pt idx="12">
                  <c:v>Q1</c:v>
                </c:pt>
                <c:pt idx="13">
                  <c:v>Q2</c:v>
                </c:pt>
                <c:pt idx="14">
                  <c:v>Q3</c:v>
                </c:pt>
                <c:pt idx="15">
                  <c:v>Q1</c:v>
                </c:pt>
                <c:pt idx="16">
                  <c:v>Q2</c:v>
                </c:pt>
                <c:pt idx="17">
                  <c:v>Q3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-8.4</c:v>
                </c:pt>
                <c:pt idx="16">
                  <c:v>-7.7</c:v>
                </c:pt>
                <c:pt idx="17">
                  <c:v>-2.2999999999999998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4528"/>
        <c:axId val="4657536"/>
      </c:lineChart>
      <c:catAx>
        <c:axId val="476672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477299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77299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766720"/>
        <c:crosses val="autoZero"/>
        <c:crossBetween val="between"/>
        <c:majorUnit val="20"/>
        <c:minorUnit val="20"/>
      </c:valAx>
      <c:catAx>
        <c:axId val="477452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65753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65753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774528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28.4</c:v>
                </c:pt>
                <c:pt idx="1">
                  <c:v>-10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2</c:v>
                </c:pt>
                <c:pt idx="4">
                  <c:v>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-1.1000000000000001</c:v>
                </c:pt>
                <c:pt idx="7">
                  <c:v>-2.4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8.1</c:v>
                </c:pt>
                <c:pt idx="10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961408"/>
        <c:axId val="496332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15.6</c:v>
                </c:pt>
                <c:pt idx="1">
                  <c:v>10.7</c:v>
                </c:pt>
                <c:pt idx="2">
                  <c:v>0.3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2</c:v>
                </c:pt>
                <c:pt idx="4">
                  <c:v>1.1000000000000001</c:v>
                </c:pt>
                <c:pt idx="5">
                  <c:v>1.1000000000000001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-2.5</c:v>
                </c:pt>
                <c:pt idx="7">
                  <c:v>-0.2</c:v>
                </c:pt>
                <c:pt idx="8">
                  <c:v>-1.5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Q1</c:v>
                </c:pt>
                <c:pt idx="4">
                  <c:v>Q2</c:v>
                </c:pt>
                <c:pt idx="5">
                  <c:v>Q3</c:v>
                </c:pt>
                <c:pt idx="6">
                  <c:v>Q1</c:v>
                </c:pt>
                <c:pt idx="7">
                  <c:v>Q2</c:v>
                </c:pt>
                <c:pt idx="8">
                  <c:v>Q3</c:v>
                </c:pt>
                <c:pt idx="9">
                  <c:v>Q1</c:v>
                </c:pt>
                <c:pt idx="10">
                  <c:v>Q2</c:v>
                </c:pt>
                <c:pt idx="11">
                  <c:v>Q3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22.1</c:v>
                </c:pt>
                <c:pt idx="10">
                  <c:v>1.1000000000000001</c:v>
                </c:pt>
                <c:pt idx="11">
                  <c:v>1.1000000000000001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410752"/>
        <c:axId val="42412288"/>
      </c:lineChart>
      <c:catAx>
        <c:axId val="496140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496332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963328"/>
        <c:scaling>
          <c:orientation val="minMax"/>
          <c:max val="80"/>
          <c:min val="-8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961408"/>
        <c:crosses val="autoZero"/>
        <c:crossBetween val="between"/>
        <c:majorUnit val="20"/>
        <c:minorUnit val="20"/>
      </c:valAx>
      <c:catAx>
        <c:axId val="424107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241228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2412288"/>
        <c:scaling>
          <c:orientation val="minMax"/>
          <c:max val="80"/>
          <c:min val="-8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4241075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1" y="192096"/>
          <a:ext cx="151214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0.42913</cdr:x>
      <cdr:y>0.14759</cdr:y>
    </cdr:from>
    <cdr:to>
      <cdr:x>0.57756</cdr:x>
      <cdr:y>0.25962</cdr:y>
    </cdr:to>
    <cdr:sp macro="" textlink="">
      <cdr:nvSpPr>
        <cdr:cNvPr id="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3928" y="770428"/>
          <a:ext cx="135732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Economic outlook</a:t>
          </a:r>
          <a:endParaRPr lang="en-GB" sz="1600" dirty="0">
            <a:latin typeface="Univers 45 Ligh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5" y="147047"/>
          <a:ext cx="152192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Funding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50" y="142871"/>
          <a:ext cx="135733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Capital adequacy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smtClean="0">
                <a:solidFill>
                  <a:schemeClr val="tx2"/>
                </a:solidFill>
              </a:rPr>
              <a:t>2013 Q2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81834685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Repayment loans secured on dwellings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   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r>
              <a:rPr lang="en-GB" sz="2000" dirty="0" smtClean="0">
                <a:latin typeface="Univers 45 Light" pitchFamily="34" charset="0"/>
              </a:rPr>
              <a:t> 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blue bars show </a:t>
            </a:r>
            <a:r>
              <a:rPr lang="en-GB" sz="1600" dirty="0" smtClean="0">
                <a:latin typeface="Univers 45 Light" pitchFamily="34" charset="0"/>
              </a:rPr>
              <a:t>reported developments for the </a:t>
            </a:r>
            <a:r>
              <a:rPr lang="en-GB" sz="1600" dirty="0" smtClean="0">
                <a:latin typeface="Univers 45 Light" pitchFamily="34" charset="0"/>
              </a:rPr>
              <a:t>relevant </a:t>
            </a:r>
            <a:r>
              <a:rPr lang="en-GB" sz="1600" dirty="0" smtClean="0">
                <a:latin typeface="Univers 45 Light" pitchFamily="34" charset="0"/>
              </a:rPr>
              <a:t>quarter</a:t>
            </a:r>
            <a:r>
              <a:rPr lang="en-GB" sz="1600" dirty="0">
                <a:latin typeface="Univers 45 Light" pitchFamily="34" charset="0"/>
              </a:rPr>
              <a:t>. The red diamonds show </a:t>
            </a:r>
            <a:r>
              <a:rPr lang="en-GB" sz="1600" dirty="0" smtClean="0">
                <a:latin typeface="Univers 45 Light" pitchFamily="34" charset="0"/>
              </a:rPr>
              <a:t>expected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developments for </a:t>
            </a:r>
            <a:r>
              <a:rPr lang="en-GB" sz="1600" smtClean="0">
                <a:latin typeface="Univers 45 Light" pitchFamily="34" charset="0"/>
              </a:rPr>
              <a:t>that quarter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</a:t>
            </a:r>
            <a:r>
              <a:rPr lang="en-GB" sz="1600" dirty="0">
                <a:latin typeface="Univers 45 Light" pitchFamily="34" charset="0"/>
              </a:rPr>
              <a:t>) Negative net percentage balances denote falling demand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491139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</a:t>
            </a:r>
            <a:r>
              <a:rPr lang="en-GB" sz="1600" dirty="0" smtClean="0">
                <a:latin typeface="Univers 45 Light" pitchFamily="34" charset="0"/>
              </a:rPr>
              <a:t>Negative net percentage balances denote tighter credit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900009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80440" y="1509410"/>
            <a:ext cx="475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79912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836712"/>
            <a:ext cx="516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Default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08104" y="1484784"/>
            <a:ext cx="1357335" cy="58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19946403"/>
              </p:ext>
            </p:extLst>
          </p:nvPr>
        </p:nvGraphicFramePr>
        <p:xfrm>
          <a:off x="0" y="548680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loan-to-income ratio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144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373217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for lending margins </a:t>
            </a:r>
            <a:r>
              <a:rPr lang="en-GB" sz="1500" dirty="0" smtClean="0">
                <a:latin typeface="Univers 45 Light" pitchFamily="34" charset="0"/>
              </a:rPr>
              <a:t>denote </a:t>
            </a:r>
            <a:r>
              <a:rPr lang="en-GB" sz="1500" dirty="0">
                <a:latin typeface="Univers 45 Light" pitchFamily="34" charset="0"/>
              </a:rPr>
              <a:t>higher lending margins. Positive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 pitchFamily="34" charset="0"/>
              </a:rPr>
              <a:t> </a:t>
            </a:r>
            <a:r>
              <a:rPr lang="en-GB" sz="1500" dirty="0" smtClean="0">
                <a:solidFill>
                  <a:schemeClr val="tx2"/>
                </a:solidFill>
                <a:latin typeface="Univers 45 Light" pitchFamily="34" charset="0"/>
              </a:rPr>
              <a:t>Bank</a:t>
            </a:r>
            <a:endParaRPr lang="nb-NO" sz="15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23543992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</a:t>
            </a:r>
            <a:r>
              <a:rPr lang="en-GB" sz="1500" dirty="0" smtClean="0">
                <a:latin typeface="Univers 45 Light" pitchFamily="34" charset="0"/>
              </a:rPr>
              <a:t>credit line utilisation rate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enterprises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line utilisation rate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</a:t>
            </a:r>
            <a:r>
              <a:rPr lang="en-GB" sz="2000" dirty="0" smtClean="0">
                <a:latin typeface="Univers 45 Light" pitchFamily="34" charset="0"/>
              </a:rPr>
              <a:t>enterprises </a:t>
            </a:r>
            <a:r>
              <a:rPr lang="en-GB" sz="2000" dirty="0">
                <a:latin typeface="Univers 45 Light" pitchFamily="34" charset="0"/>
              </a:rPr>
              <a:t>and </a:t>
            </a:r>
            <a:r>
              <a:rPr lang="en-GB" sz="2000" dirty="0" smtClean="0">
                <a:latin typeface="Univers 45 Light" pitchFamily="34" charset="0"/>
              </a:rPr>
              <a:t>credit line utilisation rate. </a:t>
            </a:r>
            <a:r>
              <a:rPr lang="en-GB" sz="2000" dirty="0">
                <a:latin typeface="Univers 45 Light" pitchFamily="34" charset="0"/>
              </a:rPr>
              <a:t>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66117229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55489144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 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217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92471629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500" dirty="0">
                <a:latin typeface="Univers 45 Light"/>
              </a:rPr>
              <a:t>1</a:t>
            </a:r>
            <a:r>
              <a:rPr lang="en-GB" sz="1500" dirty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 net percentage balances for lending margins, equity capital requirements and fees denote tighter credit standards. Negative net percentage balances for maximum loan maturity </a:t>
            </a:r>
            <a:r>
              <a:rPr lang="en-GB" sz="1500" dirty="0" smtClean="0">
                <a:latin typeface="Univers 45 Light"/>
              </a:rPr>
              <a:t>denote </a:t>
            </a:r>
            <a:r>
              <a:rPr lang="en-GB" sz="1500" dirty="0">
                <a:latin typeface="Univers 45 Light"/>
              </a:rPr>
              <a:t>tighter credit standards</a:t>
            </a:r>
          </a:p>
          <a:p>
            <a:pPr marL="457200" indent="-457200"/>
            <a:r>
              <a:rPr lang="en-GB" sz="1500" dirty="0">
                <a:latin typeface="Univers 45 Light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/>
              </a:rPr>
              <a:t> Bank</a:t>
            </a:r>
            <a:r>
              <a:rPr lang="nb-NO" sz="1500" dirty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500" dirty="0">
              <a:latin typeface="Univers 45 Light"/>
            </a:endParaRPr>
          </a:p>
          <a:p>
            <a:pPr marL="457200" indent="-457200"/>
            <a:endParaRPr lang="nb-NO" sz="15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Chart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</a:t>
            </a:r>
            <a:r>
              <a:rPr lang="en-GB" sz="2000" dirty="0" smtClean="0">
                <a:latin typeface="Univers 45 Light"/>
              </a:rPr>
              <a:t>enterprises</a:t>
            </a:r>
            <a:r>
              <a:rPr lang="en-GB" sz="2000" dirty="0">
                <a:latin typeface="Univers 45 Light"/>
              </a:rPr>
              <a:t>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10006</TotalTime>
  <Words>464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balances.1), 2) </vt:lpstr>
      <vt:lpstr>PowerPoint Presentation</vt:lpstr>
      <vt:lpstr>Chart 3 Change in loan conditions for households. Net percentage balances1), 2)</vt:lpstr>
      <vt:lpstr>Chart 4 Credit demand among non-financial enterprises and credit line utilisation rate. Net percentage balances1), 2)</vt:lpstr>
      <vt:lpstr>PowerPoint Presentation</vt:lpstr>
      <vt:lpstr>PowerPoint Presentation</vt:lpstr>
      <vt:lpstr>Chart 7 Change in loan conditions for non-financial enterprises.  Net percentage balances1), 2)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Olav Mundal</cp:lastModifiedBy>
  <cp:revision>645</cp:revision>
  <dcterms:created xsi:type="dcterms:W3CDTF">2008-03-11T13:27:45Z</dcterms:created>
  <dcterms:modified xsi:type="dcterms:W3CDTF">2013-07-16T13:23:39Z</dcterms:modified>
</cp:coreProperties>
</file>