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569"/>
          <c:h val="0.8657212643678244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7.7</c:v>
                </c:pt>
                <c:pt idx="1">
                  <c:v>-5.9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7.7</c:v>
                </c:pt>
                <c:pt idx="4">
                  <c:v>-5.9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3.8</c:v>
                </c:pt>
                <c:pt idx="7" formatCode="0.0">
                  <c:v>-18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 formatCode="0.0">
                  <c:v>-33.4</c:v>
                </c:pt>
                <c:pt idx="10">
                  <c:v>-22.7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6.5</c:v>
                </c:pt>
                <c:pt idx="13">
                  <c:v>20.8</c:v>
                </c:pt>
              </c:numCache>
            </c:numRef>
          </c:val>
        </c:ser>
        <c:gapWidth val="140"/>
        <c:overlap val="100"/>
        <c:axId val="136350336"/>
        <c:axId val="13636889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-0.7000000000000004</c:v>
                </c:pt>
                <c:pt idx="1">
                  <c:v>0</c:v>
                </c:pt>
                <c:pt idx="2" formatCode="0.0">
                  <c:v>-2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3.5</c:v>
                </c:pt>
                <c:pt idx="4">
                  <c:v>0</c:v>
                </c:pt>
                <c:pt idx="5">
                  <c:v>2.2999999999999998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-4.2</c:v>
                </c:pt>
                <c:pt idx="7">
                  <c:v>0</c:v>
                </c:pt>
                <c:pt idx="8">
                  <c:v>-8.5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-20.9</c:v>
                </c:pt>
                <c:pt idx="10">
                  <c:v>0</c:v>
                </c:pt>
                <c:pt idx="11">
                  <c:v>-15.5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2.7</c:v>
                </c:pt>
                <c:pt idx="13">
                  <c:v>4.2</c:v>
                </c:pt>
                <c:pt idx="14">
                  <c:v>23.1</c:v>
                </c:pt>
              </c:numCache>
            </c:numRef>
          </c:val>
        </c:ser>
        <c:marker val="1"/>
        <c:axId val="136370432"/>
        <c:axId val="136372224"/>
      </c:lineChart>
      <c:catAx>
        <c:axId val="13635033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36368896"/>
        <c:crossesAt val="0"/>
        <c:auto val="1"/>
        <c:lblAlgn val="ctr"/>
        <c:lblOffset val="100"/>
        <c:tickLblSkip val="1"/>
        <c:tickMarkSkip val="4"/>
      </c:catAx>
      <c:valAx>
        <c:axId val="13636889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6350336"/>
        <c:crosses val="autoZero"/>
        <c:crossBetween val="between"/>
        <c:majorUnit val="20"/>
        <c:minorUnit val="20"/>
      </c:valAx>
      <c:catAx>
        <c:axId val="13637043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6372224"/>
        <c:crossesAt val="-90"/>
        <c:auto val="1"/>
        <c:lblAlgn val="ctr"/>
        <c:lblOffset val="100"/>
        <c:tickLblSkip val="1"/>
        <c:tickMarkSkip val="1"/>
      </c:catAx>
      <c:valAx>
        <c:axId val="1363722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637043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63167104111991E-2"/>
          <c:y val="2.4974137931034483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-4.3</c:v>
                </c:pt>
                <c:pt idx="1">
                  <c:v>-9.8000000000000007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-33.4</c:v>
                </c:pt>
                <c:pt idx="4">
                  <c:v>-17.8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-9.8000000000000007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-3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59951872"/>
        <c:axId val="15996224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-4.3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-7.8</c:v>
                </c:pt>
                <c:pt idx="4">
                  <c:v>-7.7</c:v>
                </c:pt>
                <c:pt idx="5">
                  <c:v>-17.8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-3.9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marker val="1"/>
        <c:axId val="159963776"/>
        <c:axId val="159969664"/>
      </c:lineChart>
      <c:catAx>
        <c:axId val="15995187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59962240"/>
        <c:crossesAt val="0"/>
        <c:auto val="1"/>
        <c:lblAlgn val="ctr"/>
        <c:lblOffset val="100"/>
        <c:tickLblSkip val="1"/>
        <c:tickMarkSkip val="4"/>
      </c:catAx>
      <c:valAx>
        <c:axId val="15996224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59951872"/>
        <c:crosses val="autoZero"/>
        <c:crossBetween val="between"/>
        <c:majorUnit val="20"/>
        <c:minorUnit val="20"/>
      </c:valAx>
      <c:catAx>
        <c:axId val="159963776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59969664"/>
        <c:crossesAt val="-90"/>
        <c:auto val="1"/>
        <c:lblAlgn val="ctr"/>
        <c:lblOffset val="100"/>
        <c:tickLblSkip val="1"/>
        <c:tickMarkSkip val="1"/>
      </c:catAx>
      <c:valAx>
        <c:axId val="15996966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5996377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408"/>
          <c:h val="0.8489095785440687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6.4</c:v>
                </c:pt>
                <c:pt idx="1">
                  <c:v>34.200000000000003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-4.3</c:v>
                </c:pt>
                <c:pt idx="7">
                  <c:v>-12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14</c:v>
                </c:pt>
                <c:pt idx="10">
                  <c:v>4.3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-6.5</c:v>
                </c:pt>
                <c:pt idx="13">
                  <c:v>-2.2999999999999998</c:v>
                </c:pt>
              </c:numCache>
            </c:numRef>
          </c:val>
        </c:ser>
        <c:gapWidth val="140"/>
        <c:overlap val="100"/>
        <c:axId val="160133120"/>
        <c:axId val="160135040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-2.2999999999999998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60133120"/>
        <c:axId val="160135040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6.9</c:v>
                </c:pt>
                <c:pt idx="1">
                  <c:v>-0.70000000000000029</c:v>
                </c:pt>
                <c:pt idx="2">
                  <c:v>4.3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-2.2999999999999998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3</c:v>
                </c:pt>
                <c:pt idx="10">
                  <c:v>2.2999999999999998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-3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marker val="1"/>
        <c:axId val="160136576"/>
        <c:axId val="160146560"/>
      </c:lineChart>
      <c:catAx>
        <c:axId val="160133120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60135040"/>
        <c:crossesAt val="0"/>
        <c:auto val="1"/>
        <c:lblAlgn val="ctr"/>
        <c:lblOffset val="100"/>
        <c:tickLblSkip val="1"/>
        <c:tickMarkSkip val="4"/>
      </c:catAx>
      <c:valAx>
        <c:axId val="16013504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60133120"/>
        <c:crosses val="autoZero"/>
        <c:crossBetween val="between"/>
        <c:majorUnit val="20"/>
        <c:minorUnit val="20"/>
      </c:valAx>
      <c:catAx>
        <c:axId val="16013657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60146560"/>
        <c:crossesAt val="-90"/>
        <c:auto val="1"/>
        <c:lblAlgn val="ctr"/>
        <c:lblOffset val="100"/>
        <c:tickLblSkip val="1"/>
        <c:tickMarkSkip val="1"/>
      </c:catAx>
      <c:valAx>
        <c:axId val="1601465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6013657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Sheet1!$A$2:$A$10</c:f>
              <c:strCache>
                <c:ptCount val="9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10.4</c:v>
                </c:pt>
                <c:pt idx="1">
                  <c:v>-3.7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Sheet1!$A$2:$A$10</c:f>
              <c:strCache>
                <c:ptCount val="9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4.9000000000000004</c:v>
                </c:pt>
                <c:pt idx="4">
                  <c:v>7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1.3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35973504"/>
        <c:axId val="13598348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1.3</c:v>
                </c:pt>
                <c:pt idx="1">
                  <c:v>0</c:v>
                </c:pt>
                <c:pt idx="2">
                  <c:v>-29.6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0</c:v>
                </c:pt>
                <c:pt idx="4">
                  <c:v>29.6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2.2000000000000002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marker val="1"/>
        <c:axId val="135973504"/>
        <c:axId val="135983488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</c:ser>
        <c:marker val="1"/>
        <c:axId val="135986560"/>
        <c:axId val="135985024"/>
      </c:lineChart>
      <c:catAx>
        <c:axId val="135973504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35983488"/>
        <c:crossesAt val="0"/>
        <c:auto val="1"/>
        <c:lblAlgn val="ctr"/>
        <c:lblOffset val="100"/>
        <c:tickLblSkip val="1"/>
        <c:tickMarkSkip val="4"/>
      </c:catAx>
      <c:valAx>
        <c:axId val="13598348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5973504"/>
        <c:crosses val="autoZero"/>
        <c:crossBetween val="between"/>
        <c:majorUnit val="20"/>
        <c:minorUnit val="20"/>
      </c:valAx>
      <c:valAx>
        <c:axId val="1359850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35986560"/>
        <c:crosses val="max"/>
        <c:crossBetween val="between"/>
        <c:majorUnit val="20"/>
      </c:valAx>
      <c:catAx>
        <c:axId val="135986560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35985024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399592156162960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Sheet1!$A$2:$A$7</c:f>
              <c:strCache>
                <c:ptCount val="6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-17.5</c:v>
                </c:pt>
                <c:pt idx="1">
                  <c:v>-3.4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Sheet1!$A$2:$A$7</c:f>
              <c:strCache>
                <c:ptCount val="6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-13.9</c:v>
                </c:pt>
                <c:pt idx="4">
                  <c:v>-40</c:v>
                </c:pt>
              </c:numCache>
            </c:numRef>
          </c:val>
        </c:ser>
        <c:gapWidth val="140"/>
        <c:overlap val="100"/>
        <c:axId val="160638848"/>
        <c:axId val="16066560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-0.9</c:v>
                </c:pt>
                <c:pt idx="1">
                  <c:v>-18.8</c:v>
                </c:pt>
                <c:pt idx="2">
                  <c:v>-6.4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-16.600000000000001</c:v>
                </c:pt>
                <c:pt idx="4">
                  <c:v>-15.2</c:v>
                </c:pt>
                <c:pt idx="5">
                  <c:v>-13.4</c:v>
                </c:pt>
              </c:numCache>
            </c:numRef>
          </c:val>
        </c:ser>
        <c:marker val="1"/>
        <c:axId val="160667136"/>
        <c:axId val="160668672"/>
      </c:lineChart>
      <c:catAx>
        <c:axId val="160638848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60665600"/>
        <c:crossesAt val="0"/>
        <c:auto val="1"/>
        <c:lblAlgn val="ctr"/>
        <c:lblOffset val="100"/>
        <c:tickLblSkip val="1"/>
        <c:tickMarkSkip val="4"/>
      </c:catAx>
      <c:valAx>
        <c:axId val="16066560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60638848"/>
        <c:crosses val="autoZero"/>
        <c:crossBetween val="between"/>
        <c:majorUnit val="20"/>
        <c:minorUnit val="20"/>
      </c:valAx>
      <c:catAx>
        <c:axId val="16066713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60668672"/>
        <c:crossesAt val="-90"/>
        <c:auto val="1"/>
        <c:lblAlgn val="ctr"/>
        <c:lblOffset val="100"/>
        <c:tickLblSkip val="1"/>
        <c:tickMarkSkip val="1"/>
      </c:catAx>
      <c:valAx>
        <c:axId val="16066867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60667136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491"/>
          <c:h val="0.865721264367824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-18.899999999999999</c:v>
                </c:pt>
                <c:pt idx="1">
                  <c:v>-13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-16.600000000000001</c:v>
                </c:pt>
                <c:pt idx="4">
                  <c:v>-1.1000000000000001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-13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-19.8</c:v>
                </c:pt>
                <c:pt idx="10">
                  <c:v>-0.9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-2</c:v>
                </c:pt>
                <c:pt idx="13">
                  <c:v>9.6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-29.6</c:v>
                </c:pt>
                <c:pt idx="16">
                  <c:v>-19.899999999999999</c:v>
                </c:pt>
              </c:numCache>
            </c:numRef>
          </c:val>
        </c:ser>
        <c:gapWidth val="140"/>
        <c:overlap val="100"/>
        <c:axId val="160886784"/>
        <c:axId val="16088870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0</c:v>
                </c:pt>
                <c:pt idx="1">
                  <c:v>-20.100000000000001</c:v>
                </c:pt>
                <c:pt idx="2">
                  <c:v>-13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0</c:v>
                </c:pt>
                <c:pt idx="4">
                  <c:v>-17.7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-0.9</c:v>
                </c:pt>
                <c:pt idx="7">
                  <c:v>0</c:v>
                </c:pt>
                <c:pt idx="8">
                  <c:v>-13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-5.9</c:v>
                </c:pt>
                <c:pt idx="10">
                  <c:v>-18.899999999999999</c:v>
                </c:pt>
                <c:pt idx="11">
                  <c:v>-0.9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-0.9</c:v>
                </c:pt>
                <c:pt idx="13">
                  <c:v>-13.9</c:v>
                </c:pt>
                <c:pt idx="14">
                  <c:v>-7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Sheet1!$A$2:$A$19</c:f>
              <c:strCache>
                <c:ptCount val="18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  <c:pt idx="12">
                  <c:v>Q2 </c:v>
                </c:pt>
                <c:pt idx="13">
                  <c:v>Q3</c:v>
                </c:pt>
                <c:pt idx="14">
                  <c:v>Q4</c:v>
                </c:pt>
                <c:pt idx="15">
                  <c:v>Q2 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0</c:v>
                </c:pt>
                <c:pt idx="16">
                  <c:v>-30.9</c:v>
                </c:pt>
                <c:pt idx="17">
                  <c:v>-43</c:v>
                </c:pt>
              </c:numCache>
            </c:numRef>
          </c:val>
        </c:ser>
        <c:marker val="1"/>
        <c:axId val="160890240"/>
        <c:axId val="160760960"/>
      </c:lineChart>
      <c:catAx>
        <c:axId val="160886784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60888704"/>
        <c:crossesAt val="0"/>
        <c:auto val="1"/>
        <c:lblAlgn val="ctr"/>
        <c:lblOffset val="100"/>
        <c:tickLblSkip val="1"/>
        <c:tickMarkSkip val="4"/>
      </c:catAx>
      <c:valAx>
        <c:axId val="16088870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0886784"/>
        <c:crosses val="autoZero"/>
        <c:crossBetween val="between"/>
        <c:majorUnit val="20"/>
        <c:minorUnit val="20"/>
      </c:valAx>
      <c:catAx>
        <c:axId val="16089024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0760960"/>
        <c:crossesAt val="-90"/>
        <c:auto val="1"/>
        <c:lblAlgn val="ctr"/>
        <c:lblOffset val="100"/>
        <c:tickLblSkip val="1"/>
        <c:tickMarkSkip val="1"/>
      </c:catAx>
      <c:valAx>
        <c:axId val="1607609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089024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491"/>
          <c:h val="0.865721264367824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57.1</c:v>
                </c:pt>
                <c:pt idx="1">
                  <c:v>46.4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5.9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-26.9</c:v>
                </c:pt>
                <c:pt idx="7">
                  <c:v>-13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13.9</c:v>
                </c:pt>
                <c:pt idx="10">
                  <c:v>13.9</c:v>
                </c:pt>
              </c:numCache>
            </c:numRef>
          </c:val>
        </c:ser>
        <c:gapWidth val="140"/>
        <c:overlap val="100"/>
        <c:axId val="160967296"/>
        <c:axId val="1609776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26.6</c:v>
                </c:pt>
                <c:pt idx="1">
                  <c:v>44.1</c:v>
                </c:pt>
                <c:pt idx="2">
                  <c:v>33.4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13</c:v>
                </c:pt>
                <c:pt idx="7">
                  <c:v>-14.4</c:v>
                </c:pt>
                <c:pt idx="8">
                  <c:v>-13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Q2 </c:v>
                </c:pt>
                <c:pt idx="1">
                  <c:v>Q3</c:v>
                </c:pt>
                <c:pt idx="2">
                  <c:v>Q4</c:v>
                </c:pt>
                <c:pt idx="3">
                  <c:v>Q2 </c:v>
                </c:pt>
                <c:pt idx="4">
                  <c:v>Q3</c:v>
                </c:pt>
                <c:pt idx="5">
                  <c:v>Q4</c:v>
                </c:pt>
                <c:pt idx="6">
                  <c:v>Q2 </c:v>
                </c:pt>
                <c:pt idx="7">
                  <c:v>Q3</c:v>
                </c:pt>
                <c:pt idx="8">
                  <c:v>Q4</c:v>
                </c:pt>
                <c:pt idx="9">
                  <c:v>Q2 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17.2</c:v>
                </c:pt>
                <c:pt idx="10">
                  <c:v>13</c:v>
                </c:pt>
                <c:pt idx="11">
                  <c:v>13.9</c:v>
                </c:pt>
              </c:numCache>
            </c:numRef>
          </c:val>
        </c:ser>
        <c:marker val="1"/>
        <c:axId val="160979200"/>
        <c:axId val="160985088"/>
      </c:lineChart>
      <c:catAx>
        <c:axId val="16096729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60977664"/>
        <c:crossesAt val="0"/>
        <c:auto val="1"/>
        <c:lblAlgn val="ctr"/>
        <c:lblOffset val="100"/>
        <c:tickLblSkip val="1"/>
        <c:tickMarkSkip val="4"/>
      </c:catAx>
      <c:valAx>
        <c:axId val="160977664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0967296"/>
        <c:crosses val="autoZero"/>
        <c:crossBetween val="between"/>
        <c:majorUnit val="20"/>
        <c:minorUnit val="20"/>
      </c:valAx>
      <c:catAx>
        <c:axId val="16097920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0985088"/>
        <c:crossesAt val="-90"/>
        <c:auto val="1"/>
        <c:lblAlgn val="ctr"/>
        <c:lblOffset val="100"/>
        <c:tickLblSkip val="1"/>
        <c:tickMarkSkip val="1"/>
      </c:catAx>
      <c:valAx>
        <c:axId val="160985088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097920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0.14883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51" y="192096"/>
          <a:ext cx="151214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Fixed</a:t>
          </a:r>
          <a:r>
            <a:rPr lang="nb-NO" sz="1600" dirty="0" smtClean="0">
              <a:latin typeface="Univers 45 Light" pitchFamily="34" charset="0"/>
            </a:rPr>
            <a:t>-rate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0.16139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842436"/>
          <a:ext cx="0" cy="37439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0.42913</cdr:x>
      <cdr:y>0.14759</cdr:y>
    </cdr:from>
    <cdr:to>
      <cdr:x>0.57756</cdr:x>
      <cdr:y>0.25962</cdr:y>
    </cdr:to>
    <cdr:sp macro="" textlink="">
      <cdr:nvSpPr>
        <cdr:cNvPr id="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23928" y="770428"/>
          <a:ext cx="1357322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Economic</a:t>
          </a:r>
          <a:r>
            <a:rPr lang="nb-NO" sz="1600" dirty="0" smtClean="0">
              <a:latin typeface="Univers 45 Light"/>
            </a:rPr>
            <a:t> </a:t>
          </a:r>
          <a:r>
            <a:rPr lang="nb-NO" sz="1600" dirty="0" err="1" smtClean="0">
              <a:latin typeface="Univers 45 Light"/>
            </a:rPr>
            <a:t>outlook</a:t>
          </a:r>
          <a:endParaRPr lang="nb-NO" sz="1600" dirty="0">
            <a:latin typeface="Univers 45 Ligh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Fixed</a:t>
          </a:r>
          <a:r>
            <a:rPr lang="nb-NO" sz="1600" dirty="0" smtClean="0">
              <a:latin typeface="Univers 45 Light" pitchFamily="34" charset="0"/>
            </a:rPr>
            <a:t>-rate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0.09303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5" y="147047"/>
          <a:ext cx="1521927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Funding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0.1394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50" y="142871"/>
          <a:ext cx="1357335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smtClean="0">
              <a:latin typeface="Univers 45 Light"/>
            </a:rPr>
            <a:t>Capital </a:t>
          </a:r>
          <a:r>
            <a:rPr lang="nb-NO" sz="1600" dirty="0" err="1" smtClean="0">
              <a:latin typeface="Univers 45 Light"/>
            </a:rPr>
            <a:t>adequacy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</a:t>
            </a:r>
            <a:r>
              <a:rPr lang="nb-NO" dirty="0" err="1" smtClean="0"/>
              <a:t>Bank’s</a:t>
            </a:r>
            <a:r>
              <a:rPr lang="nb-NO" dirty="0" smtClean="0"/>
              <a:t> Survey </a:t>
            </a:r>
            <a:r>
              <a:rPr lang="nb-NO" dirty="0" err="1" smtClean="0"/>
              <a:t>of</a:t>
            </a:r>
            <a:r>
              <a:rPr lang="nb-NO" dirty="0" smtClean="0"/>
              <a:t> Bank Lending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2012 Q3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043003227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Repayment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secured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dwellings</a:t>
            </a:r>
            <a:r>
              <a:rPr lang="nb-NO" sz="1600" baseline="30000" dirty="0" smtClean="0">
                <a:latin typeface="Univers 45 Light" pitchFamily="34" charset="0"/>
              </a:rPr>
              <a:t>3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First-</a:t>
            </a:r>
            <a:r>
              <a:rPr lang="nb-NO" sz="1600" dirty="0" err="1" smtClean="0">
                <a:latin typeface="Univers 45 Light" pitchFamily="34" charset="0"/>
              </a:rPr>
              <a:t>home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mortgages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Home </a:t>
            </a:r>
            <a:r>
              <a:rPr lang="nb-NO" sz="1600" dirty="0" err="1" smtClean="0">
                <a:latin typeface="Univers 45 Light" pitchFamily="34" charset="0"/>
              </a:rPr>
              <a:t>equity</a:t>
            </a:r>
            <a:r>
              <a:rPr lang="nb-NO" sz="1600" dirty="0" smtClean="0">
                <a:latin typeface="Univers 45 Light" pitchFamily="34" charset="0"/>
              </a:rPr>
              <a:t>     lines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1</a:t>
            </a:r>
            <a:r>
              <a:rPr lang="nb-NO" sz="2000" dirty="0" smtClean="0">
                <a:latin typeface="Univers 45 Light" pitchFamily="34" charset="0"/>
              </a:rPr>
              <a:t> Household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blue bars show developments over the past quarter. The red diamonds show expectations over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the next quarter. The red diamonds have been moved forward one quarter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falling demand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900009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First </a:t>
            </a:r>
            <a:r>
              <a:rPr lang="nb-NO" sz="1600" dirty="0" err="1" smtClean="0">
                <a:latin typeface="Univers 45 Light" pitchFamily="34" charset="0"/>
              </a:rPr>
              <a:t>home</a:t>
            </a:r>
            <a:r>
              <a:rPr lang="nb-NO" sz="1600" dirty="0" smtClean="0">
                <a:latin typeface="Univers 45 Light" pitchFamily="34" charset="0"/>
              </a:rPr>
              <a:t> mortgages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80440" y="1509410"/>
            <a:ext cx="475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779912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Factors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affecting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2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households</a:t>
            </a:r>
            <a:r>
              <a:rPr lang="nb-NO" sz="2000" dirty="0" smtClean="0">
                <a:latin typeface="Univers 45 Light" pitchFamily="34" charset="0"/>
              </a:rPr>
              <a:t>. </a:t>
            </a:r>
            <a:r>
              <a:rPr lang="nb-NO" sz="2000" dirty="0" err="1" smtClean="0">
                <a:latin typeface="Univers 45 Light" pitchFamily="34" charset="0"/>
              </a:rPr>
              <a:t>Factors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affecting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836712"/>
            <a:ext cx="516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Funding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08104" y="1484784"/>
            <a:ext cx="1357335" cy="58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Capital </a:t>
            </a:r>
            <a:r>
              <a:rPr lang="nb-NO" sz="1600" dirty="0" err="1" smtClean="0">
                <a:latin typeface="Univers 45 Light"/>
              </a:rPr>
              <a:t>adequacy</a:t>
            </a:r>
            <a:endParaRPr lang="nb-NO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934498523"/>
              </p:ext>
            </p:extLst>
          </p:nvPr>
        </p:nvGraphicFramePr>
        <p:xfrm>
          <a:off x="0" y="548680"/>
          <a:ext cx="9144000" cy="500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Maximum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smtClean="0">
                <a:latin typeface="Univers 45 Light" pitchFamily="34" charset="0"/>
              </a:rPr>
              <a:t>loan-to-</a:t>
            </a:r>
            <a:r>
              <a:rPr lang="nb-NO" sz="1600" dirty="0" err="1" smtClean="0">
                <a:latin typeface="Univers 45 Light" pitchFamily="34" charset="0"/>
              </a:rPr>
              <a:t>income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482934" y="736411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Lending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smtClean="0">
                <a:latin typeface="Univers 45 Light" pitchFamily="34" charset="0"/>
              </a:rPr>
              <a:t>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Fees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92695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Maximum loan-to-</a:t>
            </a:r>
            <a:r>
              <a:rPr lang="nb-NO" sz="1600" dirty="0" err="1" smtClean="0">
                <a:latin typeface="Univers 45 Light" pitchFamily="34" charset="0"/>
              </a:rPr>
              <a:t>value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373217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for lending margins indicate higher lending margins. Positive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denote tighter credit standards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 pitchFamily="34" charset="0"/>
              </a:rPr>
              <a:t> </a:t>
            </a:r>
            <a:r>
              <a:rPr lang="en-GB" sz="1500" dirty="0" smtClean="0">
                <a:solidFill>
                  <a:schemeClr val="tx2"/>
                </a:solidFill>
                <a:latin typeface="Univers 45 Light" pitchFamily="34" charset="0"/>
              </a:rPr>
              <a:t>Bank</a:t>
            </a:r>
            <a:endParaRPr lang="nb-NO" sz="15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Change in loan conditions for households. Net percentage balances</a:t>
            </a:r>
            <a:r>
              <a:rPr lang="en-GB" sz="1900" baseline="30000" dirty="0">
                <a:latin typeface="Univers 45 Light" pitchFamily="34" charset="0"/>
              </a:rPr>
              <a:t>1</a:t>
            </a:r>
            <a:r>
              <a:rPr lang="nb-NO" sz="1900" baseline="30000" dirty="0">
                <a:latin typeface="Univers 45 Light" pitchFamily="34" charset="0"/>
              </a:rPr>
              <a:t>), 2)</a:t>
            </a:r>
            <a:endParaRPr lang="en-GB" sz="19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Use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err="1" smtClean="0">
                <a:latin typeface="Univers 45 Light" pitchFamily="34" charset="0"/>
              </a:rPr>
              <a:t>interest-only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periods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041648693"/>
              </p:ext>
            </p:extLst>
          </p:nvPr>
        </p:nvGraphicFramePr>
        <p:xfrm>
          <a:off x="0" y="857232"/>
          <a:ext cx="9144000" cy="523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49279"/>
            <a:ext cx="9233470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denote increased demand or increased </a:t>
            </a:r>
            <a:r>
              <a:rPr lang="en-GB" sz="1500" dirty="0" smtClean="0">
                <a:latin typeface="Univers 45 Light" pitchFamily="34" charset="0"/>
              </a:rPr>
              <a:t>credit line utilisation rate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latin typeface="Univers 45 Light" pitchFamily="34" charset="0"/>
              </a:rPr>
              <a:t>Norges</a:t>
            </a:r>
            <a:r>
              <a:rPr lang="en-GB" sz="1500" dirty="0">
                <a:latin typeface="Univers 45 Light" pitchFamily="34" charset="0"/>
              </a:rPr>
              <a:t> Bank</a:t>
            </a:r>
            <a:endParaRPr lang="nb-NO" sz="15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among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non-financial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enterprises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line </a:t>
            </a:r>
            <a:r>
              <a:rPr lang="nb-NO" sz="1600" dirty="0" err="1" smtClean="0">
                <a:latin typeface="Univers 45 Light" pitchFamily="34" charset="0"/>
              </a:rPr>
              <a:t>utilisation</a:t>
            </a:r>
            <a:r>
              <a:rPr lang="nb-NO" sz="1600" dirty="0" smtClean="0">
                <a:latin typeface="Univers 45 Light" pitchFamily="34" charset="0"/>
              </a:rPr>
              <a:t> rate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Chart 4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Credit demand among non-financial </a:t>
            </a:r>
            <a:r>
              <a:rPr lang="en-GB" sz="2000" dirty="0" smtClean="0">
                <a:latin typeface="Univers 45 Light" pitchFamily="34" charset="0"/>
              </a:rPr>
              <a:t>enterprises </a:t>
            </a:r>
            <a:r>
              <a:rPr lang="en-GB" sz="2000" dirty="0">
                <a:latin typeface="Univers 45 Light" pitchFamily="34" charset="0"/>
              </a:rPr>
              <a:t>and </a:t>
            </a:r>
            <a:r>
              <a:rPr lang="en-GB" sz="2000" dirty="0" smtClean="0">
                <a:latin typeface="Univers 45 Light" pitchFamily="34" charset="0"/>
              </a:rPr>
              <a:t>credit line utilisation rate. </a:t>
            </a:r>
            <a:r>
              <a:rPr lang="en-GB" sz="2000" dirty="0">
                <a:latin typeface="Univers 45 Light" pitchFamily="34" charset="0"/>
              </a:rPr>
              <a:t>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320073465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5 </a:t>
            </a:r>
            <a:r>
              <a:rPr lang="en-GB" sz="2000" dirty="0">
                <a:latin typeface="Univers 45 Light" pitchFamily="34" charset="0"/>
              </a:rPr>
              <a:t>Change in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1669959892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Economic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Banks’ risk </a:t>
            </a:r>
            <a:r>
              <a:rPr lang="nb-NO" sz="1600" dirty="0" err="1" smtClean="0">
                <a:latin typeface="Univers 45 Light"/>
              </a:rPr>
              <a:t>appetite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Sector-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specific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/>
              </a:rPr>
              <a:t>Chart 6 </a:t>
            </a:r>
            <a:r>
              <a:rPr lang="en-GB" sz="2000" dirty="0">
                <a:latin typeface="Univers 45 Light" pitchFamily="34" charset="0"/>
              </a:rPr>
              <a:t>Factors affecting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217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Market </a:t>
            </a:r>
            <a:r>
              <a:rPr lang="nb-NO" sz="1600" dirty="0" err="1" smtClean="0">
                <a:latin typeface="Univers 45 Light"/>
              </a:rPr>
              <a:t>share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objectives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1041403452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Lending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Fees</a:t>
            </a:r>
            <a:endParaRPr lang="nb-NO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Maximum </a:t>
            </a:r>
            <a:r>
              <a:rPr lang="nb-NO" sz="1600" dirty="0" err="1" smtClean="0">
                <a:latin typeface="Univers 45 Light"/>
              </a:rPr>
              <a:t>loan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maturity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500" dirty="0">
                <a:latin typeface="Univers 45 Light"/>
              </a:rPr>
              <a:t>1</a:t>
            </a:r>
            <a:r>
              <a:rPr lang="en-GB" sz="1500" dirty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 net percentage balances for lending margins, equity capital requirements and fees denote tighter credit standards. Negative net percentage balances for maximum loan maturity indicate tighter credit standards</a:t>
            </a:r>
          </a:p>
          <a:p>
            <a:pPr marL="457200" indent="-457200"/>
            <a:r>
              <a:rPr lang="en-GB" sz="1500" dirty="0">
                <a:latin typeface="Univers 45 Light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/>
              </a:rPr>
              <a:t> Bank</a:t>
            </a:r>
            <a:r>
              <a:rPr lang="nb-NO" sz="1500" dirty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500" dirty="0">
              <a:latin typeface="Univers 45 Light"/>
            </a:endParaRPr>
          </a:p>
          <a:p>
            <a:pPr marL="457200" indent="-457200"/>
            <a:endParaRPr lang="nb-NO" sz="15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Chart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en-GB" sz="2000" dirty="0">
                <a:latin typeface="Univers 45 Light"/>
              </a:rPr>
              <a:t>Change in loan conditions for non-financial </a:t>
            </a:r>
            <a:r>
              <a:rPr lang="en-GB" sz="2000" dirty="0" smtClean="0">
                <a:latin typeface="Univers 45 Light"/>
              </a:rPr>
              <a:t>enterprises</a:t>
            </a:r>
            <a:r>
              <a:rPr lang="en-GB" sz="2000" dirty="0">
                <a:latin typeface="Univers 45 Light"/>
              </a:rPr>
              <a:t>. </a:t>
            </a:r>
            <a:br>
              <a:rPr lang="en-GB" sz="2000" dirty="0">
                <a:latin typeface="Univers 45 Light"/>
              </a:rPr>
            </a:br>
            <a:r>
              <a:rPr lang="en-GB" sz="2000" dirty="0">
                <a:latin typeface="Univers 45 Light"/>
              </a:rPr>
              <a:t>Net percentage balances</a:t>
            </a:r>
            <a:r>
              <a:rPr lang="en-GB" sz="2000" baseline="30000" dirty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9869</TotalTime>
  <Words>474</Words>
  <Application>Microsoft Office PowerPoint</Application>
  <PresentationFormat>Skjermfremvisning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Bank’s Survey of Bank Lending</vt:lpstr>
      <vt:lpstr>Chart 1 Household credit demand. Net percentage balances.1), 2) </vt:lpstr>
      <vt:lpstr>Lysbilde 3</vt:lpstr>
      <vt:lpstr>Chart 3 Change in loan conditions for households. Net percentage balances1), 2)</vt:lpstr>
      <vt:lpstr>Chart 4 Credit demand among non-financial enterprises and credit line utilisation rate. Net percentage balances1), 2)</vt:lpstr>
      <vt:lpstr>Lysbilde 6</vt:lpstr>
      <vt:lpstr>Lysbilde 7</vt:lpstr>
      <vt:lpstr>Chart 7 Change in loan conditions for non-financial enterprises.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Grethe Frøyland</cp:lastModifiedBy>
  <cp:revision>621</cp:revision>
  <dcterms:created xsi:type="dcterms:W3CDTF">2008-03-11T13:27:45Z</dcterms:created>
  <dcterms:modified xsi:type="dcterms:W3CDTF">2012-10-18T06:38:18Z</dcterms:modified>
</cp:coreProperties>
</file>