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57" r:id="rId3"/>
    <p:sldId id="276" r:id="rId4"/>
    <p:sldId id="279" r:id="rId5"/>
    <p:sldId id="278" r:id="rId6"/>
    <p:sldId id="275" r:id="rId7"/>
    <p:sldId id="270" r:id="rId8"/>
    <p:sldId id="271" r:id="rId9"/>
    <p:sldId id="272" r:id="rId10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33"/>
    <a:srgbClr val="000080"/>
    <a:srgbClr val="190080"/>
    <a:srgbClr val="000066"/>
    <a:srgbClr val="006666"/>
    <a:srgbClr val="E4E4F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50" autoAdjust="0"/>
    <p:restoredTop sz="94671" autoAdjust="0"/>
  </p:normalViewPr>
  <p:slideViewPr>
    <p:cSldViewPr>
      <p:cViewPr>
        <p:scale>
          <a:sx n="100" d="100"/>
          <a:sy n="100" d="100"/>
        </p:scale>
        <p:origin x="-63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6151574803149912E-2"/>
          <c:y val="2.6427969348659052E-2"/>
          <c:w val="0.86769685039371569"/>
          <c:h val="0.86572126436782448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dPt>
            <c:idx val="0"/>
            <c:spPr>
              <a:solidFill>
                <a:srgbClr val="000080"/>
              </a:solidFill>
              <a:ln w="0">
                <a:solidFill>
                  <a:schemeClr val="tx1"/>
                </a:solidFill>
              </a:ln>
            </c:spPr>
          </c:dPt>
          <c:cat>
            <c:strRef>
              <c:f>Sheet1!$A$2:$A$16</c:f>
              <c:strCache>
                <c:ptCount val="15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  <c:pt idx="12">
                  <c:v>Q2 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7.7</c:v>
                </c:pt>
                <c:pt idx="1">
                  <c:v>-5.9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Repayment loans secured on dwellings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Sheet1!$A$2:$A$16</c:f>
              <c:strCache>
                <c:ptCount val="15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  <c:pt idx="12">
                  <c:v>Q2 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7.7</c:v>
                </c:pt>
                <c:pt idx="4">
                  <c:v>-5.9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Home equity lines on credit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Sheet1!$A$2:$A$16</c:f>
              <c:strCache>
                <c:ptCount val="15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  <c:pt idx="12">
                  <c:v>Q2 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3.8</c:v>
                </c:pt>
                <c:pt idx="7" formatCode="0.0">
                  <c:v>-18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First-home mortgages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Sheet1!$A$2:$A$16</c:f>
              <c:strCache>
                <c:ptCount val="15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  <c:pt idx="12">
                  <c:v>Q2 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 formatCode="0.0">
                  <c:v>-33.4</c:v>
                </c:pt>
                <c:pt idx="10">
                  <c:v>-22.7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Fixed-rate loans</c:v>
                </c:pt>
              </c:strCache>
            </c:strRef>
          </c:tx>
          <c:spPr>
            <a:solidFill>
              <a:schemeClr val="accent6"/>
            </a:solidFill>
            <a:ln w="28575">
              <a:noFill/>
            </a:ln>
          </c:spPr>
          <c:cat>
            <c:strRef>
              <c:f>Sheet1!$A$2:$A$16</c:f>
              <c:strCache>
                <c:ptCount val="15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  <c:pt idx="12">
                  <c:v>Q2 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>
                  <c:v>6.5</c:v>
                </c:pt>
                <c:pt idx="13">
                  <c:v>20.8</c:v>
                </c:pt>
              </c:numCache>
            </c:numRef>
          </c:val>
        </c:ser>
        <c:gapWidth val="140"/>
        <c:overlap val="100"/>
        <c:axId val="136350336"/>
        <c:axId val="136368896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Total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  <c:pt idx="12">
                  <c:v>Q2 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-0.7000000000000004</c:v>
                </c:pt>
                <c:pt idx="1">
                  <c:v>0</c:v>
                </c:pt>
                <c:pt idx="2" formatCode="0.0">
                  <c:v>-2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Repayment loans secured on dwellings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  <c:pt idx="12">
                  <c:v>Q2 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>
                  <c:v>3.5</c:v>
                </c:pt>
                <c:pt idx="4">
                  <c:v>0</c:v>
                </c:pt>
                <c:pt idx="5">
                  <c:v>2.2999999999999998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Home equity lines on credit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  <c:pt idx="12">
                  <c:v>Q2 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>
                  <c:v>-4.2</c:v>
                </c:pt>
                <c:pt idx="7">
                  <c:v>0</c:v>
                </c:pt>
                <c:pt idx="8">
                  <c:v>-8.5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First-home mortgages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  <c:pt idx="12">
                  <c:v>Q2 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-20.9</c:v>
                </c:pt>
                <c:pt idx="10">
                  <c:v>0</c:v>
                </c:pt>
                <c:pt idx="11">
                  <c:v>-15.5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Fixed-rate loans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  <c:pt idx="12">
                  <c:v>Q2 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2.7</c:v>
                </c:pt>
                <c:pt idx="13">
                  <c:v>4.2</c:v>
                </c:pt>
                <c:pt idx="14">
                  <c:v>23.1</c:v>
                </c:pt>
              </c:numCache>
            </c:numRef>
          </c:val>
        </c:ser>
        <c:marker val="1"/>
        <c:axId val="136370432"/>
        <c:axId val="136372224"/>
      </c:lineChart>
      <c:catAx>
        <c:axId val="136350336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36368896"/>
        <c:crossesAt val="0"/>
        <c:auto val="1"/>
        <c:lblAlgn val="ctr"/>
        <c:lblOffset val="100"/>
        <c:tickLblSkip val="1"/>
        <c:tickMarkSkip val="4"/>
      </c:catAx>
      <c:valAx>
        <c:axId val="136368896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36350336"/>
        <c:crosses val="autoZero"/>
        <c:crossBetween val="between"/>
        <c:majorUnit val="20"/>
        <c:minorUnit val="20"/>
      </c:valAx>
      <c:catAx>
        <c:axId val="136370432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36372224"/>
        <c:crossesAt val="-90"/>
        <c:auto val="1"/>
        <c:lblAlgn val="ctr"/>
        <c:lblOffset val="100"/>
        <c:tickLblSkip val="1"/>
        <c:tickMarkSkip val="1"/>
      </c:catAx>
      <c:valAx>
        <c:axId val="136372224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36370432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5663167104111991E-2"/>
          <c:y val="2.4974137931034483E-2"/>
          <c:w val="0.86867366579177663"/>
          <c:h val="0.8659402298850577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Kredittpraksis samlet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Sheet1!$A$2:$A$16</c:f>
              <c:strCache>
                <c:ptCount val="15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  <c:pt idx="12">
                  <c:v>Q2 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-4.3</c:v>
                </c:pt>
                <c:pt idx="1">
                  <c:v>-9.8000000000000007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Førstehjemslån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Sheet1!$A$2:$A$16</c:f>
              <c:strCache>
                <c:ptCount val="15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  <c:pt idx="12">
                  <c:v>Q2 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-33.4</c:v>
                </c:pt>
                <c:pt idx="4">
                  <c:v>-17.8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Sheet1!$A$2:$A$16</c:f>
              <c:strCache>
                <c:ptCount val="15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  <c:pt idx="12">
                  <c:v>Q2 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Sheet1!$A$2:$A$16</c:f>
              <c:strCache>
                <c:ptCount val="15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  <c:pt idx="12">
                  <c:v>Q2 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>
                  <c:v>-9.8000000000000007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Sheet1!$A$2:$A$16</c:f>
              <c:strCache>
                <c:ptCount val="15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  <c:pt idx="12">
                  <c:v>Q2 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>
                  <c:v>-3</c:v>
                </c:pt>
                <c:pt idx="13">
                  <c:v>0</c:v>
                </c:pt>
              </c:numCache>
            </c:numRef>
          </c:val>
        </c:ser>
        <c:gapWidth val="140"/>
        <c:overlap val="100"/>
        <c:axId val="159951872"/>
        <c:axId val="159962240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Kredittpraksis samlet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  <c:pt idx="12">
                  <c:v>Q2 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-4.3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Førstehjemslån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  <c:pt idx="12">
                  <c:v>Q2 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>
                  <c:v>-7.8</c:v>
                </c:pt>
                <c:pt idx="4">
                  <c:v>-7.7</c:v>
                </c:pt>
                <c:pt idx="5">
                  <c:v>-17.8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  <c:pt idx="12">
                  <c:v>Q2 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  <c:pt idx="12">
                  <c:v>Q2 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0</c:v>
                </c:pt>
                <c:pt idx="10">
                  <c:v>0</c:v>
                </c:pt>
                <c:pt idx="11">
                  <c:v>-3.9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Finansieringssituasjonen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  <c:pt idx="12">
                  <c:v>Q2 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0</c:v>
                </c:pt>
                <c:pt idx="13">
                  <c:v>0</c:v>
                </c:pt>
              </c:numCache>
            </c:numRef>
          </c:val>
        </c:ser>
        <c:marker val="1"/>
        <c:axId val="159963776"/>
        <c:axId val="159969664"/>
      </c:lineChart>
      <c:catAx>
        <c:axId val="159951872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59962240"/>
        <c:crossesAt val="0"/>
        <c:auto val="1"/>
        <c:lblAlgn val="ctr"/>
        <c:lblOffset val="100"/>
        <c:tickLblSkip val="1"/>
        <c:tickMarkSkip val="4"/>
      </c:catAx>
      <c:valAx>
        <c:axId val="159962240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59951872"/>
        <c:crosses val="autoZero"/>
        <c:crossBetween val="between"/>
        <c:majorUnit val="20"/>
        <c:minorUnit val="20"/>
      </c:valAx>
      <c:catAx>
        <c:axId val="159963776"/>
        <c:scaling>
          <c:orientation val="minMax"/>
        </c:scaling>
        <c:axPos val="b"/>
        <c:numFmt formatCode="General" sourceLinked="1"/>
        <c:majorTickMark val="in"/>
        <c:tickLblPos val="low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59969664"/>
        <c:crossesAt val="-90"/>
        <c:auto val="1"/>
        <c:lblAlgn val="ctr"/>
        <c:lblOffset val="100"/>
        <c:tickLblSkip val="1"/>
        <c:tickMarkSkip val="1"/>
      </c:catAx>
      <c:valAx>
        <c:axId val="159969664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59963776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6528871391076119E-2"/>
          <c:y val="2.4974137931034483E-2"/>
          <c:w val="0.86589588801400408"/>
          <c:h val="0.84890957854406879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Sheet1!$A$2:$A$16</c:f>
              <c:strCache>
                <c:ptCount val="15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  <c:pt idx="12">
                  <c:v>Q2 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6.4</c:v>
                </c:pt>
                <c:pt idx="1">
                  <c:v>34.200000000000003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Maks.gjeld ift inntekt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Sheet1!$A$2:$A$16</c:f>
              <c:strCache>
                <c:ptCount val="15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  <c:pt idx="12">
                  <c:v>Q2 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Maks.gjeld ift boligens verdi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Sheet1!$A$2:$A$16</c:f>
              <c:strCache>
                <c:ptCount val="15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  <c:pt idx="12">
                  <c:v>Q2 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-4.3</c:v>
                </c:pt>
                <c:pt idx="7">
                  <c:v>-12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Sheet1!$A$2:$A$16</c:f>
              <c:strCache>
                <c:ptCount val="15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  <c:pt idx="12">
                  <c:v>Q2 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>
                  <c:v>14</c:v>
                </c:pt>
                <c:pt idx="10">
                  <c:v>4.3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Avdragsfrihet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Sheet1!$A$2:$A$16</c:f>
              <c:strCache>
                <c:ptCount val="15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  <c:pt idx="12">
                  <c:v>Q2 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>
                  <c:v>-6.5</c:v>
                </c:pt>
                <c:pt idx="13">
                  <c:v>-2.2999999999999998</c:v>
                </c:pt>
              </c:numCache>
            </c:numRef>
          </c:val>
        </c:ser>
        <c:gapWidth val="140"/>
        <c:overlap val="100"/>
        <c:axId val="160133120"/>
        <c:axId val="160135040"/>
      </c:barChart>
      <c:lineChart>
        <c:grouping val="standard"/>
        <c:ser>
          <c:idx val="7"/>
          <c:order val="3"/>
          <c:tx>
            <c:strRef>
              <c:f>Sheet1!$E$1</c:f>
              <c:strCache>
                <c:ptCount val="1"/>
                <c:pt idx="0">
                  <c:v>Maks.gjeld ift inntekt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  <c:pt idx="12">
                  <c:v>Q2 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>
                  <c:v>-2.2999999999999998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marker val="1"/>
        <c:axId val="160133120"/>
        <c:axId val="160135040"/>
      </c:line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  <c:pt idx="12">
                  <c:v>Q2 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6.9</c:v>
                </c:pt>
                <c:pt idx="1">
                  <c:v>-0.70000000000000029</c:v>
                </c:pt>
                <c:pt idx="2">
                  <c:v>4.3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Maks.gjeld ift boligens verdi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  <c:pt idx="12">
                  <c:v>Q2 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>
                  <c:v>-2.2999999999999998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  <c:pt idx="12">
                  <c:v>Q2 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3</c:v>
                </c:pt>
                <c:pt idx="10">
                  <c:v>2.2999999999999998</c:v>
                </c:pt>
                <c:pt idx="11">
                  <c:v>0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Avdragsfrihet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  <c:pt idx="12">
                  <c:v>Q2 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-3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marker val="1"/>
        <c:axId val="160136576"/>
        <c:axId val="160146560"/>
      </c:lineChart>
      <c:catAx>
        <c:axId val="160133120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60135040"/>
        <c:crossesAt val="0"/>
        <c:auto val="1"/>
        <c:lblAlgn val="ctr"/>
        <c:lblOffset val="100"/>
        <c:tickLblSkip val="1"/>
        <c:tickMarkSkip val="4"/>
      </c:catAx>
      <c:valAx>
        <c:axId val="160135040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60133120"/>
        <c:crosses val="autoZero"/>
        <c:crossBetween val="between"/>
        <c:majorUnit val="20"/>
        <c:minorUnit val="20"/>
      </c:valAx>
      <c:catAx>
        <c:axId val="160136576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60146560"/>
        <c:crossesAt val="-90"/>
        <c:auto val="1"/>
        <c:lblAlgn val="ctr"/>
        <c:lblOffset val="100"/>
        <c:tickLblSkip val="1"/>
        <c:tickMarkSkip val="1"/>
      </c:catAx>
      <c:valAx>
        <c:axId val="160146560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60136576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5524278215223108E-2"/>
          <c:y val="2.642796934865901E-2"/>
          <c:w val="0.8683241469816273"/>
          <c:h val="0.86572126436782404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Låneetterspørsel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Sheet1!$A$2:$A$10</c:f>
              <c:strCache>
                <c:ptCount val="9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10.4</c:v>
                </c:pt>
                <c:pt idx="1">
                  <c:v>-3.7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Utnyttelsesgrad kredittlinjer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Sheet1!$A$2:$A$10</c:f>
              <c:strCache>
                <c:ptCount val="9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3">
                  <c:v>4.9000000000000004</c:v>
                </c:pt>
                <c:pt idx="4">
                  <c:v>7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Sheet1!$A$2:$A$10</c:f>
              <c:strCache>
                <c:ptCount val="9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  <c:pt idx="6">
                  <c:v>1.3</c:v>
                </c:pt>
                <c:pt idx="7">
                  <c:v>0</c:v>
                </c:pt>
              </c:numCache>
            </c:numRef>
          </c:val>
        </c:ser>
        <c:gapWidth val="140"/>
        <c:overlap val="100"/>
        <c:axId val="135973504"/>
        <c:axId val="135983488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Låneetterspørsel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</c:f>
              <c:strCache>
                <c:ptCount val="9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1.3</c:v>
                </c:pt>
                <c:pt idx="1">
                  <c:v>0</c:v>
                </c:pt>
                <c:pt idx="2">
                  <c:v>-29.6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Utnyttelsesgrad kredittlinjer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</c:f>
              <c:strCache>
                <c:ptCount val="9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3">
                  <c:v>0</c:v>
                </c:pt>
                <c:pt idx="4">
                  <c:v>29.6</c:v>
                </c:pt>
                <c:pt idx="5">
                  <c:v>0</c:v>
                </c:pt>
              </c:numCache>
            </c:numRef>
          </c:val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Sheet1!$A$2:$A$10</c:f>
              <c:strCache>
                <c:ptCount val="9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</c:strCache>
            </c:strRef>
          </c:cat>
          <c:val>
            <c:numRef>
              <c:f>Sheet1!$G$2:$G$10</c:f>
              <c:numCache>
                <c:formatCode>General</c:formatCode>
                <c:ptCount val="9"/>
                <c:pt idx="6">
                  <c:v>2.2000000000000002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marker val="1"/>
        <c:axId val="135973504"/>
        <c:axId val="135983488"/>
      </c:lineChart>
      <c:lineChart>
        <c:grouping val="standard"/>
        <c:ser>
          <c:idx val="5"/>
          <c:order val="6"/>
          <c:tx>
            <c:strRef>
              <c:f>Sheet1!$H$1</c:f>
              <c:strCache>
                <c:ptCount val="1"/>
                <c:pt idx="0">
                  <c:v>hjelpelinje</c:v>
                </c:pt>
              </c:strCache>
            </c:strRef>
          </c:tx>
          <c:spPr>
            <a:ln w="28575">
              <a:noFill/>
            </a:ln>
          </c:spPr>
          <c:cat>
            <c:strRef>
              <c:f>Sheet1!$A$2:$A$10</c:f>
              <c:strCache>
                <c:ptCount val="9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</c:strCache>
            </c:strRef>
          </c:cat>
          <c:val>
            <c:numRef>
              <c:f>Sheet1!$H$2:$H$10</c:f>
              <c:numCache>
                <c:formatCode>General</c:formatCode>
                <c:ptCount val="9"/>
              </c:numCache>
            </c:numRef>
          </c:val>
        </c:ser>
        <c:marker val="1"/>
        <c:axId val="135986560"/>
        <c:axId val="135985024"/>
      </c:lineChart>
      <c:catAx>
        <c:axId val="135973504"/>
        <c:scaling>
          <c:orientation val="minMax"/>
        </c:scaling>
        <c:axPos val="b"/>
        <c:majorTickMark val="none"/>
        <c:tickLblPos val="none"/>
        <c:spPr>
          <a:ln w="3140">
            <a:solidFill>
              <a:schemeClr val="tx1"/>
            </a:solidFill>
            <a:prstDash val="solid"/>
          </a:ln>
        </c:spPr>
        <c:crossAx val="135983488"/>
        <c:crossesAt val="0"/>
        <c:auto val="1"/>
        <c:lblAlgn val="ctr"/>
        <c:lblOffset val="100"/>
        <c:tickLblSkip val="1"/>
        <c:tickMarkSkip val="4"/>
      </c:catAx>
      <c:valAx>
        <c:axId val="135983488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1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35973504"/>
        <c:crosses val="autoZero"/>
        <c:crossBetween val="between"/>
        <c:majorUnit val="20"/>
        <c:minorUnit val="20"/>
      </c:valAx>
      <c:valAx>
        <c:axId val="135985024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135986560"/>
        <c:crosses val="max"/>
        <c:crossBetween val="between"/>
        <c:majorUnit val="20"/>
      </c:valAx>
      <c:catAx>
        <c:axId val="135986560"/>
        <c:scaling>
          <c:orientation val="minMax"/>
        </c:scaling>
        <c:axPos val="b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135985024"/>
        <c:crossesAt val="-90"/>
        <c:auto val="1"/>
        <c:lblAlgn val="ctr"/>
        <c:lblOffset val="100"/>
      </c:catAx>
      <c:spPr>
        <a:noFill/>
        <a:ln w="12564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1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5693132108486499E-2"/>
          <c:y val="2.6221072796935016E-2"/>
          <c:w val="0.86861373578302714"/>
          <c:h val="0.83995921561629605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Foretak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Sheet1!$A$2:$A$7</c:f>
              <c:strCache>
                <c:ptCount val="6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-17.5</c:v>
                </c:pt>
                <c:pt idx="1">
                  <c:v>-3.4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Næringseiendom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Sheet1!$A$2:$A$7</c:f>
              <c:strCache>
                <c:ptCount val="6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3">
                  <c:v>-13.9</c:v>
                </c:pt>
                <c:pt idx="4">
                  <c:v>-40</c:v>
                </c:pt>
              </c:numCache>
            </c:numRef>
          </c:val>
        </c:ser>
        <c:gapWidth val="140"/>
        <c:overlap val="100"/>
        <c:axId val="160638848"/>
        <c:axId val="160665600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Foretak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</c:f>
              <c:strCache>
                <c:ptCount val="6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-0.9</c:v>
                </c:pt>
                <c:pt idx="1">
                  <c:v>-18.8</c:v>
                </c:pt>
                <c:pt idx="2">
                  <c:v>-6.4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Næringseiendom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</c:f>
              <c:strCache>
                <c:ptCount val="6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3">
                  <c:v>-16.600000000000001</c:v>
                </c:pt>
                <c:pt idx="4">
                  <c:v>-15.2</c:v>
                </c:pt>
                <c:pt idx="5">
                  <c:v>-13.4</c:v>
                </c:pt>
              </c:numCache>
            </c:numRef>
          </c:val>
        </c:ser>
        <c:marker val="1"/>
        <c:axId val="160667136"/>
        <c:axId val="160668672"/>
      </c:lineChart>
      <c:catAx>
        <c:axId val="160638848"/>
        <c:scaling>
          <c:orientation val="minMax"/>
        </c:scaling>
        <c:axPos val="b"/>
        <c:majorTickMark val="none"/>
        <c:tickLblPos val="none"/>
        <c:spPr>
          <a:ln w="3151">
            <a:solidFill>
              <a:schemeClr val="tx1"/>
            </a:solidFill>
            <a:prstDash val="solid"/>
          </a:ln>
        </c:spPr>
        <c:crossAx val="160665600"/>
        <c:crossesAt val="0"/>
        <c:auto val="1"/>
        <c:lblAlgn val="ctr"/>
        <c:lblOffset val="100"/>
        <c:tickLblSkip val="1"/>
        <c:tickMarkSkip val="4"/>
      </c:catAx>
      <c:valAx>
        <c:axId val="160665600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60638848"/>
        <c:crosses val="autoZero"/>
        <c:crossBetween val="between"/>
        <c:majorUnit val="20"/>
        <c:minorUnit val="20"/>
      </c:valAx>
      <c:catAx>
        <c:axId val="160667136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60668672"/>
        <c:crossesAt val="-90"/>
        <c:auto val="1"/>
        <c:lblAlgn val="ctr"/>
        <c:lblOffset val="100"/>
        <c:tickLblSkip val="1"/>
        <c:tickMarkSkip val="1"/>
      </c:catAx>
      <c:valAx>
        <c:axId val="160668672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60667136"/>
        <c:crosses val="max"/>
        <c:crossBetween val="between"/>
        <c:majorUnit val="20"/>
        <c:minorUnit val="20"/>
      </c:valAx>
      <c:spPr>
        <a:noFill/>
        <a:ln w="12601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6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1491"/>
          <c:h val="0.86572126436782404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Sheet1!$A$2:$A$19</c:f>
              <c:strCache>
                <c:ptCount val="18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  <c:pt idx="12">
                  <c:v>Q2 </c:v>
                </c:pt>
                <c:pt idx="13">
                  <c:v>Q3</c:v>
                </c:pt>
                <c:pt idx="14">
                  <c:v>Q4</c:v>
                </c:pt>
                <c:pt idx="15">
                  <c:v>Q2 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-18.899999999999999</c:v>
                </c:pt>
                <c:pt idx="1">
                  <c:v>-13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Næringsspesifikke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Sheet1!$A$2:$A$19</c:f>
              <c:strCache>
                <c:ptCount val="18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  <c:pt idx="12">
                  <c:v>Q2 </c:v>
                </c:pt>
                <c:pt idx="13">
                  <c:v>Q3</c:v>
                </c:pt>
                <c:pt idx="14">
                  <c:v>Q4</c:v>
                </c:pt>
                <c:pt idx="15">
                  <c:v>Q2 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Sheet1!$D$2:$D$19</c:f>
              <c:numCache>
                <c:formatCode>General</c:formatCode>
                <c:ptCount val="18"/>
                <c:pt idx="3">
                  <c:v>-16.600000000000001</c:v>
                </c:pt>
                <c:pt idx="4">
                  <c:v>-1.1000000000000001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Sheet1!$A$2:$A$19</c:f>
              <c:strCache>
                <c:ptCount val="18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  <c:pt idx="12">
                  <c:v>Q2 </c:v>
                </c:pt>
                <c:pt idx="13">
                  <c:v>Q3</c:v>
                </c:pt>
                <c:pt idx="14">
                  <c:v>Q4</c:v>
                </c:pt>
                <c:pt idx="15">
                  <c:v>Q2 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Sheet1!$F$2:$F$19</c:f>
              <c:numCache>
                <c:formatCode>General</c:formatCode>
                <c:ptCount val="18"/>
                <c:pt idx="6">
                  <c:v>0</c:v>
                </c:pt>
                <c:pt idx="7">
                  <c:v>-13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Sheet1!$A$2:$A$19</c:f>
              <c:strCache>
                <c:ptCount val="18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  <c:pt idx="12">
                  <c:v>Q2 </c:v>
                </c:pt>
                <c:pt idx="13">
                  <c:v>Q3</c:v>
                </c:pt>
                <c:pt idx="14">
                  <c:v>Q4</c:v>
                </c:pt>
                <c:pt idx="15">
                  <c:v>Q2 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Sheet1!$H$2:$H$19</c:f>
              <c:numCache>
                <c:formatCode>General</c:formatCode>
                <c:ptCount val="18"/>
                <c:pt idx="9">
                  <c:v>-19.8</c:v>
                </c:pt>
                <c:pt idx="10">
                  <c:v>-0.9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Sheet1!$A$2:$A$19</c:f>
              <c:strCache>
                <c:ptCount val="18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  <c:pt idx="12">
                  <c:v>Q2 </c:v>
                </c:pt>
                <c:pt idx="13">
                  <c:v>Q3</c:v>
                </c:pt>
                <c:pt idx="14">
                  <c:v>Q4</c:v>
                </c:pt>
                <c:pt idx="15">
                  <c:v>Q2 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Sheet1!$J$2:$J$19</c:f>
              <c:numCache>
                <c:formatCode>General</c:formatCode>
                <c:ptCount val="18"/>
                <c:pt idx="12">
                  <c:v>-2</c:v>
                </c:pt>
                <c:pt idx="13">
                  <c:v>9.6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Sheet1!$A$2:$A$19</c:f>
              <c:strCache>
                <c:ptCount val="18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  <c:pt idx="12">
                  <c:v>Q2 </c:v>
                </c:pt>
                <c:pt idx="13">
                  <c:v>Q3</c:v>
                </c:pt>
                <c:pt idx="14">
                  <c:v>Q4</c:v>
                </c:pt>
                <c:pt idx="15">
                  <c:v>Q2 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Sheet1!$L$2:$L$19</c:f>
              <c:numCache>
                <c:formatCode>General</c:formatCode>
                <c:ptCount val="18"/>
                <c:pt idx="15">
                  <c:v>-29.6</c:v>
                </c:pt>
                <c:pt idx="16">
                  <c:v>-19.899999999999999</c:v>
                </c:pt>
              </c:numCache>
            </c:numRef>
          </c:val>
        </c:ser>
        <c:gapWidth val="140"/>
        <c:overlap val="100"/>
        <c:axId val="160886784"/>
        <c:axId val="16088870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  <c:pt idx="12">
                  <c:v>Q2 </c:v>
                </c:pt>
                <c:pt idx="13">
                  <c:v>Q3</c:v>
                </c:pt>
                <c:pt idx="14">
                  <c:v>Q4</c:v>
                </c:pt>
                <c:pt idx="15">
                  <c:v>Q2 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0</c:v>
                </c:pt>
                <c:pt idx="1">
                  <c:v>-20.100000000000001</c:v>
                </c:pt>
                <c:pt idx="2">
                  <c:v>-13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Næringsspesifikke 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  <c:pt idx="12">
                  <c:v>Q2 </c:v>
                </c:pt>
                <c:pt idx="13">
                  <c:v>Q3</c:v>
                </c:pt>
                <c:pt idx="14">
                  <c:v>Q4</c:v>
                </c:pt>
                <c:pt idx="15">
                  <c:v>Q2 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Sheet1!$E$2:$E$19</c:f>
              <c:numCache>
                <c:formatCode>General</c:formatCode>
                <c:ptCount val="18"/>
                <c:pt idx="3">
                  <c:v>0</c:v>
                </c:pt>
                <c:pt idx="4">
                  <c:v>-17.7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  <c:pt idx="12">
                  <c:v>Q2 </c:v>
                </c:pt>
                <c:pt idx="13">
                  <c:v>Q3</c:v>
                </c:pt>
                <c:pt idx="14">
                  <c:v>Q4</c:v>
                </c:pt>
                <c:pt idx="15">
                  <c:v>Q2 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Sheet1!$G$2:$G$19</c:f>
              <c:numCache>
                <c:formatCode>General</c:formatCode>
                <c:ptCount val="18"/>
                <c:pt idx="6">
                  <c:v>-0.9</c:v>
                </c:pt>
                <c:pt idx="7">
                  <c:v>0</c:v>
                </c:pt>
                <c:pt idx="8">
                  <c:v>-13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  <c:pt idx="12">
                  <c:v>Q2 </c:v>
                </c:pt>
                <c:pt idx="13">
                  <c:v>Q3</c:v>
                </c:pt>
                <c:pt idx="14">
                  <c:v>Q4</c:v>
                </c:pt>
                <c:pt idx="15">
                  <c:v>Q2 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Sheet1!$I$2:$I$19</c:f>
              <c:numCache>
                <c:formatCode>General</c:formatCode>
                <c:ptCount val="18"/>
                <c:pt idx="9">
                  <c:v>-5.9</c:v>
                </c:pt>
                <c:pt idx="10">
                  <c:v>-18.899999999999999</c:v>
                </c:pt>
                <c:pt idx="11">
                  <c:v>-0.9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Sheet1!$A$2:$A$19</c:f>
              <c:strCache>
                <c:ptCount val="18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  <c:pt idx="12">
                  <c:v>Q2 </c:v>
                </c:pt>
                <c:pt idx="13">
                  <c:v>Q3</c:v>
                </c:pt>
                <c:pt idx="14">
                  <c:v>Q4</c:v>
                </c:pt>
                <c:pt idx="15">
                  <c:v>Q2 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Sheet1!$K$2:$K$19</c:f>
              <c:numCache>
                <c:formatCode>General</c:formatCode>
                <c:ptCount val="18"/>
                <c:pt idx="12">
                  <c:v>-0.9</c:v>
                </c:pt>
                <c:pt idx="13">
                  <c:v>-13.9</c:v>
                </c:pt>
                <c:pt idx="14">
                  <c:v>-7</c:v>
                </c:pt>
              </c:numCache>
            </c:numRef>
          </c:val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dPt>
            <c:idx val="16"/>
            <c:marker>
              <c:symbol val="diamond"/>
              <c:size val="7"/>
            </c:marker>
          </c:dPt>
          <c:cat>
            <c:strRef>
              <c:f>Sheet1!$A$2:$A$19</c:f>
              <c:strCache>
                <c:ptCount val="18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  <c:pt idx="12">
                  <c:v>Q2 </c:v>
                </c:pt>
                <c:pt idx="13">
                  <c:v>Q3</c:v>
                </c:pt>
                <c:pt idx="14">
                  <c:v>Q4</c:v>
                </c:pt>
                <c:pt idx="15">
                  <c:v>Q2 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Sheet1!$M$2:$M$19</c:f>
              <c:numCache>
                <c:formatCode>General</c:formatCode>
                <c:ptCount val="18"/>
                <c:pt idx="15">
                  <c:v>0</c:v>
                </c:pt>
                <c:pt idx="16">
                  <c:v>-30.9</c:v>
                </c:pt>
                <c:pt idx="17">
                  <c:v>-43</c:v>
                </c:pt>
              </c:numCache>
            </c:numRef>
          </c:val>
        </c:ser>
        <c:marker val="1"/>
        <c:axId val="160890240"/>
        <c:axId val="160760960"/>
      </c:lineChart>
      <c:catAx>
        <c:axId val="160886784"/>
        <c:scaling>
          <c:orientation val="minMax"/>
        </c:scaling>
        <c:axPos val="b"/>
        <c:majorTickMark val="none"/>
        <c:tickLblPos val="none"/>
        <c:spPr>
          <a:ln w="3134">
            <a:solidFill>
              <a:schemeClr val="tx1"/>
            </a:solidFill>
            <a:prstDash val="solid"/>
          </a:ln>
        </c:spPr>
        <c:crossAx val="160888704"/>
        <c:crossesAt val="0"/>
        <c:auto val="1"/>
        <c:lblAlgn val="ctr"/>
        <c:lblOffset val="100"/>
        <c:tickLblSkip val="1"/>
        <c:tickMarkSkip val="4"/>
      </c:catAx>
      <c:valAx>
        <c:axId val="160888704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60886784"/>
        <c:crosses val="autoZero"/>
        <c:crossBetween val="between"/>
        <c:majorUnit val="20"/>
        <c:minorUnit val="20"/>
      </c:valAx>
      <c:catAx>
        <c:axId val="160890240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60760960"/>
        <c:crossesAt val="-90"/>
        <c:auto val="1"/>
        <c:lblAlgn val="ctr"/>
        <c:lblOffset val="100"/>
        <c:tickLblSkip val="1"/>
        <c:tickMarkSkip val="1"/>
      </c:catAx>
      <c:valAx>
        <c:axId val="160760960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60890240"/>
        <c:crosses val="max"/>
        <c:crossBetween val="between"/>
        <c:majorUnit val="20"/>
        <c:minorUnit val="20"/>
      </c:valAx>
      <c:spPr>
        <a:noFill/>
        <a:ln w="12537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77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1491"/>
          <c:h val="0.86572126436782404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Sheet1!$A$2:$A$13</c:f>
              <c:strCache>
                <c:ptCount val="12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57.1</c:v>
                </c:pt>
                <c:pt idx="1">
                  <c:v>46.4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Krav til ek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Sheet1!$A$2:$A$13</c:f>
              <c:strCache>
                <c:ptCount val="12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3">
                  <c:v>5.9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Maksimal nedbetalingstid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Sheet1!$A$2:$A$13</c:f>
              <c:strCache>
                <c:ptCount val="12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Sheet1!$F$2:$F$13</c:f>
              <c:numCache>
                <c:formatCode>General</c:formatCode>
                <c:ptCount val="12"/>
                <c:pt idx="6">
                  <c:v>-26.9</c:v>
                </c:pt>
                <c:pt idx="7">
                  <c:v>-13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Sheet1!$A$2:$A$13</c:f>
              <c:strCache>
                <c:ptCount val="12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Sheet1!$H$2:$H$13</c:f>
              <c:numCache>
                <c:formatCode>General</c:formatCode>
                <c:ptCount val="12"/>
                <c:pt idx="9">
                  <c:v>13.9</c:v>
                </c:pt>
                <c:pt idx="10">
                  <c:v>13.9</c:v>
                </c:pt>
              </c:numCache>
            </c:numRef>
          </c:val>
        </c:ser>
        <c:gapWidth val="140"/>
        <c:overlap val="100"/>
        <c:axId val="160967296"/>
        <c:axId val="16097766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26.6</c:v>
                </c:pt>
                <c:pt idx="1">
                  <c:v>44.1</c:v>
                </c:pt>
                <c:pt idx="2">
                  <c:v>33.4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krav til ek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 nedbetalingstid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Sheet1!$G$2:$G$13</c:f>
              <c:numCache>
                <c:formatCode>General</c:formatCode>
                <c:ptCount val="12"/>
                <c:pt idx="6">
                  <c:v>13</c:v>
                </c:pt>
                <c:pt idx="7">
                  <c:v>-14.4</c:v>
                </c:pt>
                <c:pt idx="8">
                  <c:v>-13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Q2 </c:v>
                </c:pt>
                <c:pt idx="1">
                  <c:v>Q3</c:v>
                </c:pt>
                <c:pt idx="2">
                  <c:v>Q4</c:v>
                </c:pt>
                <c:pt idx="3">
                  <c:v>Q2 </c:v>
                </c:pt>
                <c:pt idx="4">
                  <c:v>Q3</c:v>
                </c:pt>
                <c:pt idx="5">
                  <c:v>Q4</c:v>
                </c:pt>
                <c:pt idx="6">
                  <c:v>Q2 </c:v>
                </c:pt>
                <c:pt idx="7">
                  <c:v>Q3</c:v>
                </c:pt>
                <c:pt idx="8">
                  <c:v>Q4</c:v>
                </c:pt>
                <c:pt idx="9">
                  <c:v>Q2 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Sheet1!$I$2:$I$13</c:f>
              <c:numCache>
                <c:formatCode>General</c:formatCode>
                <c:ptCount val="12"/>
                <c:pt idx="9">
                  <c:v>17.2</c:v>
                </c:pt>
                <c:pt idx="10">
                  <c:v>13</c:v>
                </c:pt>
                <c:pt idx="11">
                  <c:v>13.9</c:v>
                </c:pt>
              </c:numCache>
            </c:numRef>
          </c:val>
        </c:ser>
        <c:marker val="1"/>
        <c:axId val="160979200"/>
        <c:axId val="160985088"/>
      </c:lineChart>
      <c:catAx>
        <c:axId val="160967296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60977664"/>
        <c:crossesAt val="0"/>
        <c:auto val="1"/>
        <c:lblAlgn val="ctr"/>
        <c:lblOffset val="100"/>
        <c:tickLblSkip val="1"/>
        <c:tickMarkSkip val="4"/>
      </c:catAx>
      <c:valAx>
        <c:axId val="160977664"/>
        <c:scaling>
          <c:orientation val="minMax"/>
          <c:max val="80"/>
          <c:min val="-8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60967296"/>
        <c:crosses val="autoZero"/>
        <c:crossBetween val="between"/>
        <c:majorUnit val="20"/>
        <c:minorUnit val="20"/>
      </c:valAx>
      <c:catAx>
        <c:axId val="160979200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60985088"/>
        <c:crossesAt val="-90"/>
        <c:auto val="1"/>
        <c:lblAlgn val="ctr"/>
        <c:lblOffset val="100"/>
        <c:tickLblSkip val="1"/>
        <c:tickMarkSkip val="1"/>
      </c:catAx>
      <c:valAx>
        <c:axId val="160985088"/>
        <c:scaling>
          <c:orientation val="minMax"/>
          <c:max val="80"/>
          <c:min val="-8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60979200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0.75987</cdr:x>
      <cdr:y>0.0368</cdr:y>
    </cdr:from>
    <cdr:to>
      <cdr:x>0.92524</cdr:x>
      <cdr:y>0.14883</cdr:y>
    </cdr:to>
    <cdr:sp macro="" textlink="">
      <cdr:nvSpPr>
        <cdr:cNvPr id="2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948251" y="192096"/>
          <a:ext cx="1512144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 pitchFamily="34" charset="0"/>
            </a:rPr>
            <a:t>Fixed</a:t>
          </a:r>
          <a:r>
            <a:rPr lang="nb-NO" sz="1600" dirty="0" smtClean="0">
              <a:latin typeface="Univers 45 Light" pitchFamily="34" charset="0"/>
            </a:rPr>
            <a:t>-rate </a:t>
          </a:r>
          <a:r>
            <a:rPr lang="nb-NO" sz="1600" dirty="0" err="1" smtClean="0">
              <a:latin typeface="Univers 45 Light" pitchFamily="34" charset="0"/>
            </a:rPr>
            <a:t>loans</a:t>
          </a:r>
          <a:endParaRPr lang="nb-NO" sz="1600" dirty="0">
            <a:latin typeface="Univers 45 Light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0.75987</cdr:x>
      <cdr:y>0.16139</cdr:y>
    </cdr:from>
    <cdr:to>
      <cdr:x>0.75987</cdr:x>
      <cdr:y>0.87863</cdr:y>
    </cdr:to>
    <cdr:sp macro="" textlink="">
      <cdr:nvSpPr>
        <cdr:cNvPr id="2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6948264" y="842436"/>
          <a:ext cx="0" cy="374399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0.42913</cdr:x>
      <cdr:y>0.14759</cdr:y>
    </cdr:from>
    <cdr:to>
      <cdr:x>0.57756</cdr:x>
      <cdr:y>0.25962</cdr:y>
    </cdr:to>
    <cdr:sp macro="" textlink="">
      <cdr:nvSpPr>
        <cdr:cNvPr id="3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923928" y="770428"/>
          <a:ext cx="1357322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/>
            </a:rPr>
            <a:t>Economic</a:t>
          </a:r>
          <a:r>
            <a:rPr lang="nb-NO" sz="1600" dirty="0" smtClean="0">
              <a:latin typeface="Univers 45 Light"/>
            </a:rPr>
            <a:t> </a:t>
          </a:r>
          <a:r>
            <a:rPr lang="nb-NO" sz="1600" dirty="0" err="1" smtClean="0">
              <a:latin typeface="Univers 45 Light"/>
            </a:rPr>
            <a:t>outlook</a:t>
          </a:r>
          <a:endParaRPr lang="nb-NO" sz="1600" dirty="0">
            <a:latin typeface="Univers 45 Light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2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857921" y="142871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0.93737</cdr:x>
      <cdr:y>0.10312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57884" y="142876"/>
          <a:ext cx="2713437" cy="395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nb-NO" sz="1600" dirty="0" err="1" smtClean="0">
              <a:latin typeface="Univers 45 Light" pitchFamily="34" charset="0"/>
            </a:rPr>
            <a:t>Fixed</a:t>
          </a:r>
          <a:r>
            <a:rPr lang="nb-NO" sz="1600" dirty="0" smtClean="0">
              <a:latin typeface="Univers 45 Light" pitchFamily="34" charset="0"/>
            </a:rPr>
            <a:t>-rate </a:t>
          </a:r>
          <a:r>
            <a:rPr lang="nb-NO" sz="1600" dirty="0" err="1" smtClean="0">
              <a:latin typeface="Univers 45 Light" pitchFamily="34" charset="0"/>
            </a:rPr>
            <a:t>loans</a:t>
          </a:r>
          <a:endParaRPr lang="nb-NO" sz="1600" dirty="0">
            <a:latin typeface="Univers 45 Light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0.78549</cdr:x>
      <cdr:y>0.02817</cdr:y>
    </cdr:from>
    <cdr:to>
      <cdr:x>0.78549</cdr:x>
      <cdr:y>0.88334</cdr:y>
    </cdr:to>
    <cdr:sp macro="" textlink="">
      <cdr:nvSpPr>
        <cdr:cNvPr id="2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182521" y="14704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0.63281</cdr:x>
      <cdr:y>0.02817</cdr:y>
    </cdr:from>
    <cdr:to>
      <cdr:x>0.79925</cdr:x>
      <cdr:y>0.09303</cdr:y>
    </cdr:to>
    <cdr:sp macro="" textlink="">
      <cdr:nvSpPr>
        <cdr:cNvPr id="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86415" y="147047"/>
          <a:ext cx="1521927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/>
            </a:rPr>
            <a:t>Funding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0.78125</cdr:x>
      <cdr:y>0.02737</cdr:y>
    </cdr:from>
    <cdr:to>
      <cdr:x>0.92969</cdr:x>
      <cdr:y>0.1394</cdr:y>
    </cdr:to>
    <cdr:sp macro="" textlink="">
      <cdr:nvSpPr>
        <cdr:cNvPr id="5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143750" y="142871"/>
          <a:ext cx="1357335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smtClean="0">
              <a:latin typeface="Univers 45 Light"/>
            </a:rPr>
            <a:t>Capital </a:t>
          </a:r>
          <a:r>
            <a:rPr lang="nb-NO" sz="1600" dirty="0" err="1" smtClean="0">
              <a:latin typeface="Univers 45 Light"/>
            </a:rPr>
            <a:t>adequacy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6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857884" y="14287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0E495-DF68-4F93-9ED0-6EE8A26AB0E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="" xmlns:p14="http://schemas.microsoft.com/office/powerpoint/2010/main" val="842674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5453F-2B5B-4DA9-8FE9-14CEED12EC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="" xmlns:p14="http://schemas.microsoft.com/office/powerpoint/2010/main" val="2036192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42678-358C-49F5-B4DC-87D5144AA750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55D7A-E3E5-45CC-8DD9-2D9EF602A1FF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3F141-6B68-4B80-9433-36B3340E6F7D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40A15-6AB2-4AA2-89AE-21A5791AC017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09E47-B49F-402C-8A26-34289FCFF0AD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1CEB-45B9-4C81-86AA-5748081CD7F2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C05E7-47CE-461F-B6DB-4C73E097A588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D77B-AAC4-48FC-A777-EE62AF715F3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BC7D-9767-4298-8A6E-066A0F9F7E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285B-890B-4089-8F6F-265371A4A2D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388" y="6429375"/>
            <a:ext cx="1841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91408" tIns="45705" rIns="91408" bIns="45705" anchor="ctr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endParaRPr lang="en-GB" sz="1000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90700"/>
          </a:xfrm>
        </p:spPr>
        <p:txBody>
          <a:bodyPr anchor="ctr"/>
          <a:lstStyle>
            <a:lvl1pPr algn="ctr">
              <a:defRPr sz="2000">
                <a:solidFill>
                  <a:srgbClr val="0C2577"/>
                </a:solidFill>
              </a:defRPr>
            </a:lvl1pPr>
          </a:lstStyle>
          <a:p>
            <a:r>
              <a:rPr lang="en-GB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627188"/>
            <a:ext cx="2192337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627188"/>
            <a:ext cx="219233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F86A-9158-410B-ABB3-01B1BCDCF5E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3213" y="557213"/>
            <a:ext cx="1133475" cy="495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613" y="557213"/>
            <a:ext cx="3251200" cy="495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22EC-2493-4B98-969B-CC306422CA6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0D9F-17C2-4B0B-AE6D-FA5334CDB81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1D3A-230A-4B49-B602-7782675787B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3FDF-4970-415C-A607-15DD3781C2F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5BB4-BD65-4C87-B97C-D8F7A8C8287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7B7D-EE07-447B-B030-B013A78AB15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4367-7E6C-4DD6-8F1F-9446FE8A9B9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492FA-F607-4475-B207-474A5342E10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  <p:sldLayoutId id="21474842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57213"/>
            <a:ext cx="4537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27188"/>
            <a:ext cx="45370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Norges </a:t>
            </a:r>
            <a:r>
              <a:rPr lang="nb-NO" dirty="0" err="1" smtClean="0"/>
              <a:t>Bank’s</a:t>
            </a:r>
            <a:r>
              <a:rPr lang="nb-NO" dirty="0" smtClean="0"/>
              <a:t> Survey </a:t>
            </a:r>
            <a:r>
              <a:rPr lang="nb-NO" dirty="0" err="1" smtClean="0"/>
              <a:t>of</a:t>
            </a:r>
            <a:r>
              <a:rPr lang="nb-NO" dirty="0" smtClean="0"/>
              <a:t> Bank Lending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27088" y="37893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dirty="0" smtClean="0">
                <a:solidFill>
                  <a:schemeClr val="tx2"/>
                </a:solidFill>
              </a:rPr>
              <a:t>2012 Q3</a:t>
            </a:r>
            <a:endParaRPr lang="nb-NO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="" xmlns:p14="http://schemas.microsoft.com/office/powerpoint/2010/main" val="2043003227"/>
              </p:ext>
            </p:extLst>
          </p:nvPr>
        </p:nvGraphicFramePr>
        <p:xfrm>
          <a:off x="0" y="428604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67744" y="548680"/>
            <a:ext cx="15121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Repayment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loans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secured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on</a:t>
            </a:r>
            <a:r>
              <a:rPr lang="nb-NO" sz="1600" dirty="0" smtClean="0">
                <a:latin typeface="Univers 45 Light" pitchFamily="34" charset="0"/>
              </a:rPr>
              <a:t> dwellings</a:t>
            </a:r>
            <a:r>
              <a:rPr lang="nb-NO" sz="1600" baseline="30000" dirty="0" smtClean="0">
                <a:latin typeface="Univers 45 Light" pitchFamily="34" charset="0"/>
              </a:rPr>
              <a:t>3</a:t>
            </a:r>
            <a:r>
              <a:rPr lang="nb-NO" sz="1600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23528" y="620688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Total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5364088" y="620688"/>
            <a:ext cx="15121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First-</a:t>
            </a:r>
            <a:r>
              <a:rPr lang="nb-NO" sz="1600" dirty="0" err="1" smtClean="0">
                <a:latin typeface="Univers 45 Light" pitchFamily="34" charset="0"/>
              </a:rPr>
              <a:t>home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mortgages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 flipV="1">
            <a:off x="5364088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3563888" y="620688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Home </a:t>
            </a:r>
            <a:r>
              <a:rPr lang="nb-NO" sz="1600" dirty="0" err="1" smtClean="0">
                <a:latin typeface="Univers 45 Light" pitchFamily="34" charset="0"/>
              </a:rPr>
              <a:t>equity</a:t>
            </a:r>
            <a:r>
              <a:rPr lang="nb-NO" sz="1600" dirty="0" smtClean="0">
                <a:latin typeface="Univers 45 Light" pitchFamily="34" charset="0"/>
              </a:rPr>
              <a:t>     lines </a:t>
            </a:r>
            <a:r>
              <a:rPr lang="nb-NO" sz="1600" dirty="0" err="1" smtClean="0">
                <a:latin typeface="Univers 45 Light" pitchFamily="34" charset="0"/>
              </a:rPr>
              <a:t>of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credit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32" cy="428628"/>
          </a:xfrm>
        </p:spPr>
        <p:txBody>
          <a:bodyPr/>
          <a:lstStyle/>
          <a:p>
            <a:pPr algn="l" eaLnBrk="1" hangingPunct="1"/>
            <a:r>
              <a:rPr lang="nb-NO" sz="2000" b="1" dirty="0" smtClean="0">
                <a:latin typeface="Univers 45 Light" pitchFamily="34" charset="0"/>
              </a:rPr>
              <a:t>Chart 1</a:t>
            </a:r>
            <a:r>
              <a:rPr lang="nb-NO" sz="2000" dirty="0" smtClean="0">
                <a:latin typeface="Univers 45 Light" pitchFamily="34" charset="0"/>
              </a:rPr>
              <a:t> Household </a:t>
            </a:r>
            <a:r>
              <a:rPr lang="nb-NO" sz="2000" dirty="0" err="1" smtClean="0">
                <a:latin typeface="Univers 45 Light" pitchFamily="34" charset="0"/>
              </a:rPr>
              <a:t>credit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demand</a:t>
            </a:r>
            <a:r>
              <a:rPr lang="nb-NO" sz="2000" dirty="0" smtClean="0">
                <a:latin typeface="Univers 45 Light" pitchFamily="34" charset="0"/>
              </a:rPr>
              <a:t>. Net </a:t>
            </a:r>
            <a:r>
              <a:rPr lang="nb-NO" sz="2000" dirty="0" err="1" smtClean="0">
                <a:latin typeface="Univers 45 Light" pitchFamily="34" charset="0"/>
              </a:rPr>
              <a:t>percentage</a:t>
            </a:r>
            <a:r>
              <a:rPr lang="nb-NO" sz="2000" dirty="0" smtClean="0">
                <a:latin typeface="Univers 45 Light" pitchFamily="34" charset="0"/>
              </a:rPr>
              <a:t> balances.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endParaRPr lang="en-GB" sz="2000" dirty="0" smtClean="0">
              <a:latin typeface="Univers 45 Light" pitchFamily="34" charset="0"/>
            </a:endParaRPr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0" y="5500702"/>
            <a:ext cx="9144000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>
                <a:latin typeface="Univers 45 Light" pitchFamily="34" charset="0"/>
              </a:rPr>
              <a:t>1) </a:t>
            </a:r>
            <a:r>
              <a:rPr lang="en-GB" sz="1600" dirty="0">
                <a:latin typeface="Univers 45 Light" pitchFamily="34" charset="0"/>
              </a:rPr>
              <a:t>Net percentage balances are calculated by weighting together the responses in the survey. The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 blue bars show developments over the past quarter. The red diamonds show expectations over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 the next quarter. The red diamonds have been moved forward one quarter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2) Negative net percentage balances denote falling demand 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Source: </a:t>
            </a:r>
            <a:r>
              <a:rPr lang="en-GB" sz="1600" dirty="0" err="1">
                <a:solidFill>
                  <a:schemeClr val="tx2"/>
                </a:solidFill>
                <a:latin typeface="Univers 45 Light" pitchFamily="34" charset="0"/>
              </a:rPr>
              <a:t>Norges</a:t>
            </a:r>
            <a:r>
              <a:rPr lang="en-GB" sz="1600" dirty="0">
                <a:solidFill>
                  <a:schemeClr val="tx2"/>
                </a:solidFill>
                <a:latin typeface="Univers 45 Light" pitchFamily="34" charset="0"/>
              </a:rPr>
              <a:t> Bank </a:t>
            </a:r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 flipV="1">
            <a:off x="3779912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H="1" flipV="1">
            <a:off x="2195736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2"/>
          <p:cNvGraphicFramePr>
            <a:graphicFrameLocks/>
          </p:cNvGraphicFramePr>
          <p:nvPr/>
        </p:nvGraphicFramePr>
        <p:xfrm>
          <a:off x="0" y="714356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36944" y="5993982"/>
            <a:ext cx="8358246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</a:t>
            </a:r>
            <a:r>
              <a:rPr lang="nb-NO" sz="1600" dirty="0" err="1" smtClean="0">
                <a:latin typeface="Univers 45 Light" pitchFamily="34" charset="0"/>
              </a:rPr>
              <a:t>See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footnote</a:t>
            </a:r>
            <a:r>
              <a:rPr lang="nb-NO" sz="1600" dirty="0" smtClean="0">
                <a:latin typeface="Univers 45 Light" pitchFamily="34" charset="0"/>
              </a:rPr>
              <a:t> 1 in </a:t>
            </a:r>
            <a:r>
              <a:rPr lang="nb-NO" sz="1600" dirty="0" err="1" smtClean="0">
                <a:latin typeface="Univers 45 Light" pitchFamily="34" charset="0"/>
              </a:rPr>
              <a:t>Chart</a:t>
            </a:r>
            <a:r>
              <a:rPr lang="nb-NO" sz="1600" dirty="0" smtClean="0">
                <a:latin typeface="Univers 45 Light" pitchFamily="34" charset="0"/>
              </a:rPr>
              <a:t>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 err="1" smtClean="0">
                <a:latin typeface="Univers 45 Light" pitchFamily="34" charset="0"/>
              </a:rPr>
              <a:t>net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percentage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balances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denote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tighter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credit</a:t>
            </a:r>
            <a:r>
              <a:rPr lang="nb-NO" sz="1600" dirty="0" smtClean="0">
                <a:latin typeface="Univers 45 Light" pitchFamily="34" charset="0"/>
              </a:rPr>
              <a:t> standards</a:t>
            </a:r>
          </a:p>
          <a:p>
            <a:pPr marL="342900" indent="-342900"/>
            <a:r>
              <a:rPr lang="nb-NO" sz="1600" dirty="0" err="1" smtClean="0">
                <a:latin typeface="Univers 45 Light" pitchFamily="34" charset="0"/>
              </a:rPr>
              <a:t>Source</a:t>
            </a:r>
            <a:r>
              <a:rPr lang="nb-NO" sz="1600" dirty="0" smtClean="0">
                <a:latin typeface="Univers 45 Light" pitchFamily="34" charset="0"/>
              </a:rPr>
              <a:t>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 </a:t>
            </a:r>
          </a:p>
          <a:p>
            <a:pPr marL="342900" indent="-342900" eaLnBrk="0" hangingPunct="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2214546" y="900009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First </a:t>
            </a:r>
            <a:r>
              <a:rPr lang="nb-NO" sz="1600" dirty="0" err="1" smtClean="0">
                <a:latin typeface="Univers 45 Light" pitchFamily="34" charset="0"/>
              </a:rPr>
              <a:t>home</a:t>
            </a:r>
            <a:r>
              <a:rPr lang="nb-NO" sz="1600" dirty="0" smtClean="0">
                <a:latin typeface="Univers 45 Light" pitchFamily="34" charset="0"/>
              </a:rPr>
              <a:t> mortgages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539552" y="836712"/>
            <a:ext cx="16430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Credit standards </a:t>
            </a:r>
            <a:r>
              <a:rPr lang="nb-NO" sz="1600" baseline="30000" dirty="0" smtClean="0">
                <a:latin typeface="Univers 45 Light" pitchFamily="34" charset="0"/>
              </a:rPr>
              <a:t>2</a:t>
            </a:r>
            <a:r>
              <a:rPr lang="nb-NO" sz="1600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2195736" y="836712"/>
            <a:ext cx="0" cy="4536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3780440" y="1509410"/>
            <a:ext cx="475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3779912" y="928670"/>
            <a:ext cx="47926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Factors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affecting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credit</a:t>
            </a:r>
            <a:r>
              <a:rPr lang="nb-NO" sz="1600" dirty="0" smtClean="0">
                <a:latin typeface="Univers 45 Light" pitchFamily="34" charset="0"/>
              </a:rPr>
              <a:t> standards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52370" y="52378"/>
            <a:ext cx="9091630" cy="63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sz="2000" b="1" dirty="0" err="1" smtClean="0">
                <a:latin typeface="Univers 45 Light" pitchFamily="34" charset="0"/>
              </a:rPr>
              <a:t>Chart</a:t>
            </a:r>
            <a:r>
              <a:rPr lang="nb-NO" sz="2000" b="1" dirty="0" smtClean="0">
                <a:latin typeface="Univers 45 Light" pitchFamily="34" charset="0"/>
              </a:rPr>
              <a:t> 2 </a:t>
            </a:r>
            <a:r>
              <a:rPr lang="nb-NO" sz="2000" dirty="0" err="1" smtClean="0">
                <a:latin typeface="Univers 45 Light" pitchFamily="34" charset="0"/>
              </a:rPr>
              <a:t>Change</a:t>
            </a:r>
            <a:r>
              <a:rPr lang="nb-NO" sz="2000" dirty="0" smtClean="0">
                <a:latin typeface="Univers 45 Light" pitchFamily="34" charset="0"/>
              </a:rPr>
              <a:t> in </a:t>
            </a:r>
            <a:r>
              <a:rPr lang="nb-NO" sz="2000" dirty="0" err="1" smtClean="0">
                <a:latin typeface="Univers 45 Light" pitchFamily="34" charset="0"/>
              </a:rPr>
              <a:t>credit</a:t>
            </a:r>
            <a:r>
              <a:rPr lang="nb-NO" sz="2000" dirty="0" smtClean="0">
                <a:latin typeface="Univers 45 Light" pitchFamily="34" charset="0"/>
              </a:rPr>
              <a:t> standards for </a:t>
            </a:r>
            <a:r>
              <a:rPr lang="nb-NO" sz="2000" dirty="0" err="1" smtClean="0">
                <a:latin typeface="Univers 45 Light" pitchFamily="34" charset="0"/>
              </a:rPr>
              <a:t>households</a:t>
            </a:r>
            <a:r>
              <a:rPr lang="nb-NO" sz="2000" dirty="0" smtClean="0">
                <a:latin typeface="Univers 45 Light" pitchFamily="34" charset="0"/>
              </a:rPr>
              <a:t>. </a:t>
            </a:r>
            <a:r>
              <a:rPr lang="nb-NO" sz="2000" dirty="0" err="1" smtClean="0">
                <a:latin typeface="Univers 45 Light" pitchFamily="34" charset="0"/>
              </a:rPr>
              <a:t>Factors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affecting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credit</a:t>
            </a:r>
            <a:r>
              <a:rPr lang="nb-NO" sz="2000" dirty="0" smtClean="0">
                <a:latin typeface="Univers 45 Light" pitchFamily="34" charset="0"/>
              </a:rPr>
              <a:t> standards. Net </a:t>
            </a:r>
            <a:r>
              <a:rPr lang="nb-NO" sz="2000" dirty="0" err="1" smtClean="0">
                <a:latin typeface="Univers 45 Light" pitchFamily="34" charset="0"/>
              </a:rPr>
              <a:t>percentage</a:t>
            </a:r>
            <a:r>
              <a:rPr lang="nb-NO" sz="2000" dirty="0" smtClean="0">
                <a:latin typeface="Univers 45 Light" pitchFamily="34" charset="0"/>
              </a:rPr>
              <a:t> balances</a:t>
            </a:r>
            <a:r>
              <a:rPr lang="nb-NO" sz="2000" baseline="30000" dirty="0" smtClean="0">
                <a:latin typeface="Univers 45 Light" pitchFamily="34" charset="0"/>
              </a:rPr>
              <a:t>1)</a:t>
            </a:r>
            <a:endParaRPr lang="en-GB" sz="2000" dirty="0">
              <a:latin typeface="Univers 45 Light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 flipV="1">
            <a:off x="5364088" y="1484784"/>
            <a:ext cx="0" cy="388843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H="1" flipV="1">
            <a:off x="3779396" y="836712"/>
            <a:ext cx="516" cy="450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000892" y="1500174"/>
            <a:ext cx="15716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Funding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5508104" y="1484784"/>
            <a:ext cx="1357335" cy="58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Capital </a:t>
            </a:r>
            <a:r>
              <a:rPr lang="nb-NO" sz="1600" dirty="0" err="1" smtClean="0">
                <a:latin typeface="Univers 45 Light"/>
              </a:rPr>
              <a:t>adequacy</a:t>
            </a:r>
            <a:endParaRPr lang="nb-NO" sz="1600" baseline="300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="" xmlns:p14="http://schemas.microsoft.com/office/powerpoint/2010/main" val="2934498523"/>
              </p:ext>
            </p:extLst>
          </p:nvPr>
        </p:nvGraphicFramePr>
        <p:xfrm>
          <a:off x="0" y="548680"/>
          <a:ext cx="9144000" cy="5000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2051720" y="692696"/>
            <a:ext cx="196901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Maximum </a:t>
            </a:r>
            <a:br>
              <a:rPr lang="nb-NO" sz="1600" dirty="0" smtClean="0">
                <a:latin typeface="Univers 45 Light" pitchFamily="34" charset="0"/>
              </a:rPr>
            </a:br>
            <a:r>
              <a:rPr lang="nb-NO" sz="1600" dirty="0" smtClean="0">
                <a:latin typeface="Univers 45 Light" pitchFamily="34" charset="0"/>
              </a:rPr>
              <a:t>loan-to-</a:t>
            </a:r>
            <a:r>
              <a:rPr lang="nb-NO" sz="1600" dirty="0" err="1" smtClean="0">
                <a:latin typeface="Univers 45 Light" pitchFamily="34" charset="0"/>
              </a:rPr>
              <a:t>income</a:t>
            </a:r>
            <a:r>
              <a:rPr lang="nb-NO" sz="1600" dirty="0" smtClean="0">
                <a:latin typeface="Univers 45 Light" pitchFamily="34" charset="0"/>
              </a:rPr>
              <a:t> ratio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482934" y="736411"/>
            <a:ext cx="19288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Lending </a:t>
            </a:r>
            <a:br>
              <a:rPr lang="nb-NO" sz="1600" dirty="0" smtClean="0">
                <a:latin typeface="Univers 45 Light" pitchFamily="34" charset="0"/>
              </a:rPr>
            </a:br>
            <a:r>
              <a:rPr lang="nb-NO" sz="1600" dirty="0" smtClean="0">
                <a:latin typeface="Univers 45 Light" pitchFamily="34" charset="0"/>
              </a:rPr>
              <a:t>margins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V="1">
            <a:off x="2195736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 flipV="1">
            <a:off x="3779912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5220072" y="692696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Fees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 flipV="1">
            <a:off x="5364088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3779912" y="692695"/>
            <a:ext cx="16561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Maximum loan-to-</a:t>
            </a:r>
            <a:r>
              <a:rPr lang="nb-NO" sz="1600" dirty="0" err="1" smtClean="0">
                <a:latin typeface="Univers 45 Light" pitchFamily="34" charset="0"/>
              </a:rPr>
              <a:t>value</a:t>
            </a:r>
            <a:r>
              <a:rPr lang="nb-NO" sz="1600" dirty="0" smtClean="0">
                <a:latin typeface="Univers 45 Light" pitchFamily="34" charset="0"/>
              </a:rPr>
              <a:t> ratio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0" y="5373217"/>
            <a:ext cx="9144000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500" dirty="0">
                <a:latin typeface="Univers 45 Light" pitchFamily="34" charset="0"/>
              </a:rPr>
              <a:t>1) </a:t>
            </a:r>
            <a:r>
              <a:rPr lang="en-GB" sz="1500" dirty="0">
                <a:latin typeface="Univers 45 Light" pitchFamily="34" charset="0"/>
              </a:rPr>
              <a:t>See footnote 1 in Chart 1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2) Positive net percentage balances for lending margins indicate higher lending margins. Positive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net percentage balances for lending margins and fees denote tighter credit standards. Negative net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percentage balances for maximum LTI ratio, maximum LTV ratio and use of interest-only periods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denote tighter credit standards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Source: </a:t>
            </a:r>
            <a:r>
              <a:rPr lang="en-GB" sz="1500" dirty="0" err="1">
                <a:solidFill>
                  <a:schemeClr val="tx2"/>
                </a:solidFill>
                <a:latin typeface="Univers 45 Light" pitchFamily="34" charset="0"/>
              </a:rPr>
              <a:t>Norges</a:t>
            </a:r>
            <a:r>
              <a:rPr lang="en-GB" sz="1500" dirty="0">
                <a:solidFill>
                  <a:schemeClr val="tx2"/>
                </a:solidFill>
                <a:latin typeface="Univers 45 Light" pitchFamily="34" charset="0"/>
              </a:rPr>
              <a:t> </a:t>
            </a:r>
            <a:r>
              <a:rPr lang="en-GB" sz="1500" dirty="0" smtClean="0">
                <a:solidFill>
                  <a:schemeClr val="tx2"/>
                </a:solidFill>
                <a:latin typeface="Univers 45 Light" pitchFamily="34" charset="0"/>
              </a:rPr>
              <a:t>Bank</a:t>
            </a:r>
            <a:endParaRPr lang="nb-NO" sz="1500" dirty="0">
              <a:latin typeface="Arial Narrow" pitchFamily="34" charset="0"/>
            </a:endParaRPr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688"/>
          </a:xfrm>
          <a:noFill/>
        </p:spPr>
        <p:txBody>
          <a:bodyPr/>
          <a:lstStyle/>
          <a:p>
            <a:pPr algn="l" eaLnBrk="1" hangingPunct="1"/>
            <a:r>
              <a:rPr lang="nb-NO" sz="2000" b="1" dirty="0" smtClean="0">
                <a:latin typeface="Univers 45 Light" pitchFamily="34" charset="0"/>
              </a:rPr>
              <a:t>Chart 3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en-GB" sz="2000" dirty="0">
                <a:latin typeface="Univers 45 Light" pitchFamily="34" charset="0"/>
              </a:rPr>
              <a:t>Change in loan conditions for households. Net percentage balances</a:t>
            </a:r>
            <a:r>
              <a:rPr lang="en-GB" sz="1900" baseline="30000" dirty="0">
                <a:latin typeface="Univers 45 Light" pitchFamily="34" charset="0"/>
              </a:rPr>
              <a:t>1</a:t>
            </a:r>
            <a:r>
              <a:rPr lang="nb-NO" sz="1900" baseline="30000" dirty="0">
                <a:latin typeface="Univers 45 Light" pitchFamily="34" charset="0"/>
              </a:rPr>
              <a:t>), 2)</a:t>
            </a:r>
            <a:endParaRPr lang="en-GB" sz="1900" dirty="0" smtClean="0">
              <a:latin typeface="Univers 45 Light" pitchFamily="34" charset="0"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732240" y="692696"/>
            <a:ext cx="19288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Use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of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br>
              <a:rPr lang="nb-NO" sz="1600" dirty="0" smtClean="0">
                <a:latin typeface="Univers 45 Light" pitchFamily="34" charset="0"/>
              </a:rPr>
            </a:br>
            <a:r>
              <a:rPr lang="nb-NO" sz="1600" dirty="0" err="1" smtClean="0">
                <a:latin typeface="Univers 45 Light" pitchFamily="34" charset="0"/>
              </a:rPr>
              <a:t>interest-only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periods</a:t>
            </a:r>
            <a:endParaRPr lang="nb-NO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="" xmlns:p14="http://schemas.microsoft.com/office/powerpoint/2010/main" val="2041648693"/>
              </p:ext>
            </p:extLst>
          </p:nvPr>
        </p:nvGraphicFramePr>
        <p:xfrm>
          <a:off x="0" y="857232"/>
          <a:ext cx="9144000" cy="5236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19050" y="5949279"/>
            <a:ext cx="9233470" cy="79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500" dirty="0">
                <a:latin typeface="Univers 45 Light" pitchFamily="34" charset="0"/>
              </a:rPr>
              <a:t>1) </a:t>
            </a:r>
            <a:r>
              <a:rPr lang="en-GB" sz="1500" dirty="0">
                <a:latin typeface="Univers 45 Light" pitchFamily="34" charset="0"/>
              </a:rPr>
              <a:t>See footnote 1 in Chart 1 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2) Positive net percentage balances denote increased demand or increased </a:t>
            </a:r>
            <a:r>
              <a:rPr lang="en-GB" sz="1500" dirty="0" smtClean="0">
                <a:latin typeface="Univers 45 Light" pitchFamily="34" charset="0"/>
              </a:rPr>
              <a:t>credit line utilisation rate</a:t>
            </a:r>
            <a:endParaRPr lang="en-GB" sz="1500" dirty="0">
              <a:latin typeface="Univers 45 Light" pitchFamily="34" charset="0"/>
            </a:endParaRP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Source: </a:t>
            </a:r>
            <a:r>
              <a:rPr lang="en-GB" sz="1500" dirty="0" err="1">
                <a:latin typeface="Univers 45 Light" pitchFamily="34" charset="0"/>
              </a:rPr>
              <a:t>Norges</a:t>
            </a:r>
            <a:r>
              <a:rPr lang="en-GB" sz="1500" dirty="0">
                <a:latin typeface="Univers 45 Light" pitchFamily="34" charset="0"/>
              </a:rPr>
              <a:t> Bank</a:t>
            </a:r>
            <a:endParaRPr lang="nb-NO" sz="1500" dirty="0">
              <a:latin typeface="Univers 45 Light" pitchFamily="34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593201" y="998632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Credit </a:t>
            </a:r>
            <a:r>
              <a:rPr lang="nb-NO" sz="1600" dirty="0" err="1" smtClean="0">
                <a:latin typeface="Univers 45 Light" pitchFamily="34" charset="0"/>
              </a:rPr>
              <a:t>demand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among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non-financial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enterprises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V="1">
            <a:off x="3234018" y="1000108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214678" y="1000108"/>
            <a:ext cx="26432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Credit line </a:t>
            </a:r>
            <a:r>
              <a:rPr lang="nb-NO" sz="1600" dirty="0" err="1" smtClean="0">
                <a:latin typeface="Univers 45 Light" pitchFamily="34" charset="0"/>
              </a:rPr>
              <a:t>utilisation</a:t>
            </a:r>
            <a:r>
              <a:rPr lang="nb-NO" sz="1600" dirty="0" smtClean="0">
                <a:latin typeface="Univers 45 Light" pitchFamily="34" charset="0"/>
              </a:rPr>
              <a:t> rate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72568" cy="769957"/>
          </a:xfrm>
          <a:noFill/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 pitchFamily="34" charset="0"/>
              </a:rPr>
              <a:t>Chart 4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en-GB" sz="2000" dirty="0">
                <a:latin typeface="Univers 45 Light" pitchFamily="34" charset="0"/>
              </a:rPr>
              <a:t>Credit demand among non-financial </a:t>
            </a:r>
            <a:r>
              <a:rPr lang="en-GB" sz="2000" dirty="0" smtClean="0">
                <a:latin typeface="Univers 45 Light" pitchFamily="34" charset="0"/>
              </a:rPr>
              <a:t>enterprises </a:t>
            </a:r>
            <a:r>
              <a:rPr lang="en-GB" sz="2000" dirty="0">
                <a:latin typeface="Univers 45 Light" pitchFamily="34" charset="0"/>
              </a:rPr>
              <a:t>and </a:t>
            </a:r>
            <a:r>
              <a:rPr lang="en-GB" sz="2000" dirty="0" smtClean="0">
                <a:latin typeface="Univers 45 Light" pitchFamily="34" charset="0"/>
              </a:rPr>
              <a:t>credit line utilisation rate. </a:t>
            </a:r>
            <a:r>
              <a:rPr lang="en-GB" sz="2000" dirty="0">
                <a:latin typeface="Univers 45 Light" pitchFamily="34" charset="0"/>
              </a:rPr>
              <a:t>Net percentage balances</a:t>
            </a:r>
            <a:r>
              <a:rPr lang="en-GB" sz="2000" baseline="30000" dirty="0">
                <a:latin typeface="Univers 45 Light" pitchFamily="34" charset="0"/>
              </a:rPr>
              <a:t>1), 2)</a:t>
            </a:r>
            <a:endParaRPr lang="en-GB" sz="20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="" xmlns:p14="http://schemas.microsoft.com/office/powerpoint/2010/main" val="2320073465"/>
              </p:ext>
            </p:extLst>
          </p:nvPr>
        </p:nvGraphicFramePr>
        <p:xfrm>
          <a:off x="0" y="785794"/>
          <a:ext cx="9144000" cy="5379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0" y="6000744"/>
            <a:ext cx="771530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>
                <a:latin typeface="Univers 45 Light" pitchFamily="34" charset="0"/>
              </a:rPr>
              <a:t>1) </a:t>
            </a:r>
            <a:r>
              <a:rPr lang="en-GB" sz="1600" dirty="0">
                <a:latin typeface="Univers 45 Light" pitchFamily="34" charset="0"/>
              </a:rPr>
              <a:t>See footnote 1 in Chart 1 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2) Negative net percentage balances denote tighter credit standards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Source: </a:t>
            </a:r>
            <a:r>
              <a:rPr lang="en-GB" sz="1600" dirty="0" err="1">
                <a:solidFill>
                  <a:schemeClr val="tx2"/>
                </a:solidFill>
                <a:latin typeface="Univers 45 Light" pitchFamily="34" charset="0"/>
              </a:rPr>
              <a:t>Norges</a:t>
            </a:r>
            <a:r>
              <a:rPr lang="en-GB" sz="1600" dirty="0">
                <a:solidFill>
                  <a:schemeClr val="tx2"/>
                </a:solidFill>
                <a:latin typeface="Univers 45 Light" pitchFamily="34" charset="0"/>
              </a:rPr>
              <a:t> Bank </a:t>
            </a:r>
          </a:p>
          <a:p>
            <a:pPr marL="457200" indent="-457200"/>
            <a:r>
              <a:rPr lang="nb-NO" sz="1600" dirty="0">
                <a:latin typeface="Univers 45 Light" pitchFamily="34" charset="0"/>
              </a:rPr>
              <a:t>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571472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Total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4566371" y="92867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572000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Commercial real </a:t>
            </a:r>
            <a:r>
              <a:rPr lang="nb-NO" sz="1600" dirty="0" err="1" smtClean="0">
                <a:latin typeface="Univers 45 Light" pitchFamily="34" charset="0"/>
              </a:rPr>
              <a:t>estate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0" y="0"/>
            <a:ext cx="891069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 smtClean="0">
                <a:latin typeface="Univers 45 Light" pitchFamily="34" charset="0"/>
              </a:rPr>
              <a:t>Chart 5 </a:t>
            </a:r>
            <a:r>
              <a:rPr lang="en-GB" sz="2000" dirty="0">
                <a:latin typeface="Univers 45 Light" pitchFamily="34" charset="0"/>
              </a:rPr>
              <a:t>Change in credit standards for non-financial </a:t>
            </a:r>
            <a:r>
              <a:rPr lang="en-GB" sz="2000" dirty="0" smtClean="0">
                <a:latin typeface="Univers 45 Light" pitchFamily="34" charset="0"/>
              </a:rPr>
              <a:t>enterprises</a:t>
            </a:r>
            <a:r>
              <a:rPr lang="en-GB" sz="2000" dirty="0">
                <a:latin typeface="Univers 45 Light" pitchFamily="34" charset="0"/>
              </a:rPr>
              <a:t>. Net percentage balances</a:t>
            </a:r>
            <a:r>
              <a:rPr lang="en-GB" sz="2000" baseline="30000" dirty="0">
                <a:latin typeface="Univers 45 Light" pitchFamily="34" charset="0"/>
              </a:rPr>
              <a:t>1), 2</a:t>
            </a:r>
            <a:r>
              <a:rPr lang="nb-NO" sz="2000" baseline="30000" dirty="0" smtClean="0">
                <a:latin typeface="Univers 45 Light" pitchFamily="34" charset="0"/>
              </a:rPr>
              <a:t>)</a:t>
            </a:r>
            <a:endParaRPr lang="en-GB" sz="20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="" xmlns:p14="http://schemas.microsoft.com/office/powerpoint/2010/main" val="1669959892"/>
              </p:ext>
            </p:extLst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28575" y="5929330"/>
            <a:ext cx="814393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>
                <a:latin typeface="Univers 45 Light" pitchFamily="34" charset="0"/>
              </a:rPr>
              <a:t>1) </a:t>
            </a:r>
            <a:r>
              <a:rPr lang="en-GB" sz="1600" dirty="0">
                <a:latin typeface="Univers 45 Light" pitchFamily="34" charset="0"/>
              </a:rPr>
              <a:t>See footnote 1 in Chart 1 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2) Negative net percentage balances denote tighter credit standards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Source: </a:t>
            </a:r>
            <a:r>
              <a:rPr lang="en-GB" sz="1600" dirty="0" err="1">
                <a:solidFill>
                  <a:schemeClr val="tx2"/>
                </a:solidFill>
                <a:latin typeface="Univers 45 Light" pitchFamily="34" charset="0"/>
              </a:rPr>
              <a:t>Norges</a:t>
            </a:r>
            <a:r>
              <a:rPr lang="en-GB" sz="1600" dirty="0">
                <a:solidFill>
                  <a:schemeClr val="tx2"/>
                </a:solidFill>
                <a:latin typeface="Univers 45 Light" pitchFamily="34" charset="0"/>
              </a:rPr>
              <a:t> Bank </a:t>
            </a:r>
          </a:p>
          <a:p>
            <a:pPr marL="457200" indent="-457200"/>
            <a:r>
              <a:rPr lang="nb-NO" sz="1600" dirty="0">
                <a:latin typeface="Univers 45 Light" pitchFamily="34" charset="0"/>
              </a:rPr>
              <a:t>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 	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571472" y="1000108"/>
            <a:ext cx="13573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Economic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outlook</a:t>
            </a:r>
            <a:endParaRPr lang="nb-NO" sz="1600" dirty="0">
              <a:latin typeface="Univers 45 Light"/>
            </a:endParaRP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572000" y="1000108"/>
            <a:ext cx="12858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Banks’ risk </a:t>
            </a:r>
            <a:r>
              <a:rPr lang="nb-NO" sz="1600" dirty="0" err="1" smtClean="0">
                <a:latin typeface="Univers 45 Light"/>
              </a:rPr>
              <a:t>appetite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V="1">
            <a:off x="1921076" y="1033445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H="1" flipV="1">
            <a:off x="3252779" y="1033446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928794" y="1000108"/>
            <a:ext cx="12858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Sector-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specific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outlook</a:t>
            </a:r>
            <a:endParaRPr lang="nb-NO" sz="1600" dirty="0">
              <a:latin typeface="Univers 45 Light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0" y="0"/>
            <a:ext cx="8872598" cy="70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 smtClean="0">
                <a:latin typeface="Univers 45 Light"/>
              </a:rPr>
              <a:t>Chart 6 </a:t>
            </a:r>
            <a:r>
              <a:rPr lang="en-GB" sz="2000" dirty="0">
                <a:latin typeface="Univers 45 Light" pitchFamily="34" charset="0"/>
              </a:rPr>
              <a:t>Factors affecting credit standards for non-financial </a:t>
            </a:r>
            <a:r>
              <a:rPr lang="en-GB" sz="2000" dirty="0" smtClean="0">
                <a:latin typeface="Univers 45 Light" pitchFamily="34" charset="0"/>
              </a:rPr>
              <a:t>enterprises</a:t>
            </a:r>
            <a:r>
              <a:rPr lang="en-GB" sz="2000" dirty="0">
                <a:latin typeface="Univers 45 Light" pitchFamily="34" charset="0"/>
              </a:rPr>
              <a:t>. Net percentage balances</a:t>
            </a:r>
            <a:r>
              <a:rPr lang="en-GB" sz="2000" baseline="30000" dirty="0">
                <a:latin typeface="Univers 45 Light" pitchFamily="34" charset="0"/>
              </a:rPr>
              <a:t>1), 2)</a:t>
            </a: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 flipV="1">
            <a:off x="4565432" y="1023921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347864" y="1000108"/>
            <a:ext cx="12175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Market </a:t>
            </a:r>
            <a:r>
              <a:rPr lang="nb-NO" sz="1600" dirty="0" err="1" smtClean="0">
                <a:latin typeface="Univers 45 Light"/>
              </a:rPr>
              <a:t>share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objectives</a:t>
            </a:r>
            <a:endParaRPr lang="nb-NO" sz="16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="" xmlns:p14="http://schemas.microsoft.com/office/powerpoint/2010/main" val="1041403452"/>
              </p:ext>
            </p:extLst>
          </p:nvPr>
        </p:nvGraphicFramePr>
        <p:xfrm>
          <a:off x="0" y="642918"/>
          <a:ext cx="9144000" cy="4874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571736" y="785794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Equity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capital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requirements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571472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Lending margins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V="1">
            <a:off x="25842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H="1" flipV="1">
            <a:off x="4558040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500826" y="785794"/>
            <a:ext cx="20717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Fees</a:t>
            </a:r>
            <a:endParaRPr lang="nb-NO" sz="1600" dirty="0">
              <a:latin typeface="Univers 45 Light"/>
            </a:endParaRP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 flipH="1" flipV="1">
            <a:off x="65550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4572000" y="785794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Maximum </a:t>
            </a:r>
            <a:r>
              <a:rPr lang="nb-NO" sz="1600" dirty="0" err="1" smtClean="0">
                <a:latin typeface="Univers 45 Light"/>
              </a:rPr>
              <a:t>loan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maturity</a:t>
            </a:r>
            <a:endParaRPr lang="nb-NO" sz="1600" dirty="0">
              <a:latin typeface="Univers 45 Light"/>
            </a:endParaRP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57118" y="5517232"/>
            <a:ext cx="9086882" cy="1274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000" indent="-457200"/>
            <a:r>
              <a:rPr lang="nb-NO" sz="1500" dirty="0">
                <a:latin typeface="Univers 45 Light"/>
              </a:rPr>
              <a:t>1</a:t>
            </a:r>
            <a:r>
              <a:rPr lang="en-GB" sz="1500" dirty="0">
                <a:latin typeface="Univers 45 Light"/>
              </a:rPr>
              <a:t>) See footnote 1 in Chart 1 </a:t>
            </a:r>
          </a:p>
          <a:p>
            <a:pPr marL="36000" indent="-457200"/>
            <a:r>
              <a:rPr lang="en-GB" sz="1500" dirty="0">
                <a:latin typeface="Univers 45 Light"/>
              </a:rPr>
              <a:t>2) Positive net percentage balances for lending margins denote higher lending margins. Positive</a:t>
            </a:r>
          </a:p>
          <a:p>
            <a:pPr marL="36000" indent="-457200"/>
            <a:r>
              <a:rPr lang="en-GB" sz="1500" dirty="0">
                <a:latin typeface="Univers 45 Light"/>
              </a:rPr>
              <a:t> net percentage balances for lending margins, equity capital requirements and fees denote tighter credit standards. Negative net percentage balances for maximum loan maturity indicate tighter credit standards</a:t>
            </a:r>
          </a:p>
          <a:p>
            <a:pPr marL="457200" indent="-457200"/>
            <a:r>
              <a:rPr lang="en-GB" sz="1500" dirty="0">
                <a:latin typeface="Univers 45 Light"/>
              </a:rPr>
              <a:t>Source: </a:t>
            </a:r>
            <a:r>
              <a:rPr lang="en-GB" sz="1500" dirty="0" err="1">
                <a:solidFill>
                  <a:schemeClr val="tx2"/>
                </a:solidFill>
                <a:latin typeface="Univers 45 Light"/>
              </a:rPr>
              <a:t>Norges</a:t>
            </a:r>
            <a:r>
              <a:rPr lang="en-GB" sz="1500" dirty="0">
                <a:solidFill>
                  <a:schemeClr val="tx2"/>
                </a:solidFill>
                <a:latin typeface="Univers 45 Light"/>
              </a:rPr>
              <a:t> Bank</a:t>
            </a:r>
            <a:r>
              <a:rPr lang="nb-NO" sz="1500" dirty="0">
                <a:solidFill>
                  <a:schemeClr val="tx2"/>
                </a:solidFill>
                <a:latin typeface="Univers 45 Light"/>
              </a:rPr>
              <a:t> </a:t>
            </a:r>
          </a:p>
          <a:p>
            <a:pPr marL="457200" indent="-457200"/>
            <a:endParaRPr lang="nb-NO" sz="1500" dirty="0">
              <a:latin typeface="Univers 45 Light"/>
            </a:endParaRPr>
          </a:p>
          <a:p>
            <a:pPr marL="457200" indent="-457200"/>
            <a:endParaRPr lang="nb-NO" sz="1500" dirty="0">
              <a:latin typeface="Univers 45 Light"/>
            </a:endParaRPr>
          </a:p>
        </p:txBody>
      </p:sp>
      <p:sp>
        <p:nvSpPr>
          <p:cNvPr id="6157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72560" cy="635000"/>
          </a:xfrm>
          <a:noFill/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/>
              </a:rPr>
              <a:t>Chart 7</a:t>
            </a:r>
            <a:r>
              <a:rPr lang="nb-NO" sz="2000" dirty="0" smtClean="0">
                <a:latin typeface="Univers 45 Light"/>
              </a:rPr>
              <a:t> </a:t>
            </a:r>
            <a:r>
              <a:rPr lang="en-GB" sz="2000" dirty="0">
                <a:latin typeface="Univers 45 Light"/>
              </a:rPr>
              <a:t>Change in loan conditions for non-financial </a:t>
            </a:r>
            <a:r>
              <a:rPr lang="en-GB" sz="2000" dirty="0" smtClean="0">
                <a:latin typeface="Univers 45 Light"/>
              </a:rPr>
              <a:t>enterprises</a:t>
            </a:r>
            <a:r>
              <a:rPr lang="en-GB" sz="2000" dirty="0">
                <a:latin typeface="Univers 45 Light"/>
              </a:rPr>
              <a:t>. </a:t>
            </a:r>
            <a:br>
              <a:rPr lang="en-GB" sz="2000" dirty="0">
                <a:latin typeface="Univers 45 Light"/>
              </a:rPr>
            </a:br>
            <a:r>
              <a:rPr lang="en-GB" sz="2000" dirty="0">
                <a:latin typeface="Univers 45 Light"/>
              </a:rPr>
              <a:t>Net percentage balances</a:t>
            </a:r>
            <a:r>
              <a:rPr lang="en-GB" sz="2000" baseline="30000" dirty="0">
                <a:latin typeface="Univers 45 Light"/>
              </a:rPr>
              <a:t>1), 2)</a:t>
            </a:r>
            <a:endParaRPr lang="en-GB" sz="2000" dirty="0" smtClean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 Powerpointmal">
  <a:themeElements>
    <a:clrScheme name="NB 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 Powerpointm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 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 Powerpointm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9869</TotalTime>
  <Words>474</Words>
  <Application>Microsoft Office PowerPoint</Application>
  <PresentationFormat>Skjermfremvisning (4:3)</PresentationFormat>
  <Paragraphs>82</Paragraphs>
  <Slides>8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Lysbildetitler</vt:lpstr>
      </vt:variant>
      <vt:variant>
        <vt:i4>8</vt:i4>
      </vt:variant>
    </vt:vector>
  </HeadingPairs>
  <TitlesOfParts>
    <vt:vector size="10" baseType="lpstr">
      <vt:lpstr>Standard utforming</vt:lpstr>
      <vt:lpstr>NB Powerpointmal</vt:lpstr>
      <vt:lpstr>Norges Bank’s Survey of Bank Lending</vt:lpstr>
      <vt:lpstr>Chart 1 Household credit demand. Net percentage balances.1), 2) </vt:lpstr>
      <vt:lpstr>Lysbilde 3</vt:lpstr>
      <vt:lpstr>Chart 3 Change in loan conditions for households. Net percentage balances1), 2)</vt:lpstr>
      <vt:lpstr>Chart 4 Credit demand among non-financial enterprises and credit line utilisation rate. Net percentage balances1), 2)</vt:lpstr>
      <vt:lpstr>Lysbilde 6</vt:lpstr>
      <vt:lpstr>Lysbilde 7</vt:lpstr>
      <vt:lpstr>Chart 7 Change in loan conditions for non-financial enterprises.  Net percentage balances1), 2)</vt:lpstr>
    </vt:vector>
  </TitlesOfParts>
  <Company>Norges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Norges Banks utlånsundersøkelse</dc:title>
  <dc:creator>Magdalena Riiser</dc:creator>
  <cp:lastModifiedBy>Grethe Frøyland</cp:lastModifiedBy>
  <cp:revision>621</cp:revision>
  <dcterms:created xsi:type="dcterms:W3CDTF">2008-03-11T13:27:45Z</dcterms:created>
  <dcterms:modified xsi:type="dcterms:W3CDTF">2012-10-18T06:38:18Z</dcterms:modified>
</cp:coreProperties>
</file>