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5"/>
  </p:notesMasterIdLst>
  <p:sldIdLst>
    <p:sldId id="282" r:id="rId3"/>
    <p:sldId id="283" r:id="rId4"/>
    <p:sldId id="284" r:id="rId5"/>
    <p:sldId id="285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499851048998484E-2"/>
          <c:y val="0.11183694769438764"/>
          <c:w val="0.8884300129995053"/>
          <c:h val="0.661930168948364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3"/>
            <c:invertIfNegative val="0"/>
            <c:bubble3D val="0"/>
            <c:spPr>
              <a:pattFill prst="trellis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4.14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mtClean="0"/>
                      <a:t>2.93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mtClean="0"/>
                      <a:t>12.60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11.09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0" sourceLinked="0"/>
            <c:txPr>
              <a:bodyPr/>
              <a:lstStyle/>
              <a:p>
                <a:pPr>
                  <a:defRPr sz="1800"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Card payments overall</c:v>
                </c:pt>
                <c:pt idx="1">
                  <c:v>BankAxept</c:v>
                </c:pt>
                <c:pt idx="2">
                  <c:v>International cards</c:v>
                </c:pt>
                <c:pt idx="3">
                  <c:v>International cards (excluding online payments)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4.1399999999999997</c:v>
                </c:pt>
                <c:pt idx="1">
                  <c:v>2.93</c:v>
                </c:pt>
                <c:pt idx="2">
                  <c:v>12.6</c:v>
                </c:pt>
                <c:pt idx="3">
                  <c:v>11.09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620800"/>
        <c:axId val="82622336"/>
      </c:barChart>
      <c:lineChart>
        <c:grouping val="standard"/>
        <c:varyColors val="0"/>
        <c:ser>
          <c:idx val="1"/>
          <c:order val="1"/>
          <c:tx>
            <c:v>Hjelpelinje</c:v>
          </c:tx>
          <c:marker>
            <c:symbol val="none"/>
          </c:marker>
          <c:val>
            <c:numLit>
              <c:formatCode>General</c:formatCode>
              <c:ptCount val="1"/>
              <c:pt idx="0">
                <c:v>1</c:v>
              </c:pt>
            </c:numLit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2625664"/>
        <c:axId val="82623872"/>
      </c:lineChart>
      <c:catAx>
        <c:axId val="82620800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txPr>
          <a:bodyPr rot="0" vert="horz" anchor="ctr" anchorCtr="0"/>
          <a:lstStyle/>
          <a:p>
            <a:pPr>
              <a:defRPr sz="1800" baseline="0"/>
            </a:pPr>
            <a:endParaRPr lang="en-US"/>
          </a:p>
        </c:txPr>
        <c:crossAx val="82622336"/>
        <c:crosses val="autoZero"/>
        <c:auto val="1"/>
        <c:lblAlgn val="ctr"/>
        <c:lblOffset val="100"/>
        <c:noMultiLvlLbl val="0"/>
      </c:catAx>
      <c:valAx>
        <c:axId val="82622336"/>
        <c:scaling>
          <c:orientation val="minMax"/>
        </c:scaling>
        <c:delete val="0"/>
        <c:axPos val="l"/>
        <c:numFmt formatCode="General" sourceLinked="0"/>
        <c:majorTickMark val="in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82620800"/>
        <c:crosses val="autoZero"/>
        <c:crossBetween val="between"/>
      </c:valAx>
      <c:valAx>
        <c:axId val="82623872"/>
        <c:scaling>
          <c:orientation val="minMax"/>
          <c:max val="14"/>
          <c:min val="0"/>
        </c:scaling>
        <c:delete val="0"/>
        <c:axPos val="r"/>
        <c:numFmt formatCode="General" sourceLinked="1"/>
        <c:majorTickMark val="in"/>
        <c:minorTickMark val="none"/>
        <c:tickLblPos val="nextTo"/>
        <c:crossAx val="82625664"/>
        <c:crosses val="max"/>
        <c:crossBetween val="between"/>
        <c:majorUnit val="2"/>
      </c:valAx>
      <c:catAx>
        <c:axId val="82625664"/>
        <c:scaling>
          <c:orientation val="minMax"/>
        </c:scaling>
        <c:delete val="1"/>
        <c:axPos val="b"/>
        <c:majorTickMark val="out"/>
        <c:minorTickMark val="none"/>
        <c:tickLblPos val="nextTo"/>
        <c:crossAx val="82623872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50000"/>
            </a:schemeClr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5499851048998484E-2"/>
          <c:y val="0.11183694769438764"/>
          <c:w val="0.92545557616105334"/>
          <c:h val="0.6619301689483640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txPr>
              <a:bodyPr/>
              <a:lstStyle/>
              <a:p>
                <a:pPr>
                  <a:defRPr sz="1800"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Card payments overall</c:v>
                </c:pt>
                <c:pt idx="1">
                  <c:v>BankAxept</c:v>
                </c:pt>
                <c:pt idx="2">
                  <c:v>International cards</c:v>
                </c:pt>
                <c:pt idx="3">
                  <c:v>Total (cash, cards and giro)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108</c:v>
                </c:pt>
                <c:pt idx="1">
                  <c:v>67</c:v>
                </c:pt>
                <c:pt idx="2">
                  <c:v>140</c:v>
                </c:pt>
                <c:pt idx="3">
                  <c:v>76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2007</c:v>
                </c:pt>
              </c:strCache>
            </c:strRef>
          </c:tx>
          <c:spPr>
            <a:pattFill prst="trellis">
              <a:fgClr>
                <a:schemeClr val="accent4"/>
              </a:fgClr>
              <a:bgClr>
                <a:schemeClr val="bg1"/>
              </a:bgClr>
            </a:pattFill>
          </c:spPr>
          <c:invertIfNegative val="0"/>
          <c:dLbls>
            <c:txPr>
              <a:bodyPr/>
              <a:lstStyle/>
              <a:p>
                <a:pPr>
                  <a:defRPr sz="1800"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Card payments overall</c:v>
                </c:pt>
                <c:pt idx="1">
                  <c:v>BankAxept</c:v>
                </c:pt>
                <c:pt idx="2">
                  <c:v>International cards</c:v>
                </c:pt>
                <c:pt idx="3">
                  <c:v>Total (cash, cards and giro)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61</c:v>
                </c:pt>
                <c:pt idx="1">
                  <c:v>31</c:v>
                </c:pt>
                <c:pt idx="2">
                  <c:v>101</c:v>
                </c:pt>
                <c:pt idx="3">
                  <c:v>71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860352"/>
        <c:axId val="85861888"/>
      </c:barChart>
      <c:lineChart>
        <c:grouping val="standard"/>
        <c:varyColors val="0"/>
        <c:ser>
          <c:idx val="2"/>
          <c:order val="2"/>
          <c:tx>
            <c:v>Hjelpelinje</c:v>
          </c:tx>
          <c:marker>
            <c:symbol val="none"/>
          </c:marker>
          <c:val>
            <c:numLit>
              <c:formatCode>General</c:formatCode>
              <c:ptCount val="1"/>
              <c:pt idx="0">
                <c:v>1</c:v>
              </c:pt>
            </c:numLit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865216"/>
        <c:axId val="85863424"/>
      </c:lineChart>
      <c:catAx>
        <c:axId val="8586035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txPr>
          <a:bodyPr rot="0" vert="horz" anchor="ctr" anchorCtr="0"/>
          <a:lstStyle/>
          <a:p>
            <a:pPr>
              <a:defRPr sz="1800" baseline="0"/>
            </a:pPr>
            <a:endParaRPr lang="en-US"/>
          </a:p>
        </c:txPr>
        <c:crossAx val="85861888"/>
        <c:crosses val="autoZero"/>
        <c:auto val="1"/>
        <c:lblAlgn val="ctr"/>
        <c:lblOffset val="100"/>
        <c:noMultiLvlLbl val="0"/>
      </c:catAx>
      <c:valAx>
        <c:axId val="85861888"/>
        <c:scaling>
          <c:orientation val="minMax"/>
        </c:scaling>
        <c:delete val="0"/>
        <c:axPos val="l"/>
        <c:numFmt formatCode="General" sourceLinked="0"/>
        <c:majorTickMark val="in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85860352"/>
        <c:crosses val="autoZero"/>
        <c:crossBetween val="between"/>
      </c:valAx>
      <c:valAx>
        <c:axId val="85863424"/>
        <c:scaling>
          <c:orientation val="minMax"/>
          <c:max val="160"/>
          <c:min val="0"/>
        </c:scaling>
        <c:delete val="0"/>
        <c:axPos val="r"/>
        <c:numFmt formatCode="General" sourceLinked="1"/>
        <c:majorTickMark val="in"/>
        <c:minorTickMark val="none"/>
        <c:tickLblPos val="nextTo"/>
        <c:crossAx val="85865216"/>
        <c:crosses val="max"/>
        <c:crossBetween val="between"/>
        <c:majorUnit val="20"/>
      </c:valAx>
      <c:catAx>
        <c:axId val="85865216"/>
        <c:scaling>
          <c:orientation val="minMax"/>
        </c:scaling>
        <c:delete val="1"/>
        <c:axPos val="b"/>
        <c:majorTickMark val="out"/>
        <c:minorTickMark val="none"/>
        <c:tickLblPos val="nextTo"/>
        <c:crossAx val="85863424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50000"/>
            </a:schemeClr>
          </a:solidFill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29669898976087178"/>
          <c:y val="1.5034323259856886E-2"/>
          <c:w val="0.35884367548904822"/>
          <c:h val="0.12871926593445798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CLS gross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10.771514220875346</c:v>
                </c:pt>
                <c:pt idx="1">
                  <c:v>13.464949094191956</c:v>
                </c:pt>
                <c:pt idx="2">
                  <c:v>14.442139840010283</c:v>
                </c:pt>
                <c:pt idx="3">
                  <c:v>15.484340953532801</c:v>
                </c:pt>
                <c:pt idx="4">
                  <c:v>13.97012588452913</c:v>
                </c:pt>
                <c:pt idx="5">
                  <c:v>15.675567333364397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Gross excluding CLS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142.65331039984306</c:v>
                </c:pt>
                <c:pt idx="1">
                  <c:v>135.29249492013545</c:v>
                </c:pt>
                <c:pt idx="2">
                  <c:v>146.87891312050348</c:v>
                </c:pt>
                <c:pt idx="3">
                  <c:v>173.35724196663315</c:v>
                </c:pt>
                <c:pt idx="4">
                  <c:v>159.7689464586127</c:v>
                </c:pt>
                <c:pt idx="5">
                  <c:v>167.63503017602372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NICS Net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9.5818777702503848</c:v>
                </c:pt>
                <c:pt idx="1">
                  <c:v>7.0564493728591398</c:v>
                </c:pt>
                <c:pt idx="2">
                  <c:v>6.2719733373360373</c:v>
                </c:pt>
                <c:pt idx="3">
                  <c:v>8.6829584480467545</c:v>
                </c:pt>
                <c:pt idx="4">
                  <c:v>10.298559687918935</c:v>
                </c:pt>
                <c:pt idx="5">
                  <c:v>10.833810044784361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VPS and Oslo Clearing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  <c:pt idx="0">
                  <c:v>4.5166471621863016</c:v>
                </c:pt>
                <c:pt idx="1">
                  <c:v>5.2524119802917877</c:v>
                </c:pt>
                <c:pt idx="2">
                  <c:v>4.5198131049639398</c:v>
                </c:pt>
                <c:pt idx="3">
                  <c:v>4.3948956855091801</c:v>
                </c:pt>
                <c:pt idx="4">
                  <c:v>4.2318344867746198</c:v>
                </c:pt>
                <c:pt idx="5">
                  <c:v>3.8763092456514086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NICS SWIFT net</c:v>
                </c:pt>
              </c:strCache>
            </c:strRef>
          </c:tx>
          <c:invertIfNegative val="0"/>
          <c:cat>
            <c:numRef>
              <c:f>Sheet1!$A$2:$A$7</c:f>
              <c:numCache>
                <c:formatCode>General</c:formatCode>
                <c:ptCount val="6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</c:numCache>
            </c:numRef>
          </c:cat>
          <c:val>
            <c:numRef>
              <c:f>Sheet1!$F$2:$F$7</c:f>
              <c:numCache>
                <c:formatCode>General</c:formatCode>
                <c:ptCount val="6"/>
                <c:pt idx="0">
                  <c:v>0.91786458057222375</c:v>
                </c:pt>
                <c:pt idx="1">
                  <c:v>1.1142610714794463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8616704"/>
        <c:axId val="188618240"/>
      </c:barChart>
      <c:catAx>
        <c:axId val="18861670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crossAx val="188618240"/>
        <c:crosses val="autoZero"/>
        <c:auto val="1"/>
        <c:lblAlgn val="ctr"/>
        <c:lblOffset val="100"/>
        <c:noMultiLvlLbl val="0"/>
      </c:catAx>
      <c:valAx>
        <c:axId val="188618240"/>
        <c:scaling>
          <c:orientation val="minMax"/>
        </c:scaling>
        <c:delete val="0"/>
        <c:axPos val="l"/>
        <c:numFmt formatCode="General" sourceLinked="1"/>
        <c:majorTickMark val="in"/>
        <c:minorTickMark val="none"/>
        <c:tickLblPos val="nextTo"/>
        <c:crossAx val="188616704"/>
        <c:crosses val="autoZero"/>
        <c:crossBetween val="between"/>
      </c:val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7"/>
          <c:order val="0"/>
          <c:tx>
            <c:strRef>
              <c:f>Sheet1!$B$1</c:f>
              <c:strCache>
                <c:ptCount val="1"/>
                <c:pt idx="0">
                  <c:v>Percentage per hour 2014</c:v>
                </c:pt>
              </c:strCache>
            </c:strRef>
          </c:tx>
          <c:spPr>
            <a:solidFill>
              <a:srgbClr val="92D050"/>
            </a:solidFill>
            <a:ln w="28575">
              <a:noFill/>
            </a:ln>
          </c:spPr>
          <c:invertIfNegative val="0"/>
          <c:val>
            <c:numRef>
              <c:f>Sheet1!$B$2:$B$12</c:f>
              <c:numCache>
                <c:formatCode>General</c:formatCode>
                <c:ptCount val="11"/>
                <c:pt idx="0">
                  <c:v>15.923851313183299</c:v>
                </c:pt>
                <c:pt idx="1">
                  <c:v>5.3745070128735986</c:v>
                </c:pt>
                <c:pt idx="2">
                  <c:v>3.3834611056274819</c:v>
                </c:pt>
                <c:pt idx="3">
                  <c:v>3.4254820135054107</c:v>
                </c:pt>
                <c:pt idx="4">
                  <c:v>3.4371122818193047</c:v>
                </c:pt>
                <c:pt idx="5">
                  <c:v>2.9167446077879307</c:v>
                </c:pt>
                <c:pt idx="6">
                  <c:v>3.2335035263954142</c:v>
                </c:pt>
                <c:pt idx="7">
                  <c:v>32.95233182576748</c:v>
                </c:pt>
                <c:pt idx="8">
                  <c:v>11.68195996212388</c:v>
                </c:pt>
                <c:pt idx="9">
                  <c:v>9.0285061030659381</c:v>
                </c:pt>
                <c:pt idx="10">
                  <c:v>8.5854706513641528</c:v>
                </c:pt>
              </c:numCache>
            </c:numRef>
          </c:val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Percentage per hour 2013</c:v>
                </c:pt>
              </c:strCache>
            </c:strRef>
          </c:tx>
          <c:spPr>
            <a:solidFill>
              <a:srgbClr val="2C7399"/>
            </a:solidFill>
          </c:spPr>
          <c:invertIfNegative val="0"/>
          <c:cat>
            <c:strRef>
              <c:f>Sheet1!$A$2:$A$12</c:f>
              <c:strCache>
                <c:ptCount val="11"/>
                <c:pt idx="0">
                  <c:v>05:30-06:30</c:v>
                </c:pt>
                <c:pt idx="1">
                  <c:v>06:30-07:30</c:v>
                </c:pt>
                <c:pt idx="2">
                  <c:v>07:30-08:30</c:v>
                </c:pt>
                <c:pt idx="3">
                  <c:v>08:30-09:30</c:v>
                </c:pt>
                <c:pt idx="4">
                  <c:v>09:30-10:30</c:v>
                </c:pt>
                <c:pt idx="5">
                  <c:v>10:30-11:30</c:v>
                </c:pt>
                <c:pt idx="6">
                  <c:v>11:30-12:30</c:v>
                </c:pt>
                <c:pt idx="7">
                  <c:v>12:30-13:30</c:v>
                </c:pt>
                <c:pt idx="8">
                  <c:v>13:30-14:30</c:v>
                </c:pt>
                <c:pt idx="9">
                  <c:v>14:30-15:30</c:v>
                </c:pt>
                <c:pt idx="10">
                  <c:v>15:30-16:30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16.027172496429763</c:v>
                </c:pt>
                <c:pt idx="1">
                  <c:v>5.190860839556434</c:v>
                </c:pt>
                <c:pt idx="2">
                  <c:v>3.1330492558382383</c:v>
                </c:pt>
                <c:pt idx="3">
                  <c:v>4.0287831148113611</c:v>
                </c:pt>
                <c:pt idx="4">
                  <c:v>3.3134306267403004</c:v>
                </c:pt>
                <c:pt idx="5">
                  <c:v>2.8024551553272916</c:v>
                </c:pt>
                <c:pt idx="6">
                  <c:v>3.5134754439560991</c:v>
                </c:pt>
                <c:pt idx="7">
                  <c:v>34.889077233510775</c:v>
                </c:pt>
                <c:pt idx="8">
                  <c:v>11.211577440235805</c:v>
                </c:pt>
                <c:pt idx="9">
                  <c:v>7.646136068013595</c:v>
                </c:pt>
                <c:pt idx="10">
                  <c:v>8.2188626267999449</c:v>
                </c:pt>
              </c:numCache>
            </c:numRef>
          </c:val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Percentage per hour 2009</c:v>
                </c:pt>
              </c:strCache>
            </c:strRef>
          </c:tx>
          <c:spPr>
            <a:solidFill>
              <a:srgbClr val="643264"/>
            </a:solidFill>
            <a:ln w="28575">
              <a:noFill/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05:30-06:30</c:v>
                </c:pt>
                <c:pt idx="1">
                  <c:v>06:30-07:30</c:v>
                </c:pt>
                <c:pt idx="2">
                  <c:v>07:30-08:30</c:v>
                </c:pt>
                <c:pt idx="3">
                  <c:v>08:30-09:30</c:v>
                </c:pt>
                <c:pt idx="4">
                  <c:v>09:30-10:30</c:v>
                </c:pt>
                <c:pt idx="5">
                  <c:v>10:30-11:30</c:v>
                </c:pt>
                <c:pt idx="6">
                  <c:v>11:30-12:30</c:v>
                </c:pt>
                <c:pt idx="7">
                  <c:v>12:30-13:30</c:v>
                </c:pt>
                <c:pt idx="8">
                  <c:v>13:30-14:30</c:v>
                </c:pt>
                <c:pt idx="9">
                  <c:v>14:30-15:30</c:v>
                </c:pt>
                <c:pt idx="10">
                  <c:v>15:30-16:30</c:v>
                </c:pt>
              </c:strCache>
            </c:strRef>
          </c:cat>
          <c:val>
            <c:numRef>
              <c:f>Sheet1!$E$2:$E$12</c:f>
              <c:numCache>
                <c:formatCode>General</c:formatCode>
                <c:ptCount val="11"/>
                <c:pt idx="0">
                  <c:v>10.01286523038711</c:v>
                </c:pt>
                <c:pt idx="1">
                  <c:v>7.134561804165215</c:v>
                </c:pt>
                <c:pt idx="2">
                  <c:v>3.6598090954159619</c:v>
                </c:pt>
                <c:pt idx="3">
                  <c:v>3.5465317671866288</c:v>
                </c:pt>
                <c:pt idx="4">
                  <c:v>2.6383863186846734</c:v>
                </c:pt>
                <c:pt idx="5">
                  <c:v>2.6408433458352762</c:v>
                </c:pt>
                <c:pt idx="6">
                  <c:v>3.6400947942720259</c:v>
                </c:pt>
                <c:pt idx="7">
                  <c:v>43.186684317774848</c:v>
                </c:pt>
                <c:pt idx="8">
                  <c:v>11.457460035321521</c:v>
                </c:pt>
                <c:pt idx="9">
                  <c:v>9.8722112922014205</c:v>
                </c:pt>
                <c:pt idx="10">
                  <c:v>1.5955188445883599</c:v>
                </c:pt>
              </c:numCache>
            </c:numRef>
          </c:val>
        </c:ser>
        <c:ser>
          <c:idx val="1"/>
          <c:order val="3"/>
          <c:tx>
            <c:strRef>
              <c:f>Sheet1!$D$1</c:f>
              <c:strCache>
                <c:ptCount val="1"/>
                <c:pt idx="0">
                  <c:v>Percentage per hour 2007</c:v>
                </c:pt>
              </c:strCache>
            </c:strRef>
          </c:tx>
          <c:spPr>
            <a:solidFill>
              <a:srgbClr val="CD8C41"/>
            </a:solidFill>
            <a:ln>
              <a:noFill/>
            </a:ln>
          </c:spPr>
          <c:invertIfNegative val="0"/>
          <c:cat>
            <c:strRef>
              <c:f>Sheet1!$A$2:$A$12</c:f>
              <c:strCache>
                <c:ptCount val="11"/>
                <c:pt idx="0">
                  <c:v>05:30-06:30</c:v>
                </c:pt>
                <c:pt idx="1">
                  <c:v>06:30-07:30</c:v>
                </c:pt>
                <c:pt idx="2">
                  <c:v>07:30-08:30</c:v>
                </c:pt>
                <c:pt idx="3">
                  <c:v>08:30-09:30</c:v>
                </c:pt>
                <c:pt idx="4">
                  <c:v>09:30-10:30</c:v>
                </c:pt>
                <c:pt idx="5">
                  <c:v>10:30-11:30</c:v>
                </c:pt>
                <c:pt idx="6">
                  <c:v>11:30-12:30</c:v>
                </c:pt>
                <c:pt idx="7">
                  <c:v>12:30-13:30</c:v>
                </c:pt>
                <c:pt idx="8">
                  <c:v>13:30-14:30</c:v>
                </c:pt>
                <c:pt idx="9">
                  <c:v>14:30-15:30</c:v>
                </c:pt>
                <c:pt idx="10">
                  <c:v>15:30-16:30</c:v>
                </c:pt>
              </c:strCache>
            </c:strRef>
          </c:cat>
          <c:val>
            <c:numRef>
              <c:f>Sheet1!$D$2:$D$12</c:f>
              <c:numCache>
                <c:formatCode>General</c:formatCode>
                <c:ptCount val="11"/>
                <c:pt idx="0">
                  <c:v>9.4022263166044677</c:v>
                </c:pt>
                <c:pt idx="1">
                  <c:v>12.56257127060098</c:v>
                </c:pt>
                <c:pt idx="2">
                  <c:v>5.3401468025574053</c:v>
                </c:pt>
                <c:pt idx="3">
                  <c:v>3.6708175920739863</c:v>
                </c:pt>
                <c:pt idx="4">
                  <c:v>2.5205484096075654</c:v>
                </c:pt>
                <c:pt idx="5">
                  <c:v>2.0139813623306337</c:v>
                </c:pt>
                <c:pt idx="6">
                  <c:v>3.0605649098414673</c:v>
                </c:pt>
                <c:pt idx="7">
                  <c:v>54.950572915335705</c:v>
                </c:pt>
                <c:pt idx="8">
                  <c:v>3.6336573148006743</c:v>
                </c:pt>
                <c:pt idx="9">
                  <c:v>2.2723950922097313</c:v>
                </c:pt>
                <c:pt idx="10">
                  <c:v>0.57251801403738456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8684544"/>
        <c:axId val="188702720"/>
      </c:barChart>
      <c:lineChart>
        <c:grouping val="standard"/>
        <c:varyColors val="0"/>
        <c:ser>
          <c:idx val="8"/>
          <c:order val="4"/>
          <c:tx>
            <c:strRef>
              <c:f>Sheet1!$F$1</c:f>
              <c:strCache>
                <c:ptCount val="1"/>
                <c:pt idx="0">
                  <c:v>Cumulative 2014</c:v>
                </c:pt>
              </c:strCache>
            </c:strRef>
          </c:tx>
          <c:marker>
            <c:symbol val="none"/>
          </c:marker>
          <c:val>
            <c:numRef>
              <c:f>Sheet1!$F$2:$F$12</c:f>
              <c:numCache>
                <c:formatCode>General</c:formatCode>
                <c:ptCount val="11"/>
                <c:pt idx="0">
                  <c:v>15.923851313183299</c:v>
                </c:pt>
                <c:pt idx="1">
                  <c:v>21.298358326056899</c:v>
                </c:pt>
                <c:pt idx="2">
                  <c:v>24.681819431684382</c:v>
                </c:pt>
                <c:pt idx="3">
                  <c:v>28.10730144518979</c:v>
                </c:pt>
                <c:pt idx="4">
                  <c:v>31.544413727009093</c:v>
                </c:pt>
                <c:pt idx="5">
                  <c:v>34.461158334797027</c:v>
                </c:pt>
                <c:pt idx="6">
                  <c:v>37.694661861192444</c:v>
                </c:pt>
                <c:pt idx="7">
                  <c:v>70.646993686959917</c:v>
                </c:pt>
                <c:pt idx="8">
                  <c:v>82.3289536490838</c:v>
                </c:pt>
                <c:pt idx="9">
                  <c:v>91.357459752149737</c:v>
                </c:pt>
                <c:pt idx="10">
                  <c:v>99.942930403513884</c:v>
                </c:pt>
              </c:numCache>
            </c:numRef>
          </c:val>
          <c:smooth val="0"/>
        </c:ser>
        <c:ser>
          <c:idx val="3"/>
          <c:order val="5"/>
          <c:tx>
            <c:strRef>
              <c:f>Sheet1!$G$1</c:f>
              <c:strCache>
                <c:ptCount val="1"/>
                <c:pt idx="0">
                  <c:v>Cumulative 2013</c:v>
                </c:pt>
              </c:strCache>
            </c:strRef>
          </c:tx>
          <c:spPr>
            <a:ln w="28575">
              <a:solidFill>
                <a:srgbClr val="2C7399"/>
              </a:solidFill>
            </a:ln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05:30-06:30</c:v>
                </c:pt>
                <c:pt idx="1">
                  <c:v>06:30-07:30</c:v>
                </c:pt>
                <c:pt idx="2">
                  <c:v>07:30-08:30</c:v>
                </c:pt>
                <c:pt idx="3">
                  <c:v>08:30-09:30</c:v>
                </c:pt>
                <c:pt idx="4">
                  <c:v>09:30-10:30</c:v>
                </c:pt>
                <c:pt idx="5">
                  <c:v>10:30-11:30</c:v>
                </c:pt>
                <c:pt idx="6">
                  <c:v>11:30-12:30</c:v>
                </c:pt>
                <c:pt idx="7">
                  <c:v>12:30-13:30</c:v>
                </c:pt>
                <c:pt idx="8">
                  <c:v>13:30-14:30</c:v>
                </c:pt>
                <c:pt idx="9">
                  <c:v>14:30-15:30</c:v>
                </c:pt>
                <c:pt idx="10">
                  <c:v>15:30-16:30</c:v>
                </c:pt>
              </c:strCache>
            </c:strRef>
          </c:cat>
          <c:val>
            <c:numRef>
              <c:f>Sheet1!$G$2:$G$12</c:f>
              <c:numCache>
                <c:formatCode>General</c:formatCode>
                <c:ptCount val="11"/>
                <c:pt idx="0">
                  <c:v>16.027172496429763</c:v>
                </c:pt>
                <c:pt idx="1">
                  <c:v>21.218033335986199</c:v>
                </c:pt>
                <c:pt idx="2">
                  <c:v>24.351082591824436</c:v>
                </c:pt>
                <c:pt idx="3">
                  <c:v>28.379865706635798</c:v>
                </c:pt>
                <c:pt idx="4">
                  <c:v>31.693296333376097</c:v>
                </c:pt>
                <c:pt idx="5">
                  <c:v>34.495751488703391</c:v>
                </c:pt>
                <c:pt idx="6">
                  <c:v>38.009226932659487</c:v>
                </c:pt>
                <c:pt idx="7">
                  <c:v>72.898304166170263</c:v>
                </c:pt>
                <c:pt idx="8">
                  <c:v>84.109881606406063</c:v>
                </c:pt>
                <c:pt idx="9">
                  <c:v>91.756017674419653</c:v>
                </c:pt>
                <c:pt idx="10">
                  <c:v>99.974880301219599</c:v>
                </c:pt>
              </c:numCache>
            </c:numRef>
          </c:val>
          <c:smooth val="0"/>
        </c:ser>
        <c:ser>
          <c:idx val="5"/>
          <c:order val="6"/>
          <c:tx>
            <c:strRef>
              <c:f>Sheet1!$I$1</c:f>
              <c:strCache>
                <c:ptCount val="1"/>
                <c:pt idx="0">
                  <c:v>Cumulative 2009</c:v>
                </c:pt>
              </c:strCache>
            </c:strRef>
          </c:tx>
          <c:spPr>
            <a:ln w="28575">
              <a:solidFill>
                <a:srgbClr val="643264"/>
              </a:solidFill>
            </a:ln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05:30-06:30</c:v>
                </c:pt>
                <c:pt idx="1">
                  <c:v>06:30-07:30</c:v>
                </c:pt>
                <c:pt idx="2">
                  <c:v>07:30-08:30</c:v>
                </c:pt>
                <c:pt idx="3">
                  <c:v>08:30-09:30</c:v>
                </c:pt>
                <c:pt idx="4">
                  <c:v>09:30-10:30</c:v>
                </c:pt>
                <c:pt idx="5">
                  <c:v>10:30-11:30</c:v>
                </c:pt>
                <c:pt idx="6">
                  <c:v>11:30-12:30</c:v>
                </c:pt>
                <c:pt idx="7">
                  <c:v>12:30-13:30</c:v>
                </c:pt>
                <c:pt idx="8">
                  <c:v>13:30-14:30</c:v>
                </c:pt>
                <c:pt idx="9">
                  <c:v>14:30-15:30</c:v>
                </c:pt>
                <c:pt idx="10">
                  <c:v>15:30-16:30</c:v>
                </c:pt>
              </c:strCache>
            </c:strRef>
          </c:cat>
          <c:val>
            <c:numRef>
              <c:f>Sheet1!$I$2:$I$12</c:f>
              <c:numCache>
                <c:formatCode>General</c:formatCode>
                <c:ptCount val="11"/>
                <c:pt idx="0">
                  <c:v>10.01286523038711</c:v>
                </c:pt>
                <c:pt idx="1">
                  <c:v>17.147427034552326</c:v>
                </c:pt>
                <c:pt idx="2">
                  <c:v>20.807236129968288</c:v>
                </c:pt>
                <c:pt idx="3">
                  <c:v>24.353767897154917</c:v>
                </c:pt>
                <c:pt idx="4">
                  <c:v>26.992154215839591</c:v>
                </c:pt>
                <c:pt idx="5">
                  <c:v>29.632997561674866</c:v>
                </c:pt>
                <c:pt idx="6">
                  <c:v>33.273092355946893</c:v>
                </c:pt>
                <c:pt idx="7">
                  <c:v>76.459776673721734</c:v>
                </c:pt>
                <c:pt idx="8">
                  <c:v>87.917236709043252</c:v>
                </c:pt>
                <c:pt idx="9">
                  <c:v>97.789448001244665</c:v>
                </c:pt>
                <c:pt idx="10">
                  <c:v>99.38496684583302</c:v>
                </c:pt>
              </c:numCache>
            </c:numRef>
          </c:val>
          <c:smooth val="0"/>
        </c:ser>
        <c:ser>
          <c:idx val="4"/>
          <c:order val="7"/>
          <c:tx>
            <c:strRef>
              <c:f>Sheet1!$H$1</c:f>
              <c:strCache>
                <c:ptCount val="1"/>
                <c:pt idx="0">
                  <c:v>Cumulative 2007</c:v>
                </c:pt>
              </c:strCache>
            </c:strRef>
          </c:tx>
          <c:spPr>
            <a:ln w="28575">
              <a:solidFill>
                <a:srgbClr val="CD8C41"/>
              </a:solidFill>
            </a:ln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05:30-06:30</c:v>
                </c:pt>
                <c:pt idx="1">
                  <c:v>06:30-07:30</c:v>
                </c:pt>
                <c:pt idx="2">
                  <c:v>07:30-08:30</c:v>
                </c:pt>
                <c:pt idx="3">
                  <c:v>08:30-09:30</c:v>
                </c:pt>
                <c:pt idx="4">
                  <c:v>09:30-10:30</c:v>
                </c:pt>
                <c:pt idx="5">
                  <c:v>10:30-11:30</c:v>
                </c:pt>
                <c:pt idx="6">
                  <c:v>11:30-12:30</c:v>
                </c:pt>
                <c:pt idx="7">
                  <c:v>12:30-13:30</c:v>
                </c:pt>
                <c:pt idx="8">
                  <c:v>13:30-14:30</c:v>
                </c:pt>
                <c:pt idx="9">
                  <c:v>14:30-15:30</c:v>
                </c:pt>
                <c:pt idx="10">
                  <c:v>15:30-16:30</c:v>
                </c:pt>
              </c:strCache>
            </c:strRef>
          </c:cat>
          <c:val>
            <c:numRef>
              <c:f>Sheet1!$H$2:$H$12</c:f>
              <c:numCache>
                <c:formatCode>General</c:formatCode>
                <c:ptCount val="11"/>
                <c:pt idx="0">
                  <c:v>9.4022263166044677</c:v>
                </c:pt>
                <c:pt idx="1">
                  <c:v>21.964797587205446</c:v>
                </c:pt>
                <c:pt idx="2">
                  <c:v>27.304944389762852</c:v>
                </c:pt>
                <c:pt idx="3">
                  <c:v>30.97576198183684</c:v>
                </c:pt>
                <c:pt idx="4">
                  <c:v>33.496310391444403</c:v>
                </c:pt>
                <c:pt idx="5">
                  <c:v>35.510291753775036</c:v>
                </c:pt>
                <c:pt idx="6">
                  <c:v>38.570856663616503</c:v>
                </c:pt>
                <c:pt idx="7">
                  <c:v>93.521429578952208</c:v>
                </c:pt>
                <c:pt idx="8">
                  <c:v>97.15508689375288</c:v>
                </c:pt>
                <c:pt idx="9">
                  <c:v>99.427481985962615</c:v>
                </c:pt>
                <c:pt idx="10">
                  <c:v>100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684544"/>
        <c:axId val="188702720"/>
      </c:lineChart>
      <c:lineChart>
        <c:grouping val="standard"/>
        <c:varyColors val="0"/>
        <c:ser>
          <c:idx val="6"/>
          <c:order val="8"/>
          <c:tx>
            <c:strRef>
              <c:f>Sheet1!$J$1</c:f>
              <c:strCache>
                <c:ptCount val="1"/>
                <c:pt idx="0">
                  <c:v>Hjelpelinje</c:v>
                </c:pt>
              </c:strCache>
            </c:strRef>
          </c:tx>
          <c:spPr>
            <a:ln w="28575">
              <a:noFill/>
            </a:ln>
          </c:spPr>
          <c:marker>
            <c:symbol val="none"/>
          </c:marker>
          <c:cat>
            <c:strRef>
              <c:f>Sheet1!$A$2:$A$12</c:f>
              <c:strCache>
                <c:ptCount val="11"/>
                <c:pt idx="0">
                  <c:v>05:30-06:30</c:v>
                </c:pt>
                <c:pt idx="1">
                  <c:v>06:30-07:30</c:v>
                </c:pt>
                <c:pt idx="2">
                  <c:v>07:30-08:30</c:v>
                </c:pt>
                <c:pt idx="3">
                  <c:v>08:30-09:30</c:v>
                </c:pt>
                <c:pt idx="4">
                  <c:v>09:30-10:30</c:v>
                </c:pt>
                <c:pt idx="5">
                  <c:v>10:30-11:30</c:v>
                </c:pt>
                <c:pt idx="6">
                  <c:v>11:30-12:30</c:v>
                </c:pt>
                <c:pt idx="7">
                  <c:v>12:30-13:30</c:v>
                </c:pt>
                <c:pt idx="8">
                  <c:v>13:30-14:30</c:v>
                </c:pt>
                <c:pt idx="9">
                  <c:v>14:30-15:30</c:v>
                </c:pt>
                <c:pt idx="10">
                  <c:v>15:30-16:30</c:v>
                </c:pt>
              </c:strCache>
            </c:strRef>
          </c:cat>
          <c:val>
            <c:numRef>
              <c:f>Sheet1!$J$2:$J$12</c:f>
              <c:numCache>
                <c:formatCode>General</c:formatCode>
                <c:ptCount val="11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0.5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  <c:pt idx="7">
                  <c:v>0.5</c:v>
                </c:pt>
                <c:pt idx="8">
                  <c:v>0.5</c:v>
                </c:pt>
                <c:pt idx="9">
                  <c:v>0.5</c:v>
                </c:pt>
                <c:pt idx="10">
                  <c:v>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8705792"/>
        <c:axId val="188704256"/>
      </c:lineChart>
      <c:catAx>
        <c:axId val="188684544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crossAx val="188702720"/>
        <c:crosses val="autoZero"/>
        <c:auto val="1"/>
        <c:lblAlgn val="ctr"/>
        <c:lblOffset val="100"/>
        <c:noMultiLvlLbl val="0"/>
      </c:catAx>
      <c:valAx>
        <c:axId val="188702720"/>
        <c:scaling>
          <c:orientation val="minMax"/>
          <c:max val="100"/>
        </c:scaling>
        <c:delete val="0"/>
        <c:axPos val="l"/>
        <c:numFmt formatCode="General" sourceLinked="1"/>
        <c:majorTickMark val="in"/>
        <c:minorTickMark val="none"/>
        <c:tickLblPos val="nextTo"/>
        <c:crossAx val="188684544"/>
        <c:crosses val="autoZero"/>
        <c:crossBetween val="between"/>
        <c:majorUnit val="20"/>
      </c:valAx>
      <c:valAx>
        <c:axId val="188704256"/>
        <c:scaling>
          <c:orientation val="minMax"/>
          <c:max val="100"/>
          <c:min val="0"/>
        </c:scaling>
        <c:delete val="0"/>
        <c:axPos val="r"/>
        <c:numFmt formatCode="General" sourceLinked="1"/>
        <c:majorTickMark val="in"/>
        <c:minorTickMark val="none"/>
        <c:tickLblPos val="nextTo"/>
        <c:crossAx val="188705792"/>
        <c:crosses val="max"/>
        <c:crossBetween val="between"/>
        <c:majorUnit val="20"/>
      </c:valAx>
      <c:catAx>
        <c:axId val="1887057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88704256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50000"/>
            </a:schemeClr>
          </a:solidFill>
        </a:ln>
      </c:spPr>
    </c:plotArea>
    <c:legend>
      <c:legendPos val="r"/>
      <c:legendEntry>
        <c:idx val="8"/>
        <c:delete val="1"/>
      </c:legendEntry>
      <c:layout>
        <c:manualLayout>
          <c:xMode val="edge"/>
          <c:yMode val="edge"/>
          <c:x val="8.1619678694092285E-2"/>
          <c:y val="4.1755150846210454E-2"/>
          <c:w val="0.41691777434983424"/>
          <c:h val="0.46091556291390728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Likviditetsbrøk</c:v>
                </c:pt>
              </c:strCache>
            </c:strRef>
          </c:tx>
          <c:invertIfNegative val="0"/>
          <c:cat>
            <c:numRef>
              <c:f>Sheet1!$A$2:$A$22</c:f>
              <c:numCache>
                <c:formatCode>General</c:formatCode>
                <c:ptCount val="2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</c:numCache>
            </c:numRef>
          </c:cat>
          <c:val>
            <c:numRef>
              <c:f>Sheet1!$B$2:$B$22</c:f>
              <c:numCache>
                <c:formatCode>General</c:formatCode>
                <c:ptCount val="21"/>
                <c:pt idx="0">
                  <c:v>0.99</c:v>
                </c:pt>
                <c:pt idx="1">
                  <c:v>0.99</c:v>
                </c:pt>
                <c:pt idx="2">
                  <c:v>0.97</c:v>
                </c:pt>
                <c:pt idx="3">
                  <c:v>0.94</c:v>
                </c:pt>
                <c:pt idx="4">
                  <c:v>0.93</c:v>
                </c:pt>
                <c:pt idx="5">
                  <c:v>0.93</c:v>
                </c:pt>
                <c:pt idx="6">
                  <c:v>0.74</c:v>
                </c:pt>
                <c:pt idx="7">
                  <c:v>0.74</c:v>
                </c:pt>
                <c:pt idx="8">
                  <c:v>0.63</c:v>
                </c:pt>
                <c:pt idx="9">
                  <c:v>0.6</c:v>
                </c:pt>
                <c:pt idx="10">
                  <c:v>0.56000000000000005</c:v>
                </c:pt>
                <c:pt idx="11">
                  <c:v>0.5</c:v>
                </c:pt>
                <c:pt idx="12">
                  <c:v>0.48</c:v>
                </c:pt>
                <c:pt idx="13">
                  <c:v>0.43</c:v>
                </c:pt>
                <c:pt idx="14">
                  <c:v>0.42</c:v>
                </c:pt>
                <c:pt idx="15">
                  <c:v>0.35</c:v>
                </c:pt>
                <c:pt idx="16">
                  <c:v>0.33</c:v>
                </c:pt>
                <c:pt idx="17">
                  <c:v>0.31</c:v>
                </c:pt>
                <c:pt idx="18">
                  <c:v>0.27</c:v>
                </c:pt>
                <c:pt idx="19">
                  <c:v>0.23</c:v>
                </c:pt>
                <c:pt idx="20">
                  <c:v>0.18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2237568"/>
        <c:axId val="192239104"/>
      </c:barChart>
      <c:lineChart>
        <c:grouping val="standard"/>
        <c:varyColors val="0"/>
        <c:ser>
          <c:idx val="1"/>
          <c:order val="1"/>
          <c:tx>
            <c:strRef>
              <c:f>Sheet1!$D$1</c:f>
              <c:strCache>
                <c:ptCount val="1"/>
                <c:pt idx="0">
                  <c:v>Hjelpelinje</c:v>
                </c:pt>
              </c:strCache>
            </c:strRef>
          </c:tx>
          <c:marker>
            <c:symbol val="none"/>
          </c:marker>
          <c:val>
            <c:numLit>
              <c:formatCode>General</c:formatCode>
              <c:ptCount val="1"/>
              <c:pt idx="0">
                <c:v>1</c:v>
              </c:pt>
            </c:numLit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242432"/>
        <c:axId val="192240640"/>
      </c:lineChart>
      <c:catAx>
        <c:axId val="19223756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crossAx val="192239104"/>
        <c:crosses val="autoZero"/>
        <c:auto val="1"/>
        <c:lblAlgn val="ctr"/>
        <c:lblOffset val="100"/>
        <c:noMultiLvlLbl val="0"/>
      </c:catAx>
      <c:valAx>
        <c:axId val="192239104"/>
        <c:scaling>
          <c:orientation val="minMax"/>
          <c:max val="1"/>
        </c:scaling>
        <c:delete val="0"/>
        <c:axPos val="l"/>
        <c:numFmt formatCode="General" sourceLinked="1"/>
        <c:majorTickMark val="in"/>
        <c:minorTickMark val="none"/>
        <c:tickLblPos val="nextTo"/>
        <c:crossAx val="192237568"/>
        <c:crosses val="autoZero"/>
        <c:crossBetween val="between"/>
        <c:majorUnit val="0.2"/>
      </c:valAx>
      <c:valAx>
        <c:axId val="192240640"/>
        <c:scaling>
          <c:orientation val="minMax"/>
          <c:max val="1"/>
          <c:min val="0"/>
        </c:scaling>
        <c:delete val="0"/>
        <c:axPos val="r"/>
        <c:numFmt formatCode="General" sourceLinked="1"/>
        <c:majorTickMark val="in"/>
        <c:minorTickMark val="none"/>
        <c:tickLblPos val="nextTo"/>
        <c:crossAx val="192242432"/>
        <c:crosses val="max"/>
        <c:crossBetween val="between"/>
        <c:majorUnit val="0.2"/>
      </c:valAx>
      <c:catAx>
        <c:axId val="192242432"/>
        <c:scaling>
          <c:orientation val="minMax"/>
        </c:scaling>
        <c:delete val="1"/>
        <c:axPos val="b"/>
        <c:majorTickMark val="out"/>
        <c:minorTickMark val="none"/>
        <c:tickLblPos val="nextTo"/>
        <c:crossAx val="192240640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3224813322458296E-2"/>
          <c:y val="9.1921948801873959E-2"/>
          <c:w val="0.85379345836009213"/>
          <c:h val="0.79112533832363896"/>
        </c:manualLayout>
      </c:layout>
      <c:lineChart>
        <c:grouping val="standar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Number of errors</c:v>
                </c:pt>
              </c:strCache>
            </c:strRef>
          </c:tx>
          <c:spPr>
            <a:ln>
              <a:solidFill>
                <a:srgbClr val="643264"/>
              </a:solidFill>
            </a:ln>
          </c:spPr>
          <c:marker>
            <c:symbol val="none"/>
          </c:marker>
          <c:cat>
            <c:strRef>
              <c:f>Sheet1!$B$1:$V$1</c:f>
              <c:strCach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strCache>
            </c:strRef>
          </c:cat>
          <c:val>
            <c:numRef>
              <c:f>Sheet1!$B$3:$V$3</c:f>
              <c:numCache>
                <c:formatCode>General</c:formatCode>
                <c:ptCount val="17"/>
                <c:pt idx="0">
                  <c:v>89</c:v>
                </c:pt>
                <c:pt idx="1">
                  <c:v>128</c:v>
                </c:pt>
                <c:pt idx="2">
                  <c:v>109</c:v>
                </c:pt>
                <c:pt idx="3">
                  <c:v>59</c:v>
                </c:pt>
                <c:pt idx="4">
                  <c:v>52</c:v>
                </c:pt>
                <c:pt idx="5">
                  <c:v>30</c:v>
                </c:pt>
                <c:pt idx="6">
                  <c:v>28</c:v>
                </c:pt>
                <c:pt idx="7">
                  <c:v>18</c:v>
                </c:pt>
                <c:pt idx="8">
                  <c:v>21</c:v>
                </c:pt>
                <c:pt idx="9">
                  <c:v>22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13</c:v>
                </c:pt>
                <c:pt idx="14">
                  <c:v>7</c:v>
                </c:pt>
                <c:pt idx="15">
                  <c:v>2</c:v>
                </c:pt>
                <c:pt idx="16">
                  <c:v>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301696"/>
        <c:axId val="192303488"/>
      </c:lineChar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Number of error points</c:v>
                </c:pt>
              </c:strCache>
            </c:strRef>
          </c:tx>
          <c:spPr>
            <a:ln>
              <a:solidFill>
                <a:srgbClr val="2C7399"/>
              </a:solidFill>
            </a:ln>
          </c:spPr>
          <c:marker>
            <c:symbol val="none"/>
          </c:marker>
          <c:cat>
            <c:strRef>
              <c:f>Sheet1!$B$1:$V$1</c:f>
              <c:strCache>
                <c:ptCount val="17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  <c:pt idx="15">
                  <c:v>2013</c:v>
                </c:pt>
                <c:pt idx="16">
                  <c:v>2014</c:v>
                </c:pt>
              </c:strCache>
            </c:strRef>
          </c:cat>
          <c:val>
            <c:numRef>
              <c:f>Sheet1!$B$2:$V$2</c:f>
              <c:numCache>
                <c:formatCode>General</c:formatCode>
                <c:ptCount val="17"/>
                <c:pt idx="0">
                  <c:v>185</c:v>
                </c:pt>
                <c:pt idx="1">
                  <c:v>260</c:v>
                </c:pt>
                <c:pt idx="2">
                  <c:v>242</c:v>
                </c:pt>
                <c:pt idx="3">
                  <c:v>140</c:v>
                </c:pt>
                <c:pt idx="4">
                  <c:v>101</c:v>
                </c:pt>
                <c:pt idx="5">
                  <c:v>69</c:v>
                </c:pt>
                <c:pt idx="6">
                  <c:v>57</c:v>
                </c:pt>
                <c:pt idx="7">
                  <c:v>48</c:v>
                </c:pt>
                <c:pt idx="8">
                  <c:v>50</c:v>
                </c:pt>
                <c:pt idx="9">
                  <c:v>60</c:v>
                </c:pt>
                <c:pt idx="10">
                  <c:v>23</c:v>
                </c:pt>
                <c:pt idx="11">
                  <c:v>38</c:v>
                </c:pt>
                <c:pt idx="12">
                  <c:v>31</c:v>
                </c:pt>
                <c:pt idx="13">
                  <c:v>21</c:v>
                </c:pt>
                <c:pt idx="14">
                  <c:v>9</c:v>
                </c:pt>
                <c:pt idx="15">
                  <c:v>9</c:v>
                </c:pt>
                <c:pt idx="16">
                  <c:v>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2306560"/>
        <c:axId val="192305024"/>
      </c:lineChart>
      <c:catAx>
        <c:axId val="192301696"/>
        <c:scaling>
          <c:orientation val="minMax"/>
        </c:scaling>
        <c:delete val="0"/>
        <c:axPos val="b"/>
        <c:numFmt formatCode="General" sourceLinked="0"/>
        <c:majorTickMark val="in"/>
        <c:minorTickMark val="none"/>
        <c:tickLblPos val="nextTo"/>
        <c:txPr>
          <a:bodyPr/>
          <a:lstStyle/>
          <a:p>
            <a:pPr>
              <a:defRPr>
                <a:latin typeface="+mn-lt"/>
              </a:defRPr>
            </a:pPr>
            <a:endParaRPr lang="en-US"/>
          </a:p>
        </c:txPr>
        <c:crossAx val="19230348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192303488"/>
        <c:scaling>
          <c:orientation val="minMax"/>
          <c:max val="300"/>
        </c:scaling>
        <c:delete val="0"/>
        <c:axPos val="l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>
                <a:latin typeface="+mn-lt"/>
              </a:defRPr>
            </a:pPr>
            <a:endParaRPr lang="en-US"/>
          </a:p>
        </c:txPr>
        <c:crossAx val="192301696"/>
        <c:crosses val="autoZero"/>
        <c:crossBetween val="midCat"/>
      </c:valAx>
      <c:valAx>
        <c:axId val="192305024"/>
        <c:scaling>
          <c:orientation val="minMax"/>
          <c:max val="300"/>
        </c:scaling>
        <c:delete val="0"/>
        <c:axPos val="r"/>
        <c:numFmt formatCode="General" sourceLinked="1"/>
        <c:majorTickMark val="in"/>
        <c:minorTickMark val="none"/>
        <c:tickLblPos val="nextTo"/>
        <c:txPr>
          <a:bodyPr/>
          <a:lstStyle/>
          <a:p>
            <a:pPr>
              <a:defRPr>
                <a:latin typeface="+mn-lt"/>
              </a:defRPr>
            </a:pPr>
            <a:endParaRPr lang="en-US"/>
          </a:p>
        </c:txPr>
        <c:crossAx val="192306560"/>
        <c:crosses val="max"/>
        <c:crossBetween val="between"/>
      </c:valAx>
      <c:catAx>
        <c:axId val="192306560"/>
        <c:scaling>
          <c:orientation val="minMax"/>
        </c:scaling>
        <c:delete val="1"/>
        <c:axPos val="b"/>
        <c:majorTickMark val="out"/>
        <c:minorTickMark val="none"/>
        <c:tickLblPos val="none"/>
        <c:crossAx val="192305024"/>
        <c:crosses val="autoZero"/>
        <c:auto val="1"/>
        <c:lblAlgn val="ctr"/>
        <c:lblOffset val="100"/>
        <c:noMultiLvlLbl val="0"/>
      </c:catAx>
      <c:spPr>
        <a:noFill/>
        <a:ln>
          <a:solidFill>
            <a:prstClr val="black">
              <a:lumMod val="50000"/>
              <a:lumOff val="50000"/>
            </a:prstClr>
          </a:solidFill>
        </a:ln>
      </c:spPr>
    </c:plotArea>
    <c:legend>
      <c:legendPos val="r"/>
      <c:layout>
        <c:manualLayout>
          <c:xMode val="edge"/>
          <c:yMode val="edge"/>
          <c:x val="0.53182132305450081"/>
          <c:y val="0.11862698735228254"/>
          <c:w val="0.30912037037037265"/>
          <c:h val="0.18216876052810951"/>
        </c:manualLayout>
      </c:layout>
      <c:overlay val="1"/>
      <c:txPr>
        <a:bodyPr/>
        <a:lstStyle/>
        <a:p>
          <a:pPr>
            <a:defRPr sz="1400">
              <a:latin typeface="+mj-lt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49953825216292"/>
          <c:y val="4.4861391929187228E-2"/>
          <c:w val="0.85022394770098186"/>
          <c:h val="0.8689941666739546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Settled in CLS</c:v>
                </c:pt>
              </c:strCache>
            </c:strRef>
          </c:tx>
          <c:marker>
            <c:symbol val="none"/>
          </c:marker>
          <c:cat>
            <c:numRef>
              <c:f>Sheet1!$A$2:$A$252</c:f>
              <c:numCache>
                <c:formatCode>m/d/yyyy</c:formatCode>
                <c:ptCount val="251"/>
                <c:pt idx="0">
                  <c:v>41641</c:v>
                </c:pt>
                <c:pt idx="1">
                  <c:v>41642</c:v>
                </c:pt>
                <c:pt idx="2">
                  <c:v>41645</c:v>
                </c:pt>
                <c:pt idx="3">
                  <c:v>41646</c:v>
                </c:pt>
                <c:pt idx="4">
                  <c:v>41647</c:v>
                </c:pt>
                <c:pt idx="5">
                  <c:v>41648</c:v>
                </c:pt>
                <c:pt idx="6">
                  <c:v>41649</c:v>
                </c:pt>
                <c:pt idx="7">
                  <c:v>41652</c:v>
                </c:pt>
                <c:pt idx="8">
                  <c:v>41653</c:v>
                </c:pt>
                <c:pt idx="9">
                  <c:v>41654</c:v>
                </c:pt>
                <c:pt idx="10">
                  <c:v>41655</c:v>
                </c:pt>
                <c:pt idx="11">
                  <c:v>41656</c:v>
                </c:pt>
                <c:pt idx="12">
                  <c:v>41659</c:v>
                </c:pt>
                <c:pt idx="13">
                  <c:v>41660</c:v>
                </c:pt>
                <c:pt idx="14">
                  <c:v>41661</c:v>
                </c:pt>
                <c:pt idx="15">
                  <c:v>41662</c:v>
                </c:pt>
                <c:pt idx="16">
                  <c:v>41663</c:v>
                </c:pt>
                <c:pt idx="17">
                  <c:v>41666</c:v>
                </c:pt>
                <c:pt idx="18">
                  <c:v>41667</c:v>
                </c:pt>
                <c:pt idx="19">
                  <c:v>41668</c:v>
                </c:pt>
                <c:pt idx="20">
                  <c:v>41669</c:v>
                </c:pt>
                <c:pt idx="21">
                  <c:v>41670</c:v>
                </c:pt>
                <c:pt idx="22">
                  <c:v>41673</c:v>
                </c:pt>
                <c:pt idx="23">
                  <c:v>41674</c:v>
                </c:pt>
                <c:pt idx="24">
                  <c:v>41675</c:v>
                </c:pt>
                <c:pt idx="25">
                  <c:v>41676</c:v>
                </c:pt>
                <c:pt idx="26">
                  <c:v>41677</c:v>
                </c:pt>
                <c:pt idx="27">
                  <c:v>41680</c:v>
                </c:pt>
                <c:pt idx="28">
                  <c:v>41681</c:v>
                </c:pt>
                <c:pt idx="29">
                  <c:v>41682</c:v>
                </c:pt>
                <c:pt idx="30">
                  <c:v>41683</c:v>
                </c:pt>
                <c:pt idx="31">
                  <c:v>41684</c:v>
                </c:pt>
                <c:pt idx="32">
                  <c:v>41687</c:v>
                </c:pt>
                <c:pt idx="33">
                  <c:v>41688</c:v>
                </c:pt>
                <c:pt idx="34">
                  <c:v>41689</c:v>
                </c:pt>
                <c:pt idx="35">
                  <c:v>41690</c:v>
                </c:pt>
                <c:pt idx="36">
                  <c:v>41691</c:v>
                </c:pt>
                <c:pt idx="37">
                  <c:v>41694</c:v>
                </c:pt>
                <c:pt idx="38">
                  <c:v>41695</c:v>
                </c:pt>
                <c:pt idx="39">
                  <c:v>41696</c:v>
                </c:pt>
                <c:pt idx="40">
                  <c:v>41697</c:v>
                </c:pt>
                <c:pt idx="41">
                  <c:v>41698</c:v>
                </c:pt>
                <c:pt idx="42">
                  <c:v>41701</c:v>
                </c:pt>
                <c:pt idx="43">
                  <c:v>41702</c:v>
                </c:pt>
                <c:pt idx="44">
                  <c:v>41703</c:v>
                </c:pt>
                <c:pt idx="45">
                  <c:v>41704</c:v>
                </c:pt>
                <c:pt idx="46">
                  <c:v>41705</c:v>
                </c:pt>
                <c:pt idx="47">
                  <c:v>41708</c:v>
                </c:pt>
                <c:pt idx="48">
                  <c:v>41709</c:v>
                </c:pt>
                <c:pt idx="49">
                  <c:v>41710</c:v>
                </c:pt>
                <c:pt idx="50">
                  <c:v>41711</c:v>
                </c:pt>
                <c:pt idx="51">
                  <c:v>41712</c:v>
                </c:pt>
                <c:pt idx="52">
                  <c:v>41715</c:v>
                </c:pt>
                <c:pt idx="53">
                  <c:v>41716</c:v>
                </c:pt>
                <c:pt idx="54">
                  <c:v>41717</c:v>
                </c:pt>
                <c:pt idx="55">
                  <c:v>41718</c:v>
                </c:pt>
                <c:pt idx="56">
                  <c:v>41719</c:v>
                </c:pt>
                <c:pt idx="57">
                  <c:v>41722</c:v>
                </c:pt>
                <c:pt idx="58">
                  <c:v>41723</c:v>
                </c:pt>
                <c:pt idx="59">
                  <c:v>41724</c:v>
                </c:pt>
                <c:pt idx="60">
                  <c:v>41725</c:v>
                </c:pt>
                <c:pt idx="61">
                  <c:v>41726</c:v>
                </c:pt>
                <c:pt idx="62">
                  <c:v>41729</c:v>
                </c:pt>
                <c:pt idx="63">
                  <c:v>41730</c:v>
                </c:pt>
                <c:pt idx="64">
                  <c:v>41731</c:v>
                </c:pt>
                <c:pt idx="65">
                  <c:v>41732</c:v>
                </c:pt>
                <c:pt idx="66">
                  <c:v>41733</c:v>
                </c:pt>
                <c:pt idx="67">
                  <c:v>41736</c:v>
                </c:pt>
                <c:pt idx="68">
                  <c:v>41737</c:v>
                </c:pt>
                <c:pt idx="69">
                  <c:v>41738</c:v>
                </c:pt>
                <c:pt idx="70">
                  <c:v>41739</c:v>
                </c:pt>
                <c:pt idx="71">
                  <c:v>41740</c:v>
                </c:pt>
                <c:pt idx="72">
                  <c:v>41743</c:v>
                </c:pt>
                <c:pt idx="73">
                  <c:v>41744</c:v>
                </c:pt>
                <c:pt idx="74">
                  <c:v>41745</c:v>
                </c:pt>
                <c:pt idx="75">
                  <c:v>41751</c:v>
                </c:pt>
                <c:pt idx="76">
                  <c:v>41752</c:v>
                </c:pt>
                <c:pt idx="77">
                  <c:v>41753</c:v>
                </c:pt>
                <c:pt idx="78">
                  <c:v>41754</c:v>
                </c:pt>
                <c:pt idx="79">
                  <c:v>41757</c:v>
                </c:pt>
                <c:pt idx="80">
                  <c:v>41758</c:v>
                </c:pt>
                <c:pt idx="81">
                  <c:v>41759</c:v>
                </c:pt>
                <c:pt idx="82">
                  <c:v>41761</c:v>
                </c:pt>
                <c:pt idx="83">
                  <c:v>41764</c:v>
                </c:pt>
                <c:pt idx="84">
                  <c:v>41765</c:v>
                </c:pt>
                <c:pt idx="85">
                  <c:v>41766</c:v>
                </c:pt>
                <c:pt idx="86">
                  <c:v>41767</c:v>
                </c:pt>
                <c:pt idx="87">
                  <c:v>41768</c:v>
                </c:pt>
                <c:pt idx="88">
                  <c:v>41771</c:v>
                </c:pt>
                <c:pt idx="89">
                  <c:v>41772</c:v>
                </c:pt>
                <c:pt idx="90">
                  <c:v>41773</c:v>
                </c:pt>
                <c:pt idx="91">
                  <c:v>41774</c:v>
                </c:pt>
                <c:pt idx="92">
                  <c:v>41775</c:v>
                </c:pt>
                <c:pt idx="93">
                  <c:v>41778</c:v>
                </c:pt>
                <c:pt idx="94">
                  <c:v>41779</c:v>
                </c:pt>
                <c:pt idx="95">
                  <c:v>41780</c:v>
                </c:pt>
                <c:pt idx="96">
                  <c:v>41781</c:v>
                </c:pt>
                <c:pt idx="97">
                  <c:v>41782</c:v>
                </c:pt>
                <c:pt idx="98">
                  <c:v>41785</c:v>
                </c:pt>
                <c:pt idx="99">
                  <c:v>41786</c:v>
                </c:pt>
                <c:pt idx="100">
                  <c:v>41787</c:v>
                </c:pt>
                <c:pt idx="101">
                  <c:v>41789</c:v>
                </c:pt>
                <c:pt idx="102">
                  <c:v>41792</c:v>
                </c:pt>
                <c:pt idx="103">
                  <c:v>41793</c:v>
                </c:pt>
                <c:pt idx="104">
                  <c:v>41794</c:v>
                </c:pt>
                <c:pt idx="105">
                  <c:v>41795</c:v>
                </c:pt>
                <c:pt idx="106">
                  <c:v>41796</c:v>
                </c:pt>
                <c:pt idx="107">
                  <c:v>41800</c:v>
                </c:pt>
                <c:pt idx="108">
                  <c:v>41801</c:v>
                </c:pt>
                <c:pt idx="109">
                  <c:v>41802</c:v>
                </c:pt>
                <c:pt idx="110">
                  <c:v>41803</c:v>
                </c:pt>
                <c:pt idx="111">
                  <c:v>41806</c:v>
                </c:pt>
                <c:pt idx="112">
                  <c:v>41807</c:v>
                </c:pt>
                <c:pt idx="113">
                  <c:v>41808</c:v>
                </c:pt>
                <c:pt idx="114">
                  <c:v>41809</c:v>
                </c:pt>
                <c:pt idx="115">
                  <c:v>41810</c:v>
                </c:pt>
                <c:pt idx="116">
                  <c:v>41813</c:v>
                </c:pt>
                <c:pt idx="117">
                  <c:v>41814</c:v>
                </c:pt>
                <c:pt idx="118">
                  <c:v>41815</c:v>
                </c:pt>
                <c:pt idx="119">
                  <c:v>41816</c:v>
                </c:pt>
                <c:pt idx="120">
                  <c:v>41817</c:v>
                </c:pt>
                <c:pt idx="121">
                  <c:v>41820</c:v>
                </c:pt>
                <c:pt idx="122">
                  <c:v>41821</c:v>
                </c:pt>
                <c:pt idx="123">
                  <c:v>41822</c:v>
                </c:pt>
                <c:pt idx="124">
                  <c:v>41823</c:v>
                </c:pt>
                <c:pt idx="125">
                  <c:v>41824</c:v>
                </c:pt>
                <c:pt idx="126">
                  <c:v>41827</c:v>
                </c:pt>
                <c:pt idx="127">
                  <c:v>41828</c:v>
                </c:pt>
                <c:pt idx="128">
                  <c:v>41829</c:v>
                </c:pt>
                <c:pt idx="129">
                  <c:v>41830</c:v>
                </c:pt>
                <c:pt idx="130">
                  <c:v>41831</c:v>
                </c:pt>
                <c:pt idx="131">
                  <c:v>41834</c:v>
                </c:pt>
                <c:pt idx="132">
                  <c:v>41835</c:v>
                </c:pt>
                <c:pt idx="133">
                  <c:v>41836</c:v>
                </c:pt>
                <c:pt idx="134">
                  <c:v>41837</c:v>
                </c:pt>
                <c:pt idx="135">
                  <c:v>41838</c:v>
                </c:pt>
                <c:pt idx="136">
                  <c:v>41841</c:v>
                </c:pt>
                <c:pt idx="137">
                  <c:v>41842</c:v>
                </c:pt>
                <c:pt idx="138">
                  <c:v>41843</c:v>
                </c:pt>
                <c:pt idx="139">
                  <c:v>41844</c:v>
                </c:pt>
                <c:pt idx="140">
                  <c:v>41845</c:v>
                </c:pt>
                <c:pt idx="141">
                  <c:v>41848</c:v>
                </c:pt>
                <c:pt idx="142">
                  <c:v>41849</c:v>
                </c:pt>
                <c:pt idx="143">
                  <c:v>41850</c:v>
                </c:pt>
                <c:pt idx="144">
                  <c:v>41851</c:v>
                </c:pt>
                <c:pt idx="145">
                  <c:v>41852</c:v>
                </c:pt>
                <c:pt idx="146">
                  <c:v>41855</c:v>
                </c:pt>
                <c:pt idx="147">
                  <c:v>41856</c:v>
                </c:pt>
                <c:pt idx="148">
                  <c:v>41857</c:v>
                </c:pt>
                <c:pt idx="149">
                  <c:v>41858</c:v>
                </c:pt>
                <c:pt idx="150">
                  <c:v>41859</c:v>
                </c:pt>
                <c:pt idx="151">
                  <c:v>41862</c:v>
                </c:pt>
                <c:pt idx="152">
                  <c:v>41863</c:v>
                </c:pt>
                <c:pt idx="153">
                  <c:v>41864</c:v>
                </c:pt>
                <c:pt idx="154">
                  <c:v>41865</c:v>
                </c:pt>
                <c:pt idx="155">
                  <c:v>41866</c:v>
                </c:pt>
                <c:pt idx="156">
                  <c:v>41869</c:v>
                </c:pt>
                <c:pt idx="157">
                  <c:v>41870</c:v>
                </c:pt>
                <c:pt idx="158">
                  <c:v>41871</c:v>
                </c:pt>
                <c:pt idx="159">
                  <c:v>41872</c:v>
                </c:pt>
                <c:pt idx="160">
                  <c:v>41873</c:v>
                </c:pt>
                <c:pt idx="161">
                  <c:v>41876</c:v>
                </c:pt>
                <c:pt idx="162">
                  <c:v>41877</c:v>
                </c:pt>
                <c:pt idx="163">
                  <c:v>41878</c:v>
                </c:pt>
                <c:pt idx="164">
                  <c:v>41879</c:v>
                </c:pt>
                <c:pt idx="165">
                  <c:v>41880</c:v>
                </c:pt>
                <c:pt idx="166">
                  <c:v>41883</c:v>
                </c:pt>
                <c:pt idx="167">
                  <c:v>41884</c:v>
                </c:pt>
                <c:pt idx="168">
                  <c:v>41885</c:v>
                </c:pt>
                <c:pt idx="169">
                  <c:v>41886</c:v>
                </c:pt>
                <c:pt idx="170">
                  <c:v>41887</c:v>
                </c:pt>
                <c:pt idx="171">
                  <c:v>41890</c:v>
                </c:pt>
                <c:pt idx="172">
                  <c:v>41891</c:v>
                </c:pt>
                <c:pt idx="173">
                  <c:v>41892</c:v>
                </c:pt>
                <c:pt idx="174">
                  <c:v>41893</c:v>
                </c:pt>
                <c:pt idx="175">
                  <c:v>41894</c:v>
                </c:pt>
                <c:pt idx="176">
                  <c:v>41897</c:v>
                </c:pt>
                <c:pt idx="177">
                  <c:v>41898</c:v>
                </c:pt>
                <c:pt idx="178">
                  <c:v>41899</c:v>
                </c:pt>
                <c:pt idx="179">
                  <c:v>41900</c:v>
                </c:pt>
                <c:pt idx="180">
                  <c:v>41901</c:v>
                </c:pt>
                <c:pt idx="181">
                  <c:v>41904</c:v>
                </c:pt>
                <c:pt idx="182">
                  <c:v>41905</c:v>
                </c:pt>
                <c:pt idx="183">
                  <c:v>41906</c:v>
                </c:pt>
                <c:pt idx="184">
                  <c:v>41907</c:v>
                </c:pt>
                <c:pt idx="185">
                  <c:v>41908</c:v>
                </c:pt>
                <c:pt idx="186">
                  <c:v>41911</c:v>
                </c:pt>
                <c:pt idx="187">
                  <c:v>41912</c:v>
                </c:pt>
                <c:pt idx="188">
                  <c:v>41913</c:v>
                </c:pt>
                <c:pt idx="189">
                  <c:v>41914</c:v>
                </c:pt>
                <c:pt idx="190">
                  <c:v>41915</c:v>
                </c:pt>
                <c:pt idx="191">
                  <c:v>41918</c:v>
                </c:pt>
                <c:pt idx="192">
                  <c:v>41919</c:v>
                </c:pt>
                <c:pt idx="193">
                  <c:v>41920</c:v>
                </c:pt>
                <c:pt idx="194">
                  <c:v>41921</c:v>
                </c:pt>
                <c:pt idx="195">
                  <c:v>41922</c:v>
                </c:pt>
                <c:pt idx="196">
                  <c:v>41925</c:v>
                </c:pt>
                <c:pt idx="197">
                  <c:v>41926</c:v>
                </c:pt>
                <c:pt idx="198">
                  <c:v>41927</c:v>
                </c:pt>
                <c:pt idx="199">
                  <c:v>41928</c:v>
                </c:pt>
                <c:pt idx="200">
                  <c:v>41929</c:v>
                </c:pt>
                <c:pt idx="201">
                  <c:v>41932</c:v>
                </c:pt>
                <c:pt idx="202">
                  <c:v>41933</c:v>
                </c:pt>
                <c:pt idx="203">
                  <c:v>41934</c:v>
                </c:pt>
                <c:pt idx="204">
                  <c:v>41935</c:v>
                </c:pt>
                <c:pt idx="205">
                  <c:v>41936</c:v>
                </c:pt>
                <c:pt idx="206">
                  <c:v>41939</c:v>
                </c:pt>
                <c:pt idx="207">
                  <c:v>41940</c:v>
                </c:pt>
                <c:pt idx="208">
                  <c:v>41941</c:v>
                </c:pt>
                <c:pt idx="209">
                  <c:v>41942</c:v>
                </c:pt>
                <c:pt idx="210">
                  <c:v>41943</c:v>
                </c:pt>
                <c:pt idx="211">
                  <c:v>41946</c:v>
                </c:pt>
                <c:pt idx="212">
                  <c:v>41947</c:v>
                </c:pt>
                <c:pt idx="213">
                  <c:v>41948</c:v>
                </c:pt>
                <c:pt idx="214">
                  <c:v>41949</c:v>
                </c:pt>
                <c:pt idx="215">
                  <c:v>41950</c:v>
                </c:pt>
                <c:pt idx="216">
                  <c:v>41953</c:v>
                </c:pt>
                <c:pt idx="217">
                  <c:v>41954</c:v>
                </c:pt>
                <c:pt idx="218">
                  <c:v>41955</c:v>
                </c:pt>
                <c:pt idx="219">
                  <c:v>41956</c:v>
                </c:pt>
                <c:pt idx="220">
                  <c:v>41957</c:v>
                </c:pt>
                <c:pt idx="221">
                  <c:v>41960</c:v>
                </c:pt>
                <c:pt idx="222">
                  <c:v>41961</c:v>
                </c:pt>
                <c:pt idx="223">
                  <c:v>41962</c:v>
                </c:pt>
                <c:pt idx="224">
                  <c:v>41963</c:v>
                </c:pt>
                <c:pt idx="225">
                  <c:v>41964</c:v>
                </c:pt>
                <c:pt idx="226">
                  <c:v>41967</c:v>
                </c:pt>
                <c:pt idx="227">
                  <c:v>41968</c:v>
                </c:pt>
                <c:pt idx="228">
                  <c:v>41969</c:v>
                </c:pt>
                <c:pt idx="229">
                  <c:v>41970</c:v>
                </c:pt>
                <c:pt idx="230">
                  <c:v>41971</c:v>
                </c:pt>
                <c:pt idx="231">
                  <c:v>41974</c:v>
                </c:pt>
                <c:pt idx="232">
                  <c:v>41975</c:v>
                </c:pt>
                <c:pt idx="233">
                  <c:v>41976</c:v>
                </c:pt>
                <c:pt idx="234">
                  <c:v>41977</c:v>
                </c:pt>
                <c:pt idx="235">
                  <c:v>41978</c:v>
                </c:pt>
                <c:pt idx="236">
                  <c:v>41981</c:v>
                </c:pt>
                <c:pt idx="237">
                  <c:v>41982</c:v>
                </c:pt>
                <c:pt idx="238">
                  <c:v>41983</c:v>
                </c:pt>
                <c:pt idx="239">
                  <c:v>41984</c:v>
                </c:pt>
                <c:pt idx="240">
                  <c:v>41985</c:v>
                </c:pt>
                <c:pt idx="241">
                  <c:v>41988</c:v>
                </c:pt>
                <c:pt idx="242">
                  <c:v>41989</c:v>
                </c:pt>
                <c:pt idx="243">
                  <c:v>41990</c:v>
                </c:pt>
                <c:pt idx="244">
                  <c:v>41991</c:v>
                </c:pt>
                <c:pt idx="245">
                  <c:v>41992</c:v>
                </c:pt>
                <c:pt idx="246">
                  <c:v>41995</c:v>
                </c:pt>
                <c:pt idx="247">
                  <c:v>41996</c:v>
                </c:pt>
                <c:pt idx="248">
                  <c:v>42002</c:v>
                </c:pt>
                <c:pt idx="249">
                  <c:v>42003</c:v>
                </c:pt>
                <c:pt idx="250">
                  <c:v>42004</c:v>
                </c:pt>
              </c:numCache>
            </c:numRef>
          </c:cat>
          <c:val>
            <c:numRef>
              <c:f>Sheet1!$B$2:$B$252</c:f>
              <c:numCache>
                <c:formatCode>#,##0</c:formatCode>
                <c:ptCount val="251"/>
                <c:pt idx="0">
                  <c:v>275.00875587778995</c:v>
                </c:pt>
                <c:pt idx="1">
                  <c:v>273.93287290757996</c:v>
                </c:pt>
                <c:pt idx="2">
                  <c:v>428.92388747107003</c:v>
                </c:pt>
                <c:pt idx="3">
                  <c:v>338.60049523102003</c:v>
                </c:pt>
                <c:pt idx="4">
                  <c:v>440.99682677189003</c:v>
                </c:pt>
                <c:pt idx="5">
                  <c:v>301.52877291969003</c:v>
                </c:pt>
                <c:pt idx="6">
                  <c:v>294.39712798489001</c:v>
                </c:pt>
                <c:pt idx="7">
                  <c:v>323.89654211150003</c:v>
                </c:pt>
                <c:pt idx="8">
                  <c:v>278.58739929628001</c:v>
                </c:pt>
                <c:pt idx="9">
                  <c:v>340.97863379344</c:v>
                </c:pt>
                <c:pt idx="10">
                  <c:v>351.22217277792998</c:v>
                </c:pt>
                <c:pt idx="11">
                  <c:v>363.83927176566999</c:v>
                </c:pt>
                <c:pt idx="12">
                  <c:v>14.630669685819999</c:v>
                </c:pt>
                <c:pt idx="13">
                  <c:v>508.70776847785999</c:v>
                </c:pt>
                <c:pt idx="14">
                  <c:v>269.19046819458998</c:v>
                </c:pt>
                <c:pt idx="15">
                  <c:v>283.97673550196004</c:v>
                </c:pt>
                <c:pt idx="16">
                  <c:v>275.35686396695002</c:v>
                </c:pt>
                <c:pt idx="17">
                  <c:v>318.09846190764</c:v>
                </c:pt>
                <c:pt idx="18">
                  <c:v>273.18589178573001</c:v>
                </c:pt>
                <c:pt idx="19">
                  <c:v>297.93808345627002</c:v>
                </c:pt>
                <c:pt idx="20">
                  <c:v>319.36231746535998</c:v>
                </c:pt>
                <c:pt idx="21">
                  <c:v>393.59531951308003</c:v>
                </c:pt>
                <c:pt idx="22">
                  <c:v>422.54503626924998</c:v>
                </c:pt>
                <c:pt idx="23">
                  <c:v>381.85927439196001</c:v>
                </c:pt>
                <c:pt idx="24">
                  <c:v>423.53112038687999</c:v>
                </c:pt>
                <c:pt idx="25">
                  <c:v>433.48604452732002</c:v>
                </c:pt>
                <c:pt idx="26">
                  <c:v>419.37716037678001</c:v>
                </c:pt>
                <c:pt idx="27">
                  <c:v>409.94177631088002</c:v>
                </c:pt>
                <c:pt idx="28">
                  <c:v>314.48009445209999</c:v>
                </c:pt>
                <c:pt idx="29">
                  <c:v>332.67928200434005</c:v>
                </c:pt>
                <c:pt idx="30">
                  <c:v>335.59350537477002</c:v>
                </c:pt>
                <c:pt idx="31">
                  <c:v>367.31304941194003</c:v>
                </c:pt>
                <c:pt idx="32">
                  <c:v>7.4780408193400003</c:v>
                </c:pt>
                <c:pt idx="33">
                  <c:v>568.10881523296996</c:v>
                </c:pt>
                <c:pt idx="34">
                  <c:v>376.35962010994001</c:v>
                </c:pt>
                <c:pt idx="35">
                  <c:v>375.03401542384</c:v>
                </c:pt>
                <c:pt idx="36">
                  <c:v>383.35198969048997</c:v>
                </c:pt>
                <c:pt idx="37">
                  <c:v>377.64506835080999</c:v>
                </c:pt>
                <c:pt idx="38">
                  <c:v>255.10162552273999</c:v>
                </c:pt>
                <c:pt idx="39">
                  <c:v>295.25652196478001</c:v>
                </c:pt>
                <c:pt idx="40">
                  <c:v>324.71638036331001</c:v>
                </c:pt>
                <c:pt idx="41">
                  <c:v>346.25175046978001</c:v>
                </c:pt>
                <c:pt idx="42">
                  <c:v>399.60829023557</c:v>
                </c:pt>
                <c:pt idx="43">
                  <c:v>395.61327690084005</c:v>
                </c:pt>
                <c:pt idx="44">
                  <c:v>375.74443668780998</c:v>
                </c:pt>
                <c:pt idx="45">
                  <c:v>340.13964275653001</c:v>
                </c:pt>
                <c:pt idx="46">
                  <c:v>339.08528941727002</c:v>
                </c:pt>
                <c:pt idx="47">
                  <c:v>366.08483769175001</c:v>
                </c:pt>
                <c:pt idx="48">
                  <c:v>284.14392931329996</c:v>
                </c:pt>
                <c:pt idx="49">
                  <c:v>336.23676150009004</c:v>
                </c:pt>
                <c:pt idx="50">
                  <c:v>282.59201471496999</c:v>
                </c:pt>
                <c:pt idx="51">
                  <c:v>294.61576963694</c:v>
                </c:pt>
                <c:pt idx="52">
                  <c:v>390.07001911815001</c:v>
                </c:pt>
                <c:pt idx="53">
                  <c:v>411.44017611467001</c:v>
                </c:pt>
                <c:pt idx="54">
                  <c:v>661.89009149218998</c:v>
                </c:pt>
                <c:pt idx="55">
                  <c:v>350.49075428131999</c:v>
                </c:pt>
                <c:pt idx="56">
                  <c:v>298.78036979983</c:v>
                </c:pt>
                <c:pt idx="57">
                  <c:v>355.77499393740999</c:v>
                </c:pt>
                <c:pt idx="58">
                  <c:v>268.29201883514003</c:v>
                </c:pt>
                <c:pt idx="59">
                  <c:v>248.51669650587999</c:v>
                </c:pt>
                <c:pt idx="60">
                  <c:v>317.34212205097998</c:v>
                </c:pt>
                <c:pt idx="61">
                  <c:v>316.00974243988003</c:v>
                </c:pt>
                <c:pt idx="62">
                  <c:v>409.62133556201002</c:v>
                </c:pt>
                <c:pt idx="63">
                  <c:v>330.27693233471996</c:v>
                </c:pt>
                <c:pt idx="64">
                  <c:v>371.16102050989002</c:v>
                </c:pt>
                <c:pt idx="65">
                  <c:v>431.23962447096</c:v>
                </c:pt>
                <c:pt idx="66">
                  <c:v>365.00006169778999</c:v>
                </c:pt>
                <c:pt idx="67">
                  <c:v>419.16286531190002</c:v>
                </c:pt>
                <c:pt idx="68">
                  <c:v>335.91833129924999</c:v>
                </c:pt>
                <c:pt idx="69">
                  <c:v>346.83900266534005</c:v>
                </c:pt>
                <c:pt idx="70">
                  <c:v>360.99191523943</c:v>
                </c:pt>
                <c:pt idx="71">
                  <c:v>312.36311948847998</c:v>
                </c:pt>
                <c:pt idx="72">
                  <c:v>351.68674235637002</c:v>
                </c:pt>
                <c:pt idx="73">
                  <c:v>303.96040638021003</c:v>
                </c:pt>
                <c:pt idx="74">
                  <c:v>326.87424504604996</c:v>
                </c:pt>
                <c:pt idx="75">
                  <c:v>457.96500388054</c:v>
                </c:pt>
                <c:pt idx="76">
                  <c:v>317.5501440502</c:v>
                </c:pt>
                <c:pt idx="77">
                  <c:v>357.58133071522997</c:v>
                </c:pt>
                <c:pt idx="78">
                  <c:v>306.06697595723</c:v>
                </c:pt>
                <c:pt idx="79">
                  <c:v>411.71623114777003</c:v>
                </c:pt>
                <c:pt idx="80">
                  <c:v>334.65154371748997</c:v>
                </c:pt>
                <c:pt idx="81">
                  <c:v>465.79729104511</c:v>
                </c:pt>
                <c:pt idx="82">
                  <c:v>484.70361524403</c:v>
                </c:pt>
                <c:pt idx="83">
                  <c:v>527.18673014475996</c:v>
                </c:pt>
                <c:pt idx="84">
                  <c:v>319.48868904236997</c:v>
                </c:pt>
                <c:pt idx="85">
                  <c:v>377.47266506640995</c:v>
                </c:pt>
                <c:pt idx="86">
                  <c:v>331.52877875654997</c:v>
                </c:pt>
                <c:pt idx="87">
                  <c:v>308.54403457172998</c:v>
                </c:pt>
                <c:pt idx="88">
                  <c:v>391.62286873662998</c:v>
                </c:pt>
                <c:pt idx="89">
                  <c:v>323.14051027208001</c:v>
                </c:pt>
                <c:pt idx="90">
                  <c:v>356.60649354500998</c:v>
                </c:pt>
                <c:pt idx="91">
                  <c:v>388.47654150046998</c:v>
                </c:pt>
                <c:pt idx="92">
                  <c:v>384.48485640663</c:v>
                </c:pt>
                <c:pt idx="93">
                  <c:v>421.75300190398997</c:v>
                </c:pt>
                <c:pt idx="94">
                  <c:v>324.89933342242</c:v>
                </c:pt>
                <c:pt idx="95">
                  <c:v>373.56301306302004</c:v>
                </c:pt>
                <c:pt idx="96">
                  <c:v>400.83027783278004</c:v>
                </c:pt>
                <c:pt idx="97">
                  <c:v>421.54491582826</c:v>
                </c:pt>
                <c:pt idx="98">
                  <c:v>15.07363278413</c:v>
                </c:pt>
                <c:pt idx="99">
                  <c:v>508.74333034</c:v>
                </c:pt>
                <c:pt idx="100">
                  <c:v>354.99294209958003</c:v>
                </c:pt>
                <c:pt idx="101">
                  <c:v>403.01541233894</c:v>
                </c:pt>
                <c:pt idx="102">
                  <c:v>408.16881443317999</c:v>
                </c:pt>
                <c:pt idx="103">
                  <c:v>389.24850946875</c:v>
                </c:pt>
                <c:pt idx="104">
                  <c:v>415.73715634334002</c:v>
                </c:pt>
                <c:pt idx="105">
                  <c:v>388.23391085682999</c:v>
                </c:pt>
                <c:pt idx="106">
                  <c:v>303.15088597506002</c:v>
                </c:pt>
                <c:pt idx="107">
                  <c:v>474.52359454661001</c:v>
                </c:pt>
                <c:pt idx="108">
                  <c:v>393.69830896034995</c:v>
                </c:pt>
                <c:pt idx="109">
                  <c:v>387.02878919339003</c:v>
                </c:pt>
                <c:pt idx="110">
                  <c:v>325.37389942547998</c:v>
                </c:pt>
                <c:pt idx="111">
                  <c:v>338.41738153764004</c:v>
                </c:pt>
                <c:pt idx="112">
                  <c:v>350.29280649883003</c:v>
                </c:pt>
                <c:pt idx="113">
                  <c:v>653.16001292610997</c:v>
                </c:pt>
                <c:pt idx="114">
                  <c:v>349.29221949292997</c:v>
                </c:pt>
                <c:pt idx="115">
                  <c:v>383.86554690668999</c:v>
                </c:pt>
                <c:pt idx="116">
                  <c:v>482.93816896069001</c:v>
                </c:pt>
                <c:pt idx="117">
                  <c:v>392.24425307293001</c:v>
                </c:pt>
                <c:pt idx="118">
                  <c:v>340.63862304513003</c:v>
                </c:pt>
                <c:pt idx="119">
                  <c:v>364.82006731077001</c:v>
                </c:pt>
                <c:pt idx="120">
                  <c:v>443.25239921906001</c:v>
                </c:pt>
                <c:pt idx="121">
                  <c:v>462.94508153177003</c:v>
                </c:pt>
                <c:pt idx="122">
                  <c:v>360.01318699328999</c:v>
                </c:pt>
                <c:pt idx="123">
                  <c:v>368.16044359533004</c:v>
                </c:pt>
                <c:pt idx="124">
                  <c:v>455.22143031683004</c:v>
                </c:pt>
                <c:pt idx="125">
                  <c:v>8.9047809801700009</c:v>
                </c:pt>
                <c:pt idx="126">
                  <c:v>550.02152489189007</c:v>
                </c:pt>
                <c:pt idx="127">
                  <c:v>351.41985357991996</c:v>
                </c:pt>
                <c:pt idx="128">
                  <c:v>333.21725357091998</c:v>
                </c:pt>
                <c:pt idx="129">
                  <c:v>304.96264080539004</c:v>
                </c:pt>
                <c:pt idx="130">
                  <c:v>315.24455885756998</c:v>
                </c:pt>
                <c:pt idx="131">
                  <c:v>335.16777656116</c:v>
                </c:pt>
                <c:pt idx="132">
                  <c:v>328.72637401498997</c:v>
                </c:pt>
                <c:pt idx="133">
                  <c:v>61.779914693830001</c:v>
                </c:pt>
                <c:pt idx="134">
                  <c:v>320.04089629821999</c:v>
                </c:pt>
                <c:pt idx="135">
                  <c:v>284.26391639527003</c:v>
                </c:pt>
                <c:pt idx="136">
                  <c:v>290.43276725852002</c:v>
                </c:pt>
                <c:pt idx="137">
                  <c:v>266.38769143422002</c:v>
                </c:pt>
                <c:pt idx="138">
                  <c:v>312.90910720965002</c:v>
                </c:pt>
                <c:pt idx="139">
                  <c:v>300.20094074728001</c:v>
                </c:pt>
                <c:pt idx="140">
                  <c:v>248.17866254946</c:v>
                </c:pt>
                <c:pt idx="141">
                  <c:v>329.83572187420003</c:v>
                </c:pt>
                <c:pt idx="142">
                  <c:v>252.54193072801999</c:v>
                </c:pt>
                <c:pt idx="143">
                  <c:v>282.73209841325001</c:v>
                </c:pt>
                <c:pt idx="144">
                  <c:v>326.71043341621004</c:v>
                </c:pt>
                <c:pt idx="145">
                  <c:v>319.99939989718001</c:v>
                </c:pt>
                <c:pt idx="146">
                  <c:v>370.88320182255001</c:v>
                </c:pt>
                <c:pt idx="147">
                  <c:v>338.36355266850001</c:v>
                </c:pt>
                <c:pt idx="148">
                  <c:v>263.26652540836</c:v>
                </c:pt>
                <c:pt idx="149">
                  <c:v>273.88842731849002</c:v>
                </c:pt>
                <c:pt idx="150">
                  <c:v>298.33985720492001</c:v>
                </c:pt>
                <c:pt idx="151">
                  <c:v>354.71574515104999</c:v>
                </c:pt>
                <c:pt idx="152">
                  <c:v>313.57419726456999</c:v>
                </c:pt>
                <c:pt idx="153">
                  <c:v>348.19785978050999</c:v>
                </c:pt>
                <c:pt idx="154">
                  <c:v>298.94455817719</c:v>
                </c:pt>
                <c:pt idx="155">
                  <c:v>343.30839048677001</c:v>
                </c:pt>
                <c:pt idx="156">
                  <c:v>344.18948367634005</c:v>
                </c:pt>
                <c:pt idx="157">
                  <c:v>305.83612425265005</c:v>
                </c:pt>
                <c:pt idx="158">
                  <c:v>348.76244138746995</c:v>
                </c:pt>
                <c:pt idx="159">
                  <c:v>363.83795938493</c:v>
                </c:pt>
                <c:pt idx="160">
                  <c:v>329.63900941961998</c:v>
                </c:pt>
                <c:pt idx="161">
                  <c:v>359.70980602927</c:v>
                </c:pt>
                <c:pt idx="162">
                  <c:v>320.16518760834998</c:v>
                </c:pt>
                <c:pt idx="163">
                  <c:v>336.70621771274</c:v>
                </c:pt>
                <c:pt idx="164">
                  <c:v>326.28232603072996</c:v>
                </c:pt>
                <c:pt idx="165">
                  <c:v>437.66110274859005</c:v>
                </c:pt>
                <c:pt idx="166">
                  <c:v>5.7273721461700005</c:v>
                </c:pt>
                <c:pt idx="167">
                  <c:v>508.31680919342</c:v>
                </c:pt>
                <c:pt idx="168">
                  <c:v>362.17579680552001</c:v>
                </c:pt>
                <c:pt idx="169">
                  <c:v>366.13178061920001</c:v>
                </c:pt>
                <c:pt idx="170">
                  <c:v>431.36437971483002</c:v>
                </c:pt>
                <c:pt idx="171">
                  <c:v>410.38986015773997</c:v>
                </c:pt>
                <c:pt idx="172">
                  <c:v>338.08330286521999</c:v>
                </c:pt>
                <c:pt idx="173">
                  <c:v>315.01268254421996</c:v>
                </c:pt>
                <c:pt idx="174">
                  <c:v>295.21047928765995</c:v>
                </c:pt>
                <c:pt idx="175">
                  <c:v>373.10389103034004</c:v>
                </c:pt>
                <c:pt idx="176">
                  <c:v>451.69617452512</c:v>
                </c:pt>
                <c:pt idx="177">
                  <c:v>380.15263657846998</c:v>
                </c:pt>
                <c:pt idx="178">
                  <c:v>675.77236335876</c:v>
                </c:pt>
                <c:pt idx="179">
                  <c:v>376.94151348209999</c:v>
                </c:pt>
                <c:pt idx="180">
                  <c:v>368.31313177784</c:v>
                </c:pt>
                <c:pt idx="181">
                  <c:v>430.28434322328997</c:v>
                </c:pt>
                <c:pt idx="182">
                  <c:v>357.05632703193999</c:v>
                </c:pt>
                <c:pt idx="183">
                  <c:v>328.46801485079999</c:v>
                </c:pt>
                <c:pt idx="184">
                  <c:v>398.66461883274002</c:v>
                </c:pt>
                <c:pt idx="185">
                  <c:v>387.26756849632</c:v>
                </c:pt>
                <c:pt idx="186">
                  <c:v>404.64493056458002</c:v>
                </c:pt>
                <c:pt idx="187">
                  <c:v>425.63557996139002</c:v>
                </c:pt>
                <c:pt idx="188">
                  <c:v>304.30571855625999</c:v>
                </c:pt>
                <c:pt idx="189">
                  <c:v>415.88849513111001</c:v>
                </c:pt>
                <c:pt idx="190">
                  <c:v>415.03668324893999</c:v>
                </c:pt>
                <c:pt idx="191">
                  <c:v>420.16358678459005</c:v>
                </c:pt>
                <c:pt idx="192">
                  <c:v>310.18074680842</c:v>
                </c:pt>
                <c:pt idx="193">
                  <c:v>361.17834481284001</c:v>
                </c:pt>
                <c:pt idx="194">
                  <c:v>336.26698848314004</c:v>
                </c:pt>
                <c:pt idx="195">
                  <c:v>346.30636484144003</c:v>
                </c:pt>
                <c:pt idx="196">
                  <c:v>10.78590421849</c:v>
                </c:pt>
                <c:pt idx="197">
                  <c:v>440.31896133915996</c:v>
                </c:pt>
                <c:pt idx="198">
                  <c:v>329.87110482863</c:v>
                </c:pt>
                <c:pt idx="199">
                  <c:v>326.24211363287998</c:v>
                </c:pt>
                <c:pt idx="200">
                  <c:v>353.03606629669002</c:v>
                </c:pt>
                <c:pt idx="201">
                  <c:v>393.05757463328996</c:v>
                </c:pt>
                <c:pt idx="202">
                  <c:v>332.37258555210997</c:v>
                </c:pt>
                <c:pt idx="203">
                  <c:v>322.87912585076003</c:v>
                </c:pt>
                <c:pt idx="204">
                  <c:v>262.62156989135002</c:v>
                </c:pt>
                <c:pt idx="205">
                  <c:v>309.90094427870002</c:v>
                </c:pt>
                <c:pt idx="206">
                  <c:v>387.49628815578995</c:v>
                </c:pt>
                <c:pt idx="207">
                  <c:v>363.35450812508003</c:v>
                </c:pt>
                <c:pt idx="208">
                  <c:v>276.14607938007003</c:v>
                </c:pt>
                <c:pt idx="209">
                  <c:v>341.12798494015004</c:v>
                </c:pt>
                <c:pt idx="210">
                  <c:v>473.51841399978997</c:v>
                </c:pt>
                <c:pt idx="211">
                  <c:v>390.02074168043998</c:v>
                </c:pt>
                <c:pt idx="212">
                  <c:v>413.79871329669999</c:v>
                </c:pt>
                <c:pt idx="213">
                  <c:v>461.13821927847999</c:v>
                </c:pt>
                <c:pt idx="214">
                  <c:v>457.59861774737999</c:v>
                </c:pt>
                <c:pt idx="215">
                  <c:v>468.22262891303001</c:v>
                </c:pt>
                <c:pt idx="216">
                  <c:v>448.92870092803003</c:v>
                </c:pt>
                <c:pt idx="217">
                  <c:v>2.3553464608099999</c:v>
                </c:pt>
                <c:pt idx="218">
                  <c:v>569.70680520716007</c:v>
                </c:pt>
                <c:pt idx="219">
                  <c:v>329.60026963600001</c:v>
                </c:pt>
                <c:pt idx="220">
                  <c:v>447.4633229529</c:v>
                </c:pt>
                <c:pt idx="221">
                  <c:v>507.09532827717999</c:v>
                </c:pt>
                <c:pt idx="222">
                  <c:v>389.41960768220002</c:v>
                </c:pt>
                <c:pt idx="223">
                  <c:v>364.67554852321996</c:v>
                </c:pt>
                <c:pt idx="224">
                  <c:v>417.79481023519003</c:v>
                </c:pt>
                <c:pt idx="225">
                  <c:v>445.73830910202003</c:v>
                </c:pt>
                <c:pt idx="226">
                  <c:v>434.06081851915002</c:v>
                </c:pt>
                <c:pt idx="227">
                  <c:v>411.87034871492</c:v>
                </c:pt>
                <c:pt idx="228">
                  <c:v>389.74454146439001</c:v>
                </c:pt>
                <c:pt idx="229">
                  <c:v>2.5616850906999997</c:v>
                </c:pt>
                <c:pt idx="230">
                  <c:v>669.90404527870999</c:v>
                </c:pt>
                <c:pt idx="231">
                  <c:v>425.65602790379</c:v>
                </c:pt>
                <c:pt idx="232">
                  <c:v>427.36468381518</c:v>
                </c:pt>
                <c:pt idx="233">
                  <c:v>384.57294586344</c:v>
                </c:pt>
                <c:pt idx="234">
                  <c:v>331.92902638763002</c:v>
                </c:pt>
                <c:pt idx="235">
                  <c:v>299.60643284119999</c:v>
                </c:pt>
                <c:pt idx="236">
                  <c:v>453.07668909360996</c:v>
                </c:pt>
                <c:pt idx="237">
                  <c:v>354.24748656971997</c:v>
                </c:pt>
                <c:pt idx="238">
                  <c:v>373.51926067173997</c:v>
                </c:pt>
                <c:pt idx="239">
                  <c:v>351.81726089134997</c:v>
                </c:pt>
                <c:pt idx="240">
                  <c:v>484.88981400413002</c:v>
                </c:pt>
                <c:pt idx="241">
                  <c:v>567.00287657375998</c:v>
                </c:pt>
                <c:pt idx="242">
                  <c:v>481.03756891971</c:v>
                </c:pt>
                <c:pt idx="243">
                  <c:v>825.24418632528</c:v>
                </c:pt>
                <c:pt idx="244">
                  <c:v>513.19906586215996</c:v>
                </c:pt>
                <c:pt idx="245">
                  <c:v>481.90181111743999</c:v>
                </c:pt>
                <c:pt idx="246">
                  <c:v>463.40780961181002</c:v>
                </c:pt>
                <c:pt idx="247">
                  <c:v>350.49447511199998</c:v>
                </c:pt>
                <c:pt idx="248">
                  <c:v>379.56483380248</c:v>
                </c:pt>
                <c:pt idx="249">
                  <c:v>301.16375965417001</c:v>
                </c:pt>
                <c:pt idx="250">
                  <c:v>254.38768156682002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Pay-ins to Norges Bank</c:v>
                </c:pt>
              </c:strCache>
            </c:strRef>
          </c:tx>
          <c:marker>
            <c:symbol val="none"/>
          </c:marker>
          <c:cat>
            <c:numRef>
              <c:f>Sheet1!$A$2:$A$252</c:f>
              <c:numCache>
                <c:formatCode>m/d/yyyy</c:formatCode>
                <c:ptCount val="251"/>
                <c:pt idx="0">
                  <c:v>41641</c:v>
                </c:pt>
                <c:pt idx="1">
                  <c:v>41642</c:v>
                </c:pt>
                <c:pt idx="2">
                  <c:v>41645</c:v>
                </c:pt>
                <c:pt idx="3">
                  <c:v>41646</c:v>
                </c:pt>
                <c:pt idx="4">
                  <c:v>41647</c:v>
                </c:pt>
                <c:pt idx="5">
                  <c:v>41648</c:v>
                </c:pt>
                <c:pt idx="6">
                  <c:v>41649</c:v>
                </c:pt>
                <c:pt idx="7">
                  <c:v>41652</c:v>
                </c:pt>
                <c:pt idx="8">
                  <c:v>41653</c:v>
                </c:pt>
                <c:pt idx="9">
                  <c:v>41654</c:v>
                </c:pt>
                <c:pt idx="10">
                  <c:v>41655</c:v>
                </c:pt>
                <c:pt idx="11">
                  <c:v>41656</c:v>
                </c:pt>
                <c:pt idx="12">
                  <c:v>41659</c:v>
                </c:pt>
                <c:pt idx="13">
                  <c:v>41660</c:v>
                </c:pt>
                <c:pt idx="14">
                  <c:v>41661</c:v>
                </c:pt>
                <c:pt idx="15">
                  <c:v>41662</c:v>
                </c:pt>
                <c:pt idx="16">
                  <c:v>41663</c:v>
                </c:pt>
                <c:pt idx="17">
                  <c:v>41666</c:v>
                </c:pt>
                <c:pt idx="18">
                  <c:v>41667</c:v>
                </c:pt>
                <c:pt idx="19">
                  <c:v>41668</c:v>
                </c:pt>
                <c:pt idx="20">
                  <c:v>41669</c:v>
                </c:pt>
                <c:pt idx="21">
                  <c:v>41670</c:v>
                </c:pt>
                <c:pt idx="22">
                  <c:v>41673</c:v>
                </c:pt>
                <c:pt idx="23">
                  <c:v>41674</c:v>
                </c:pt>
                <c:pt idx="24">
                  <c:v>41675</c:v>
                </c:pt>
                <c:pt idx="25">
                  <c:v>41676</c:v>
                </c:pt>
                <c:pt idx="26">
                  <c:v>41677</c:v>
                </c:pt>
                <c:pt idx="27">
                  <c:v>41680</c:v>
                </c:pt>
                <c:pt idx="28">
                  <c:v>41681</c:v>
                </c:pt>
                <c:pt idx="29">
                  <c:v>41682</c:v>
                </c:pt>
                <c:pt idx="30">
                  <c:v>41683</c:v>
                </c:pt>
                <c:pt idx="31">
                  <c:v>41684</c:v>
                </c:pt>
                <c:pt idx="32">
                  <c:v>41687</c:v>
                </c:pt>
                <c:pt idx="33">
                  <c:v>41688</c:v>
                </c:pt>
                <c:pt idx="34">
                  <c:v>41689</c:v>
                </c:pt>
                <c:pt idx="35">
                  <c:v>41690</c:v>
                </c:pt>
                <c:pt idx="36">
                  <c:v>41691</c:v>
                </c:pt>
                <c:pt idx="37">
                  <c:v>41694</c:v>
                </c:pt>
                <c:pt idx="38">
                  <c:v>41695</c:v>
                </c:pt>
                <c:pt idx="39">
                  <c:v>41696</c:v>
                </c:pt>
                <c:pt idx="40">
                  <c:v>41697</c:v>
                </c:pt>
                <c:pt idx="41">
                  <c:v>41698</c:v>
                </c:pt>
                <c:pt idx="42">
                  <c:v>41701</c:v>
                </c:pt>
                <c:pt idx="43">
                  <c:v>41702</c:v>
                </c:pt>
                <c:pt idx="44">
                  <c:v>41703</c:v>
                </c:pt>
                <c:pt idx="45">
                  <c:v>41704</c:v>
                </c:pt>
                <c:pt idx="46">
                  <c:v>41705</c:v>
                </c:pt>
                <c:pt idx="47">
                  <c:v>41708</c:v>
                </c:pt>
                <c:pt idx="48">
                  <c:v>41709</c:v>
                </c:pt>
                <c:pt idx="49">
                  <c:v>41710</c:v>
                </c:pt>
                <c:pt idx="50">
                  <c:v>41711</c:v>
                </c:pt>
                <c:pt idx="51">
                  <c:v>41712</c:v>
                </c:pt>
                <c:pt idx="52">
                  <c:v>41715</c:v>
                </c:pt>
                <c:pt idx="53">
                  <c:v>41716</c:v>
                </c:pt>
                <c:pt idx="54">
                  <c:v>41717</c:v>
                </c:pt>
                <c:pt idx="55">
                  <c:v>41718</c:v>
                </c:pt>
                <c:pt idx="56">
                  <c:v>41719</c:v>
                </c:pt>
                <c:pt idx="57">
                  <c:v>41722</c:v>
                </c:pt>
                <c:pt idx="58">
                  <c:v>41723</c:v>
                </c:pt>
                <c:pt idx="59">
                  <c:v>41724</c:v>
                </c:pt>
                <c:pt idx="60">
                  <c:v>41725</c:v>
                </c:pt>
                <c:pt idx="61">
                  <c:v>41726</c:v>
                </c:pt>
                <c:pt idx="62">
                  <c:v>41729</c:v>
                </c:pt>
                <c:pt idx="63">
                  <c:v>41730</c:v>
                </c:pt>
                <c:pt idx="64">
                  <c:v>41731</c:v>
                </c:pt>
                <c:pt idx="65">
                  <c:v>41732</c:v>
                </c:pt>
                <c:pt idx="66">
                  <c:v>41733</c:v>
                </c:pt>
                <c:pt idx="67">
                  <c:v>41736</c:v>
                </c:pt>
                <c:pt idx="68">
                  <c:v>41737</c:v>
                </c:pt>
                <c:pt idx="69">
                  <c:v>41738</c:v>
                </c:pt>
                <c:pt idx="70">
                  <c:v>41739</c:v>
                </c:pt>
                <c:pt idx="71">
                  <c:v>41740</c:v>
                </c:pt>
                <c:pt idx="72">
                  <c:v>41743</c:v>
                </c:pt>
                <c:pt idx="73">
                  <c:v>41744</c:v>
                </c:pt>
                <c:pt idx="74">
                  <c:v>41745</c:v>
                </c:pt>
                <c:pt idx="75">
                  <c:v>41751</c:v>
                </c:pt>
                <c:pt idx="76">
                  <c:v>41752</c:v>
                </c:pt>
                <c:pt idx="77">
                  <c:v>41753</c:v>
                </c:pt>
                <c:pt idx="78">
                  <c:v>41754</c:v>
                </c:pt>
                <c:pt idx="79">
                  <c:v>41757</c:v>
                </c:pt>
                <c:pt idx="80">
                  <c:v>41758</c:v>
                </c:pt>
                <c:pt idx="81">
                  <c:v>41759</c:v>
                </c:pt>
                <c:pt idx="82">
                  <c:v>41761</c:v>
                </c:pt>
                <c:pt idx="83">
                  <c:v>41764</c:v>
                </c:pt>
                <c:pt idx="84">
                  <c:v>41765</c:v>
                </c:pt>
                <c:pt idx="85">
                  <c:v>41766</c:v>
                </c:pt>
                <c:pt idx="86">
                  <c:v>41767</c:v>
                </c:pt>
                <c:pt idx="87">
                  <c:v>41768</c:v>
                </c:pt>
                <c:pt idx="88">
                  <c:v>41771</c:v>
                </c:pt>
                <c:pt idx="89">
                  <c:v>41772</c:v>
                </c:pt>
                <c:pt idx="90">
                  <c:v>41773</c:v>
                </c:pt>
                <c:pt idx="91">
                  <c:v>41774</c:v>
                </c:pt>
                <c:pt idx="92">
                  <c:v>41775</c:v>
                </c:pt>
                <c:pt idx="93">
                  <c:v>41778</c:v>
                </c:pt>
                <c:pt idx="94">
                  <c:v>41779</c:v>
                </c:pt>
                <c:pt idx="95">
                  <c:v>41780</c:v>
                </c:pt>
                <c:pt idx="96">
                  <c:v>41781</c:v>
                </c:pt>
                <c:pt idx="97">
                  <c:v>41782</c:v>
                </c:pt>
                <c:pt idx="98">
                  <c:v>41785</c:v>
                </c:pt>
                <c:pt idx="99">
                  <c:v>41786</c:v>
                </c:pt>
                <c:pt idx="100">
                  <c:v>41787</c:v>
                </c:pt>
                <c:pt idx="101">
                  <c:v>41789</c:v>
                </c:pt>
                <c:pt idx="102">
                  <c:v>41792</c:v>
                </c:pt>
                <c:pt idx="103">
                  <c:v>41793</c:v>
                </c:pt>
                <c:pt idx="104">
                  <c:v>41794</c:v>
                </c:pt>
                <c:pt idx="105">
                  <c:v>41795</c:v>
                </c:pt>
                <c:pt idx="106">
                  <c:v>41796</c:v>
                </c:pt>
                <c:pt idx="107">
                  <c:v>41800</c:v>
                </c:pt>
                <c:pt idx="108">
                  <c:v>41801</c:v>
                </c:pt>
                <c:pt idx="109">
                  <c:v>41802</c:v>
                </c:pt>
                <c:pt idx="110">
                  <c:v>41803</c:v>
                </c:pt>
                <c:pt idx="111">
                  <c:v>41806</c:v>
                </c:pt>
                <c:pt idx="112">
                  <c:v>41807</c:v>
                </c:pt>
                <c:pt idx="113">
                  <c:v>41808</c:v>
                </c:pt>
                <c:pt idx="114">
                  <c:v>41809</c:v>
                </c:pt>
                <c:pt idx="115">
                  <c:v>41810</c:v>
                </c:pt>
                <c:pt idx="116">
                  <c:v>41813</c:v>
                </c:pt>
                <c:pt idx="117">
                  <c:v>41814</c:v>
                </c:pt>
                <c:pt idx="118">
                  <c:v>41815</c:v>
                </c:pt>
                <c:pt idx="119">
                  <c:v>41816</c:v>
                </c:pt>
                <c:pt idx="120">
                  <c:v>41817</c:v>
                </c:pt>
                <c:pt idx="121">
                  <c:v>41820</c:v>
                </c:pt>
                <c:pt idx="122">
                  <c:v>41821</c:v>
                </c:pt>
                <c:pt idx="123">
                  <c:v>41822</c:v>
                </c:pt>
                <c:pt idx="124">
                  <c:v>41823</c:v>
                </c:pt>
                <c:pt idx="125">
                  <c:v>41824</c:v>
                </c:pt>
                <c:pt idx="126">
                  <c:v>41827</c:v>
                </c:pt>
                <c:pt idx="127">
                  <c:v>41828</c:v>
                </c:pt>
                <c:pt idx="128">
                  <c:v>41829</c:v>
                </c:pt>
                <c:pt idx="129">
                  <c:v>41830</c:v>
                </c:pt>
                <c:pt idx="130">
                  <c:v>41831</c:v>
                </c:pt>
                <c:pt idx="131">
                  <c:v>41834</c:v>
                </c:pt>
                <c:pt idx="132">
                  <c:v>41835</c:v>
                </c:pt>
                <c:pt idx="133">
                  <c:v>41836</c:v>
                </c:pt>
                <c:pt idx="134">
                  <c:v>41837</c:v>
                </c:pt>
                <c:pt idx="135">
                  <c:v>41838</c:v>
                </c:pt>
                <c:pt idx="136">
                  <c:v>41841</c:v>
                </c:pt>
                <c:pt idx="137">
                  <c:v>41842</c:v>
                </c:pt>
                <c:pt idx="138">
                  <c:v>41843</c:v>
                </c:pt>
                <c:pt idx="139">
                  <c:v>41844</c:v>
                </c:pt>
                <c:pt idx="140">
                  <c:v>41845</c:v>
                </c:pt>
                <c:pt idx="141">
                  <c:v>41848</c:v>
                </c:pt>
                <c:pt idx="142">
                  <c:v>41849</c:v>
                </c:pt>
                <c:pt idx="143">
                  <c:v>41850</c:v>
                </c:pt>
                <c:pt idx="144">
                  <c:v>41851</c:v>
                </c:pt>
                <c:pt idx="145">
                  <c:v>41852</c:v>
                </c:pt>
                <c:pt idx="146">
                  <c:v>41855</c:v>
                </c:pt>
                <c:pt idx="147">
                  <c:v>41856</c:v>
                </c:pt>
                <c:pt idx="148">
                  <c:v>41857</c:v>
                </c:pt>
                <c:pt idx="149">
                  <c:v>41858</c:v>
                </c:pt>
                <c:pt idx="150">
                  <c:v>41859</c:v>
                </c:pt>
                <c:pt idx="151">
                  <c:v>41862</c:v>
                </c:pt>
                <c:pt idx="152">
                  <c:v>41863</c:v>
                </c:pt>
                <c:pt idx="153">
                  <c:v>41864</c:v>
                </c:pt>
                <c:pt idx="154">
                  <c:v>41865</c:v>
                </c:pt>
                <c:pt idx="155">
                  <c:v>41866</c:v>
                </c:pt>
                <c:pt idx="156">
                  <c:v>41869</c:v>
                </c:pt>
                <c:pt idx="157">
                  <c:v>41870</c:v>
                </c:pt>
                <c:pt idx="158">
                  <c:v>41871</c:v>
                </c:pt>
                <c:pt idx="159">
                  <c:v>41872</c:v>
                </c:pt>
                <c:pt idx="160">
                  <c:v>41873</c:v>
                </c:pt>
                <c:pt idx="161">
                  <c:v>41876</c:v>
                </c:pt>
                <c:pt idx="162">
                  <c:v>41877</c:v>
                </c:pt>
                <c:pt idx="163">
                  <c:v>41878</c:v>
                </c:pt>
                <c:pt idx="164">
                  <c:v>41879</c:v>
                </c:pt>
                <c:pt idx="165">
                  <c:v>41880</c:v>
                </c:pt>
                <c:pt idx="166">
                  <c:v>41883</c:v>
                </c:pt>
                <c:pt idx="167">
                  <c:v>41884</c:v>
                </c:pt>
                <c:pt idx="168">
                  <c:v>41885</c:v>
                </c:pt>
                <c:pt idx="169">
                  <c:v>41886</c:v>
                </c:pt>
                <c:pt idx="170">
                  <c:v>41887</c:v>
                </c:pt>
                <c:pt idx="171">
                  <c:v>41890</c:v>
                </c:pt>
                <c:pt idx="172">
                  <c:v>41891</c:v>
                </c:pt>
                <c:pt idx="173">
                  <c:v>41892</c:v>
                </c:pt>
                <c:pt idx="174">
                  <c:v>41893</c:v>
                </c:pt>
                <c:pt idx="175">
                  <c:v>41894</c:v>
                </c:pt>
                <c:pt idx="176">
                  <c:v>41897</c:v>
                </c:pt>
                <c:pt idx="177">
                  <c:v>41898</c:v>
                </c:pt>
                <c:pt idx="178">
                  <c:v>41899</c:v>
                </c:pt>
                <c:pt idx="179">
                  <c:v>41900</c:v>
                </c:pt>
                <c:pt idx="180">
                  <c:v>41901</c:v>
                </c:pt>
                <c:pt idx="181">
                  <c:v>41904</c:v>
                </c:pt>
                <c:pt idx="182">
                  <c:v>41905</c:v>
                </c:pt>
                <c:pt idx="183">
                  <c:v>41906</c:v>
                </c:pt>
                <c:pt idx="184">
                  <c:v>41907</c:v>
                </c:pt>
                <c:pt idx="185">
                  <c:v>41908</c:v>
                </c:pt>
                <c:pt idx="186">
                  <c:v>41911</c:v>
                </c:pt>
                <c:pt idx="187">
                  <c:v>41912</c:v>
                </c:pt>
                <c:pt idx="188">
                  <c:v>41913</c:v>
                </c:pt>
                <c:pt idx="189">
                  <c:v>41914</c:v>
                </c:pt>
                <c:pt idx="190">
                  <c:v>41915</c:v>
                </c:pt>
                <c:pt idx="191">
                  <c:v>41918</c:v>
                </c:pt>
                <c:pt idx="192">
                  <c:v>41919</c:v>
                </c:pt>
                <c:pt idx="193">
                  <c:v>41920</c:v>
                </c:pt>
                <c:pt idx="194">
                  <c:v>41921</c:v>
                </c:pt>
                <c:pt idx="195">
                  <c:v>41922</c:v>
                </c:pt>
                <c:pt idx="196">
                  <c:v>41925</c:v>
                </c:pt>
                <c:pt idx="197">
                  <c:v>41926</c:v>
                </c:pt>
                <c:pt idx="198">
                  <c:v>41927</c:v>
                </c:pt>
                <c:pt idx="199">
                  <c:v>41928</c:v>
                </c:pt>
                <c:pt idx="200">
                  <c:v>41929</c:v>
                </c:pt>
                <c:pt idx="201">
                  <c:v>41932</c:v>
                </c:pt>
                <c:pt idx="202">
                  <c:v>41933</c:v>
                </c:pt>
                <c:pt idx="203">
                  <c:v>41934</c:v>
                </c:pt>
                <c:pt idx="204">
                  <c:v>41935</c:v>
                </c:pt>
                <c:pt idx="205">
                  <c:v>41936</c:v>
                </c:pt>
                <c:pt idx="206">
                  <c:v>41939</c:v>
                </c:pt>
                <c:pt idx="207">
                  <c:v>41940</c:v>
                </c:pt>
                <c:pt idx="208">
                  <c:v>41941</c:v>
                </c:pt>
                <c:pt idx="209">
                  <c:v>41942</c:v>
                </c:pt>
                <c:pt idx="210">
                  <c:v>41943</c:v>
                </c:pt>
                <c:pt idx="211">
                  <c:v>41946</c:v>
                </c:pt>
                <c:pt idx="212">
                  <c:v>41947</c:v>
                </c:pt>
                <c:pt idx="213">
                  <c:v>41948</c:v>
                </c:pt>
                <c:pt idx="214">
                  <c:v>41949</c:v>
                </c:pt>
                <c:pt idx="215">
                  <c:v>41950</c:v>
                </c:pt>
                <c:pt idx="216">
                  <c:v>41953</c:v>
                </c:pt>
                <c:pt idx="217">
                  <c:v>41954</c:v>
                </c:pt>
                <c:pt idx="218">
                  <c:v>41955</c:v>
                </c:pt>
                <c:pt idx="219">
                  <c:v>41956</c:v>
                </c:pt>
                <c:pt idx="220">
                  <c:v>41957</c:v>
                </c:pt>
                <c:pt idx="221">
                  <c:v>41960</c:v>
                </c:pt>
                <c:pt idx="222">
                  <c:v>41961</c:v>
                </c:pt>
                <c:pt idx="223">
                  <c:v>41962</c:v>
                </c:pt>
                <c:pt idx="224">
                  <c:v>41963</c:v>
                </c:pt>
                <c:pt idx="225">
                  <c:v>41964</c:v>
                </c:pt>
                <c:pt idx="226">
                  <c:v>41967</c:v>
                </c:pt>
                <c:pt idx="227">
                  <c:v>41968</c:v>
                </c:pt>
                <c:pt idx="228">
                  <c:v>41969</c:v>
                </c:pt>
                <c:pt idx="229">
                  <c:v>41970</c:v>
                </c:pt>
                <c:pt idx="230">
                  <c:v>41971</c:v>
                </c:pt>
                <c:pt idx="231">
                  <c:v>41974</c:v>
                </c:pt>
                <c:pt idx="232">
                  <c:v>41975</c:v>
                </c:pt>
                <c:pt idx="233">
                  <c:v>41976</c:v>
                </c:pt>
                <c:pt idx="234">
                  <c:v>41977</c:v>
                </c:pt>
                <c:pt idx="235">
                  <c:v>41978</c:v>
                </c:pt>
                <c:pt idx="236">
                  <c:v>41981</c:v>
                </c:pt>
                <c:pt idx="237">
                  <c:v>41982</c:v>
                </c:pt>
                <c:pt idx="238">
                  <c:v>41983</c:v>
                </c:pt>
                <c:pt idx="239">
                  <c:v>41984</c:v>
                </c:pt>
                <c:pt idx="240">
                  <c:v>41985</c:v>
                </c:pt>
                <c:pt idx="241">
                  <c:v>41988</c:v>
                </c:pt>
                <c:pt idx="242">
                  <c:v>41989</c:v>
                </c:pt>
                <c:pt idx="243">
                  <c:v>41990</c:v>
                </c:pt>
                <c:pt idx="244">
                  <c:v>41991</c:v>
                </c:pt>
                <c:pt idx="245">
                  <c:v>41992</c:v>
                </c:pt>
                <c:pt idx="246">
                  <c:v>41995</c:v>
                </c:pt>
                <c:pt idx="247">
                  <c:v>41996</c:v>
                </c:pt>
                <c:pt idx="248">
                  <c:v>42002</c:v>
                </c:pt>
                <c:pt idx="249">
                  <c:v>42003</c:v>
                </c:pt>
                <c:pt idx="250">
                  <c:v>42004</c:v>
                </c:pt>
              </c:numCache>
            </c:numRef>
          </c:cat>
          <c:val>
            <c:numRef>
              <c:f>Sheet1!$C$2:$C$252</c:f>
              <c:numCache>
                <c:formatCode>#,##0</c:formatCode>
                <c:ptCount val="251"/>
                <c:pt idx="0">
                  <c:v>12.030651595119998</c:v>
                </c:pt>
                <c:pt idx="1">
                  <c:v>13.919611654059999</c:v>
                </c:pt>
                <c:pt idx="2">
                  <c:v>10.968679439950003</c:v>
                </c:pt>
                <c:pt idx="3">
                  <c:v>10.826220221389999</c:v>
                </c:pt>
                <c:pt idx="4">
                  <c:v>8.9483473176500024</c:v>
                </c:pt>
                <c:pt idx="5">
                  <c:v>3.4877778945700002</c:v>
                </c:pt>
                <c:pt idx="6">
                  <c:v>9.3136076549399984</c:v>
                </c:pt>
                <c:pt idx="7">
                  <c:v>7.4833948725100008</c:v>
                </c:pt>
                <c:pt idx="8">
                  <c:v>4.5508716444899999</c:v>
                </c:pt>
                <c:pt idx="9">
                  <c:v>8.1092366412900017</c:v>
                </c:pt>
                <c:pt idx="10">
                  <c:v>6.9032807495699995</c:v>
                </c:pt>
                <c:pt idx="11">
                  <c:v>3.6959230885900003</c:v>
                </c:pt>
                <c:pt idx="12">
                  <c:v>1.1625289976700004</c:v>
                </c:pt>
                <c:pt idx="13">
                  <c:v>9.6609713039000003</c:v>
                </c:pt>
                <c:pt idx="14">
                  <c:v>4.5918373574700002</c:v>
                </c:pt>
                <c:pt idx="15">
                  <c:v>8.2999591916299984</c:v>
                </c:pt>
                <c:pt idx="16">
                  <c:v>10.698641430009999</c:v>
                </c:pt>
                <c:pt idx="17">
                  <c:v>11.161903418770001</c:v>
                </c:pt>
                <c:pt idx="18">
                  <c:v>7.8094116712100003</c:v>
                </c:pt>
                <c:pt idx="19">
                  <c:v>7.5303764661199999</c:v>
                </c:pt>
                <c:pt idx="20">
                  <c:v>9.3367033600500005</c:v>
                </c:pt>
                <c:pt idx="21">
                  <c:v>10.469561554229999</c:v>
                </c:pt>
                <c:pt idx="22">
                  <c:v>5.5795526613599993</c:v>
                </c:pt>
                <c:pt idx="23">
                  <c:v>7.2529877915400007</c:v>
                </c:pt>
                <c:pt idx="24">
                  <c:v>6.1355916222399998</c:v>
                </c:pt>
                <c:pt idx="25">
                  <c:v>8.2095639188099998</c:v>
                </c:pt>
                <c:pt idx="26">
                  <c:v>5.2463582750100004</c:v>
                </c:pt>
                <c:pt idx="27">
                  <c:v>13.104175819349999</c:v>
                </c:pt>
                <c:pt idx="28">
                  <c:v>5.4306030315699996</c:v>
                </c:pt>
                <c:pt idx="29">
                  <c:v>6.4838740802900006</c:v>
                </c:pt>
                <c:pt idx="30">
                  <c:v>16.12592329648</c:v>
                </c:pt>
                <c:pt idx="31">
                  <c:v>5.3695574705500002</c:v>
                </c:pt>
                <c:pt idx="32">
                  <c:v>1.5332169784399998</c:v>
                </c:pt>
                <c:pt idx="33">
                  <c:v>7.5930200262800005</c:v>
                </c:pt>
                <c:pt idx="34">
                  <c:v>5.7906709203300011</c:v>
                </c:pt>
                <c:pt idx="35">
                  <c:v>6.3004512718600001</c:v>
                </c:pt>
                <c:pt idx="36">
                  <c:v>7.649829981089999</c:v>
                </c:pt>
                <c:pt idx="37">
                  <c:v>10.961556917560003</c:v>
                </c:pt>
                <c:pt idx="38">
                  <c:v>6.6129933823700018</c:v>
                </c:pt>
                <c:pt idx="39">
                  <c:v>5.9366692752700008</c:v>
                </c:pt>
                <c:pt idx="40">
                  <c:v>6.0363670342399987</c:v>
                </c:pt>
                <c:pt idx="41">
                  <c:v>6.7860554613300001</c:v>
                </c:pt>
                <c:pt idx="42">
                  <c:v>6.0138839207899988</c:v>
                </c:pt>
                <c:pt idx="43">
                  <c:v>10.607828461299999</c:v>
                </c:pt>
                <c:pt idx="44">
                  <c:v>9.8421118293899994</c:v>
                </c:pt>
                <c:pt idx="45">
                  <c:v>8.8755969720400003</c:v>
                </c:pt>
                <c:pt idx="46">
                  <c:v>8.3689524477500008</c:v>
                </c:pt>
                <c:pt idx="47">
                  <c:v>8.2749972120600006</c:v>
                </c:pt>
                <c:pt idx="48">
                  <c:v>6.022226636370001</c:v>
                </c:pt>
                <c:pt idx="49">
                  <c:v>7.4520644764799995</c:v>
                </c:pt>
                <c:pt idx="50">
                  <c:v>5.9420578492500002</c:v>
                </c:pt>
                <c:pt idx="51">
                  <c:v>5.7353791493299999</c:v>
                </c:pt>
                <c:pt idx="52">
                  <c:v>12.202222795570002</c:v>
                </c:pt>
                <c:pt idx="53">
                  <c:v>7.9167178335000008</c:v>
                </c:pt>
                <c:pt idx="54">
                  <c:v>11.36181070892</c:v>
                </c:pt>
                <c:pt idx="55">
                  <c:v>6.6601110967900015</c:v>
                </c:pt>
                <c:pt idx="56">
                  <c:v>5.3846594527600002</c:v>
                </c:pt>
                <c:pt idx="57">
                  <c:v>4.6547730387400001</c:v>
                </c:pt>
                <c:pt idx="58">
                  <c:v>4.8557977327700002</c:v>
                </c:pt>
                <c:pt idx="59">
                  <c:v>10.222183301949999</c:v>
                </c:pt>
                <c:pt idx="60">
                  <c:v>10.293814672519998</c:v>
                </c:pt>
                <c:pt idx="61">
                  <c:v>4.9841031250499999</c:v>
                </c:pt>
                <c:pt idx="62">
                  <c:v>15.94243819707</c:v>
                </c:pt>
                <c:pt idx="63">
                  <c:v>15.30672508382</c:v>
                </c:pt>
                <c:pt idx="64">
                  <c:v>3.9464145837200002</c:v>
                </c:pt>
                <c:pt idx="65">
                  <c:v>5.8784371756700002</c:v>
                </c:pt>
                <c:pt idx="66">
                  <c:v>6.738332068190001</c:v>
                </c:pt>
                <c:pt idx="67">
                  <c:v>10.87001632434</c:v>
                </c:pt>
                <c:pt idx="68">
                  <c:v>6.0291011052299996</c:v>
                </c:pt>
                <c:pt idx="69">
                  <c:v>6.8884290867200004</c:v>
                </c:pt>
                <c:pt idx="70">
                  <c:v>6.7829102695600003</c:v>
                </c:pt>
                <c:pt idx="71">
                  <c:v>4.2546910579900006</c:v>
                </c:pt>
                <c:pt idx="72">
                  <c:v>6.5543664657800003</c:v>
                </c:pt>
                <c:pt idx="73">
                  <c:v>5.7755601424599998</c:v>
                </c:pt>
                <c:pt idx="74">
                  <c:v>6.4242520250199995</c:v>
                </c:pt>
                <c:pt idx="75">
                  <c:v>6.0483246172899996</c:v>
                </c:pt>
                <c:pt idx="76">
                  <c:v>9.5381749948700012</c:v>
                </c:pt>
                <c:pt idx="77">
                  <c:v>7.1464760676899983</c:v>
                </c:pt>
                <c:pt idx="78">
                  <c:v>11.569918942939999</c:v>
                </c:pt>
                <c:pt idx="79">
                  <c:v>14.202524588159999</c:v>
                </c:pt>
                <c:pt idx="80">
                  <c:v>6.2588634573399995</c:v>
                </c:pt>
                <c:pt idx="81">
                  <c:v>8.8875262154999994</c:v>
                </c:pt>
                <c:pt idx="82">
                  <c:v>6.9379759160900001</c:v>
                </c:pt>
                <c:pt idx="83">
                  <c:v>6.9277744424300005</c:v>
                </c:pt>
                <c:pt idx="84">
                  <c:v>11.812412035070002</c:v>
                </c:pt>
                <c:pt idx="85">
                  <c:v>6.1387009893899993</c:v>
                </c:pt>
                <c:pt idx="86">
                  <c:v>4.7619099072999989</c:v>
                </c:pt>
                <c:pt idx="87">
                  <c:v>4.6195932592100002</c:v>
                </c:pt>
                <c:pt idx="88">
                  <c:v>6.5606683435499988</c:v>
                </c:pt>
                <c:pt idx="89">
                  <c:v>5.9851676994099998</c:v>
                </c:pt>
                <c:pt idx="90">
                  <c:v>4.5478434947900004</c:v>
                </c:pt>
                <c:pt idx="91">
                  <c:v>13.11877233397</c:v>
                </c:pt>
                <c:pt idx="92">
                  <c:v>8.1802222145900014</c:v>
                </c:pt>
                <c:pt idx="93">
                  <c:v>8.5998114618900008</c:v>
                </c:pt>
                <c:pt idx="94">
                  <c:v>8.2042770842500001</c:v>
                </c:pt>
                <c:pt idx="95">
                  <c:v>6.4162869873899995</c:v>
                </c:pt>
                <c:pt idx="96">
                  <c:v>7.9378873964800007</c:v>
                </c:pt>
                <c:pt idx="97">
                  <c:v>6.4192563644499998</c:v>
                </c:pt>
                <c:pt idx="98">
                  <c:v>2.4174297466599999</c:v>
                </c:pt>
                <c:pt idx="99">
                  <c:v>7.6085096490800002</c:v>
                </c:pt>
                <c:pt idx="100">
                  <c:v>6.3787524439000007</c:v>
                </c:pt>
                <c:pt idx="101">
                  <c:v>8.2209629680800003</c:v>
                </c:pt>
                <c:pt idx="102">
                  <c:v>13.401851980209999</c:v>
                </c:pt>
                <c:pt idx="103">
                  <c:v>11.173111723549999</c:v>
                </c:pt>
                <c:pt idx="104">
                  <c:v>4.8339168318699999</c:v>
                </c:pt>
                <c:pt idx="105">
                  <c:v>6.4805845905299995</c:v>
                </c:pt>
                <c:pt idx="106">
                  <c:v>6.7531811946900007</c:v>
                </c:pt>
                <c:pt idx="107">
                  <c:v>8.521293043670001</c:v>
                </c:pt>
                <c:pt idx="108">
                  <c:v>5.7228611740700011</c:v>
                </c:pt>
                <c:pt idx="109">
                  <c:v>5.6094037598999993</c:v>
                </c:pt>
                <c:pt idx="110">
                  <c:v>6.9602086303200013</c:v>
                </c:pt>
                <c:pt idx="111">
                  <c:v>6.7462658541100007</c:v>
                </c:pt>
                <c:pt idx="112">
                  <c:v>5.6934445770800002</c:v>
                </c:pt>
                <c:pt idx="113">
                  <c:v>11.57120139715</c:v>
                </c:pt>
                <c:pt idx="114">
                  <c:v>8.1050024094900017</c:v>
                </c:pt>
                <c:pt idx="115">
                  <c:v>7.76246708586</c:v>
                </c:pt>
                <c:pt idx="116">
                  <c:v>10.929288515850001</c:v>
                </c:pt>
                <c:pt idx="117">
                  <c:v>10.251982569079999</c:v>
                </c:pt>
                <c:pt idx="118">
                  <c:v>7.0707173999600004</c:v>
                </c:pt>
                <c:pt idx="119">
                  <c:v>7.28029784832</c:v>
                </c:pt>
                <c:pt idx="120">
                  <c:v>8.8801285842399995</c:v>
                </c:pt>
                <c:pt idx="121">
                  <c:v>7.9709800869699992</c:v>
                </c:pt>
                <c:pt idx="122">
                  <c:v>12.994926699170001</c:v>
                </c:pt>
                <c:pt idx="123">
                  <c:v>11.506579437779999</c:v>
                </c:pt>
                <c:pt idx="124">
                  <c:v>5.8967909879600002</c:v>
                </c:pt>
                <c:pt idx="125">
                  <c:v>2.3044823455499999</c:v>
                </c:pt>
                <c:pt idx="126">
                  <c:v>11.888946618810001</c:v>
                </c:pt>
                <c:pt idx="127">
                  <c:v>13.81601431667</c:v>
                </c:pt>
                <c:pt idx="128">
                  <c:v>8.2836958344999996</c:v>
                </c:pt>
                <c:pt idx="129">
                  <c:v>5.8482568416699987</c:v>
                </c:pt>
                <c:pt idx="130">
                  <c:v>4.8824674507299992</c:v>
                </c:pt>
                <c:pt idx="131">
                  <c:v>7.0952454698599983</c:v>
                </c:pt>
                <c:pt idx="132">
                  <c:v>6.3285639127600009</c:v>
                </c:pt>
                <c:pt idx="133">
                  <c:v>4.8715537992599991</c:v>
                </c:pt>
                <c:pt idx="134">
                  <c:v>6.3562213147700009</c:v>
                </c:pt>
                <c:pt idx="135">
                  <c:v>4.4199765394299995</c:v>
                </c:pt>
                <c:pt idx="136">
                  <c:v>6.0238213540600007</c:v>
                </c:pt>
                <c:pt idx="137">
                  <c:v>6.5375675810500002</c:v>
                </c:pt>
                <c:pt idx="138">
                  <c:v>5.1861581037300004</c:v>
                </c:pt>
                <c:pt idx="139">
                  <c:v>7.639797347610001</c:v>
                </c:pt>
                <c:pt idx="140">
                  <c:v>4.1990695451899995</c:v>
                </c:pt>
                <c:pt idx="141">
                  <c:v>8.909977746980001</c:v>
                </c:pt>
                <c:pt idx="142">
                  <c:v>10.480265856540001</c:v>
                </c:pt>
                <c:pt idx="143">
                  <c:v>7.8101525014599993</c:v>
                </c:pt>
                <c:pt idx="144">
                  <c:v>8.25324589405</c:v>
                </c:pt>
                <c:pt idx="145">
                  <c:v>7.4686642020200003</c:v>
                </c:pt>
                <c:pt idx="146">
                  <c:v>7.522487560410001</c:v>
                </c:pt>
                <c:pt idx="147">
                  <c:v>6.4496759457700001</c:v>
                </c:pt>
                <c:pt idx="148">
                  <c:v>8.1636282702499994</c:v>
                </c:pt>
                <c:pt idx="149">
                  <c:v>4.4520159315800001</c:v>
                </c:pt>
                <c:pt idx="150">
                  <c:v>4.5211536923999995</c:v>
                </c:pt>
                <c:pt idx="151">
                  <c:v>6.5917060988299996</c:v>
                </c:pt>
                <c:pt idx="152">
                  <c:v>6.1849602819099996</c:v>
                </c:pt>
                <c:pt idx="153">
                  <c:v>7.5735356398600002</c:v>
                </c:pt>
                <c:pt idx="154">
                  <c:v>7.2773860207200016</c:v>
                </c:pt>
                <c:pt idx="155">
                  <c:v>5.1849975070299994</c:v>
                </c:pt>
                <c:pt idx="156">
                  <c:v>5.0956256902399995</c:v>
                </c:pt>
                <c:pt idx="157">
                  <c:v>5.4049515618600008</c:v>
                </c:pt>
                <c:pt idx="158">
                  <c:v>6.9202742489000002</c:v>
                </c:pt>
                <c:pt idx="159">
                  <c:v>6.6979321631100008</c:v>
                </c:pt>
                <c:pt idx="160">
                  <c:v>5.9090812851200001</c:v>
                </c:pt>
                <c:pt idx="161">
                  <c:v>6.3322512328700009</c:v>
                </c:pt>
                <c:pt idx="162">
                  <c:v>6.5969844536399993</c:v>
                </c:pt>
                <c:pt idx="163">
                  <c:v>5.6357227981200007</c:v>
                </c:pt>
                <c:pt idx="164">
                  <c:v>9.9707221579300001</c:v>
                </c:pt>
                <c:pt idx="165">
                  <c:v>6.4597530171899997</c:v>
                </c:pt>
                <c:pt idx="166">
                  <c:v>1.99324259341</c:v>
                </c:pt>
                <c:pt idx="167">
                  <c:v>5.1261696531899998</c:v>
                </c:pt>
                <c:pt idx="168">
                  <c:v>8.4277622270500014</c:v>
                </c:pt>
                <c:pt idx="169">
                  <c:v>11.521334963819999</c:v>
                </c:pt>
                <c:pt idx="170">
                  <c:v>7.5718975503200019</c:v>
                </c:pt>
                <c:pt idx="171">
                  <c:v>9.8215651147100012</c:v>
                </c:pt>
                <c:pt idx="172">
                  <c:v>6.7108078922500001</c:v>
                </c:pt>
                <c:pt idx="173">
                  <c:v>5.6167504735800007</c:v>
                </c:pt>
                <c:pt idx="174">
                  <c:v>8.0935509223099995</c:v>
                </c:pt>
                <c:pt idx="175">
                  <c:v>4.8663750001199997</c:v>
                </c:pt>
                <c:pt idx="176">
                  <c:v>7.8524322107000009</c:v>
                </c:pt>
                <c:pt idx="177">
                  <c:v>6.7854028580900003</c:v>
                </c:pt>
                <c:pt idx="178">
                  <c:v>11.103732900029998</c:v>
                </c:pt>
                <c:pt idx="179">
                  <c:v>10.74617854796</c:v>
                </c:pt>
                <c:pt idx="180">
                  <c:v>7.9304792320300006</c:v>
                </c:pt>
                <c:pt idx="181">
                  <c:v>4.7243476622999996</c:v>
                </c:pt>
                <c:pt idx="182">
                  <c:v>7.2961558427000011</c:v>
                </c:pt>
                <c:pt idx="183">
                  <c:v>6.1281387708499997</c:v>
                </c:pt>
                <c:pt idx="184">
                  <c:v>6.7239275973199994</c:v>
                </c:pt>
                <c:pt idx="185">
                  <c:v>6.4424762508800013</c:v>
                </c:pt>
                <c:pt idx="186">
                  <c:v>5.2524611389399993</c:v>
                </c:pt>
                <c:pt idx="187">
                  <c:v>11.564033965779998</c:v>
                </c:pt>
                <c:pt idx="188">
                  <c:v>14.618071287759999</c:v>
                </c:pt>
                <c:pt idx="189">
                  <c:v>8.4565651551300007</c:v>
                </c:pt>
                <c:pt idx="190">
                  <c:v>9.3853611118800018</c:v>
                </c:pt>
                <c:pt idx="191">
                  <c:v>12.58795172942</c:v>
                </c:pt>
                <c:pt idx="192">
                  <c:v>5.5878344797199997</c:v>
                </c:pt>
                <c:pt idx="193">
                  <c:v>13.23646464434</c:v>
                </c:pt>
                <c:pt idx="194">
                  <c:v>6.1218945647099998</c:v>
                </c:pt>
                <c:pt idx="195">
                  <c:v>10.820628769320001</c:v>
                </c:pt>
                <c:pt idx="196">
                  <c:v>1.5557272893400003</c:v>
                </c:pt>
                <c:pt idx="197">
                  <c:v>5.2828589739399998</c:v>
                </c:pt>
                <c:pt idx="198">
                  <c:v>5.1777780366999995</c:v>
                </c:pt>
                <c:pt idx="199">
                  <c:v>9.219566842439999</c:v>
                </c:pt>
                <c:pt idx="200">
                  <c:v>4.9116976651700002</c:v>
                </c:pt>
                <c:pt idx="201">
                  <c:v>7.0773071599100001</c:v>
                </c:pt>
                <c:pt idx="202">
                  <c:v>7.5052783708899993</c:v>
                </c:pt>
                <c:pt idx="203">
                  <c:v>9.7389270715800027</c:v>
                </c:pt>
                <c:pt idx="204">
                  <c:v>6.72162611103</c:v>
                </c:pt>
                <c:pt idx="205">
                  <c:v>6.3975308279799998</c:v>
                </c:pt>
                <c:pt idx="206">
                  <c:v>15.70159962144</c:v>
                </c:pt>
                <c:pt idx="207">
                  <c:v>8.6605973253399995</c:v>
                </c:pt>
                <c:pt idx="208">
                  <c:v>7.4344175730500011</c:v>
                </c:pt>
                <c:pt idx="209">
                  <c:v>6.2847508263699989</c:v>
                </c:pt>
                <c:pt idx="210">
                  <c:v>13.72184418044</c:v>
                </c:pt>
                <c:pt idx="211">
                  <c:v>6.3195702369300006</c:v>
                </c:pt>
                <c:pt idx="212">
                  <c:v>11.126213969329998</c:v>
                </c:pt>
                <c:pt idx="213">
                  <c:v>9.4797519124599994</c:v>
                </c:pt>
                <c:pt idx="214">
                  <c:v>6.3725355807300001</c:v>
                </c:pt>
                <c:pt idx="215">
                  <c:v>6.4950359451999997</c:v>
                </c:pt>
                <c:pt idx="216">
                  <c:v>8.1467612145799997</c:v>
                </c:pt>
                <c:pt idx="217">
                  <c:v>0.8420946706100001</c:v>
                </c:pt>
                <c:pt idx="218">
                  <c:v>9.868137775600001</c:v>
                </c:pt>
                <c:pt idx="219">
                  <c:v>10.245162086200001</c:v>
                </c:pt>
                <c:pt idx="220">
                  <c:v>5.1858139980399987</c:v>
                </c:pt>
                <c:pt idx="221">
                  <c:v>10.643702747349998</c:v>
                </c:pt>
                <c:pt idx="222">
                  <c:v>5.6570163513700003</c:v>
                </c:pt>
                <c:pt idx="223">
                  <c:v>9.1276608396099999</c:v>
                </c:pt>
                <c:pt idx="224">
                  <c:v>11.121976875540001</c:v>
                </c:pt>
                <c:pt idx="225">
                  <c:v>8.8296172293600002</c:v>
                </c:pt>
                <c:pt idx="226">
                  <c:v>8.8902394986599997</c:v>
                </c:pt>
                <c:pt idx="227">
                  <c:v>6.0231525385300007</c:v>
                </c:pt>
                <c:pt idx="228">
                  <c:v>6.9883408184400002</c:v>
                </c:pt>
                <c:pt idx="229">
                  <c:v>0.91371429799000004</c:v>
                </c:pt>
                <c:pt idx="230">
                  <c:v>11.696277529070001</c:v>
                </c:pt>
                <c:pt idx="231">
                  <c:v>11.162769601680001</c:v>
                </c:pt>
                <c:pt idx="232">
                  <c:v>11.03844599002</c:v>
                </c:pt>
                <c:pt idx="233">
                  <c:v>8.2755368887400014</c:v>
                </c:pt>
                <c:pt idx="234">
                  <c:v>7.2573894345100012</c:v>
                </c:pt>
                <c:pt idx="235">
                  <c:v>9.5534735995499993</c:v>
                </c:pt>
                <c:pt idx="236">
                  <c:v>9.9296858224599998</c:v>
                </c:pt>
                <c:pt idx="237">
                  <c:v>11.88458206552</c:v>
                </c:pt>
                <c:pt idx="238">
                  <c:v>10.32076577406</c:v>
                </c:pt>
                <c:pt idx="239">
                  <c:v>6.6480157402300017</c:v>
                </c:pt>
                <c:pt idx="240">
                  <c:v>12.960144248130002</c:v>
                </c:pt>
                <c:pt idx="241">
                  <c:v>10.905688811100001</c:v>
                </c:pt>
                <c:pt idx="242">
                  <c:v>10.664644937790001</c:v>
                </c:pt>
                <c:pt idx="243">
                  <c:v>7.6778796791200001</c:v>
                </c:pt>
                <c:pt idx="244">
                  <c:v>7.5408889222800006</c:v>
                </c:pt>
                <c:pt idx="245">
                  <c:v>10.15312050484</c:v>
                </c:pt>
                <c:pt idx="246">
                  <c:v>8.1726898582300009</c:v>
                </c:pt>
                <c:pt idx="247">
                  <c:v>6.1878668699499997</c:v>
                </c:pt>
                <c:pt idx="248">
                  <c:v>10.655319127249999</c:v>
                </c:pt>
                <c:pt idx="249">
                  <c:v>5.26657940607</c:v>
                </c:pt>
                <c:pt idx="250">
                  <c:v>13.439167109079998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015168"/>
        <c:axId val="193025152"/>
      </c:lineChart>
      <c:lineChart>
        <c:grouping val="standard"/>
        <c:varyColors val="0"/>
        <c:ser>
          <c:idx val="2"/>
          <c:order val="2"/>
          <c:tx>
            <c:strRef>
              <c:f>Sheet1!$J$1</c:f>
              <c:strCache>
                <c:ptCount val="1"/>
                <c:pt idx="0">
                  <c:v>Hjelpelinje</c:v>
                </c:pt>
              </c:strCache>
            </c:strRef>
          </c:tx>
          <c:marker>
            <c:symbol val="none"/>
          </c:marker>
          <c:val>
            <c:numLit>
              <c:formatCode>General</c:formatCode>
              <c:ptCount val="1"/>
              <c:pt idx="0">
                <c:v>1</c:v>
              </c:pt>
            </c:numLit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028480"/>
        <c:axId val="193026688"/>
      </c:lineChart>
      <c:dateAx>
        <c:axId val="193015168"/>
        <c:scaling>
          <c:orientation val="minMax"/>
          <c:max val="42004"/>
          <c:min val="41641"/>
        </c:scaling>
        <c:delete val="0"/>
        <c:axPos val="b"/>
        <c:numFmt formatCode="[$-409]mmm\-yy;@" sourceLinked="0"/>
        <c:majorTickMark val="in"/>
        <c:minorTickMark val="none"/>
        <c:tickLblPos val="nextTo"/>
        <c:crossAx val="193025152"/>
        <c:crosses val="autoZero"/>
        <c:auto val="1"/>
        <c:lblOffset val="100"/>
        <c:baseTimeUnit val="days"/>
        <c:majorUnit val="2"/>
        <c:majorTimeUnit val="months"/>
      </c:dateAx>
      <c:valAx>
        <c:axId val="193025152"/>
        <c:scaling>
          <c:orientation val="minMax"/>
        </c:scaling>
        <c:delete val="0"/>
        <c:axPos val="l"/>
        <c:numFmt formatCode="#,##0" sourceLinked="1"/>
        <c:majorTickMark val="in"/>
        <c:minorTickMark val="none"/>
        <c:tickLblPos val="nextTo"/>
        <c:crossAx val="193015168"/>
        <c:crosses val="autoZero"/>
        <c:crossBetween val="between"/>
      </c:valAx>
      <c:valAx>
        <c:axId val="193026688"/>
        <c:scaling>
          <c:orientation val="minMax"/>
          <c:max val="900"/>
          <c:min val="0"/>
        </c:scaling>
        <c:delete val="0"/>
        <c:axPos val="r"/>
        <c:numFmt formatCode="General" sourceLinked="1"/>
        <c:majorTickMark val="in"/>
        <c:minorTickMark val="none"/>
        <c:tickLblPos val="nextTo"/>
        <c:crossAx val="193028480"/>
        <c:crosses val="max"/>
        <c:crossBetween val="between"/>
        <c:majorUnit val="100"/>
      </c:valAx>
      <c:catAx>
        <c:axId val="193028480"/>
        <c:scaling>
          <c:orientation val="minMax"/>
        </c:scaling>
        <c:delete val="1"/>
        <c:axPos val="b"/>
        <c:majorTickMark val="out"/>
        <c:minorTickMark val="none"/>
        <c:tickLblPos val="nextTo"/>
        <c:crossAx val="193026688"/>
        <c:crosses val="autoZero"/>
        <c:auto val="1"/>
        <c:lblAlgn val="ctr"/>
        <c:lblOffset val="100"/>
        <c:noMultiLvlLbl val="0"/>
      </c:catAx>
      <c:spPr>
        <a:ln>
          <a:solidFill>
            <a:schemeClr val="bg1">
              <a:lumMod val="65000"/>
            </a:schemeClr>
          </a:solidFill>
        </a:ln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23645766501409546"/>
          <c:y val="8.5393981347174075E-2"/>
          <c:w val="0.32336529114416251"/>
          <c:h val="0.19526434596880535"/>
        </c:manualLayout>
      </c:layout>
      <c:overlay val="0"/>
      <c:txPr>
        <a:bodyPr/>
        <a:lstStyle/>
        <a:p>
          <a:pPr>
            <a:defRPr sz="14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C43150-9460-4CF1-A7B8-BFC6EBA0F04A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GB"/>
        </a:p>
      </dgm:t>
    </dgm:pt>
    <dgm:pt modelId="{009540CB-DA7B-4F85-B4A3-0F611353E369}" type="pres">
      <dgm:prSet presAssocID="{D2C43150-9460-4CF1-A7B8-BFC6EBA0F04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</dgm:ptLst>
  <dgm:cxnLst>
    <dgm:cxn modelId="{04238FBA-7195-4913-84D2-6E552BF510F5}" type="presOf" srcId="{D2C43150-9460-4CF1-A7B8-BFC6EBA0F04A}" destId="{009540CB-DA7B-4F85-B4A3-0F611353E369}" srcOrd="0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8CDB2-8EDC-4AA1-9AC0-A472C1C25DD4}" type="datetimeFigureOut">
              <a:rPr lang="en-GB" smtClean="0"/>
              <a:t>12/06/2015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20E374-70C2-4A9B-85CF-4DB1E2185B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824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F1A90-8063-4AC5-8A0D-5DC75A6F13CA}" type="slidenum">
              <a:rPr lang="nb-NO" smtClean="0">
                <a:solidFill>
                  <a:prstClr val="black"/>
                </a:solidFill>
              </a:rPr>
              <a:pPr/>
              <a:t>1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345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DF1A90-8063-4AC5-8A0D-5DC75A6F13CA}" type="slidenum">
              <a:rPr lang="nb-NO" smtClean="0">
                <a:solidFill>
                  <a:prstClr val="black"/>
                </a:solidFill>
              </a:rPr>
              <a:pPr/>
              <a:t>2</a:t>
            </a:fld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345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142A5C-20D3-49D5-B6FB-C144CB1E7B5D}" type="slidenum">
              <a:rPr lang="en-GB"/>
              <a:pPr/>
              <a:t>12</a:t>
            </a:fld>
            <a:endParaRPr lang="en-GB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5225" y="708025"/>
            <a:ext cx="4530725" cy="3398838"/>
          </a:xfrm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1400"/>
              <a:t>IBO får innbetalingsplanen</a:t>
            </a:r>
          </a:p>
          <a:p>
            <a:endParaRPr lang="nb-NO" sz="1400"/>
          </a:p>
          <a:p>
            <a:r>
              <a:rPr lang="nb-NO" sz="1400"/>
              <a:t>56% swap, 33% spot og 12% outright forwards</a:t>
            </a:r>
          </a:p>
          <a:p>
            <a:endParaRPr lang="nb-NO" sz="1400"/>
          </a:p>
          <a:p>
            <a:r>
              <a:rPr lang="nb-NO" sz="1400"/>
              <a:t>Første innbetalinger i NOK: 07.15</a:t>
            </a:r>
          </a:p>
          <a:p>
            <a:r>
              <a:rPr lang="nb-NO" sz="1400"/>
              <a:t>Oppgjør ferdig: 08:50</a:t>
            </a:r>
          </a:p>
          <a:p>
            <a:endParaRPr lang="nb-NO" sz="1400"/>
          </a:p>
          <a:p>
            <a:endParaRPr lang="nb-N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D575-AEAA-4D12-AD90-CA297FB3A2A8}" type="datetimeFigureOut">
              <a:rPr lang="en-GB" smtClean="0"/>
              <a:t>12/06/2015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7364-515E-4101-9AF2-1511DAD9F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13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D575-AEAA-4D12-AD90-CA297FB3A2A8}" type="datetimeFigureOut">
              <a:rPr lang="en-GB" smtClean="0"/>
              <a:t>12/06/2015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7364-515E-4101-9AF2-1511DAD9F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47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D575-AEAA-4D12-AD90-CA297FB3A2A8}" type="datetimeFigureOut">
              <a:rPr lang="en-GB" smtClean="0"/>
              <a:t>12/06/2015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7364-515E-4101-9AF2-1511DAD9F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665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908177" y="6361113"/>
            <a:ext cx="5256213" cy="38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Norges Bank Finansiell stabilitet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164388" y="6361113"/>
            <a:ext cx="1905000" cy="381000"/>
          </a:xfrm>
        </p:spPr>
        <p:txBody>
          <a:bodyPr/>
          <a:lstStyle>
            <a:lvl1pPr>
              <a:defRPr/>
            </a:lvl1pPr>
          </a:lstStyle>
          <a:p>
            <a:fld id="{CFCB742F-FDA1-4B34-87DC-F9D2E006793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6463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, Norges Bank fasa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3635896" y="2785570"/>
            <a:ext cx="4701704" cy="714042"/>
          </a:xfrm>
        </p:spPr>
        <p:txBody>
          <a:bodyPr wrap="square" anchor="b">
            <a:spAutoFit/>
          </a:bodyPr>
          <a:lstStyle>
            <a:lvl1pPr algn="r">
              <a:lnSpc>
                <a:spcPct val="80000"/>
              </a:lnSpc>
              <a:defRPr sz="2900" cap="all" baseline="0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Klikk for å </a:t>
            </a:r>
            <a:br>
              <a:rPr lang="nb-NO" dirty="0" smtClean="0"/>
            </a:br>
            <a:r>
              <a:rPr lang="nb-NO" dirty="0" smtClean="0"/>
              <a:t>legge til tittel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3923928" y="3448817"/>
            <a:ext cx="4413672" cy="238527"/>
          </a:xfrm>
        </p:spPr>
        <p:txBody>
          <a:bodyPr wrap="square" anchor="t">
            <a:spAutoFit/>
          </a:bodyPr>
          <a:lstStyle>
            <a:lvl1pPr marL="0" indent="0" algn="r">
              <a:buNone/>
              <a:defRPr sz="1550" b="1" cap="all" baseline="0">
                <a:solidFill>
                  <a:srgbClr val="AFDEF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legge til tittel</a:t>
            </a:r>
            <a:endParaRPr lang="nb-NO" dirty="0"/>
          </a:p>
        </p:txBody>
      </p:sp>
      <p:sp>
        <p:nvSpPr>
          <p:cNvPr id="6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58872" y="3777871"/>
            <a:ext cx="1080000" cy="26674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300">
                <a:solidFill>
                  <a:srgbClr val="AFDEF0"/>
                </a:solidFill>
              </a:defRPr>
            </a:lvl1pPr>
          </a:lstStyle>
          <a:p>
            <a:fld id="{0ADF3A75-23A4-4F46-9543-13499D9965D3}" type="datetimeFigureOut">
              <a:rPr lang="nb-NO" smtClean="0"/>
              <a:pPr/>
              <a:t>12.06.2015</a:t>
            </a:fld>
            <a:endParaRPr lang="nb-NO"/>
          </a:p>
        </p:txBody>
      </p:sp>
      <p:pic>
        <p:nvPicPr>
          <p:cNvPr id="7" name="Picture 2" descr="Z:\Norges Bank\nbimppt\2014\NorgesBank_logobank\Screen_versions\Screen_png_versions\rgb_NB_H_bokmaal_ne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61567"/>
            <a:ext cx="1979712" cy="796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/>
          <p:nvPr/>
        </p:nvSpPr>
        <p:spPr>
          <a:xfrm>
            <a:off x="0" y="0"/>
            <a:ext cx="5508000" cy="6859200"/>
          </a:xfrm>
          <a:custGeom>
            <a:avLst/>
            <a:gdLst>
              <a:gd name="connsiteX0" fmla="*/ 0 w 5508000"/>
              <a:gd name="connsiteY0" fmla="*/ 0 h 5144400"/>
              <a:gd name="connsiteX1" fmla="*/ 1656000 w 5508000"/>
              <a:gd name="connsiteY1" fmla="*/ 0 h 5144400"/>
              <a:gd name="connsiteX2" fmla="*/ 5508000 w 5508000"/>
              <a:gd name="connsiteY2" fmla="*/ 5144400 h 5144400"/>
              <a:gd name="connsiteX3" fmla="*/ 1656000 w 5508000"/>
              <a:gd name="connsiteY3" fmla="*/ 5144400 h 5144400"/>
              <a:gd name="connsiteX4" fmla="*/ 1656000 w 5508000"/>
              <a:gd name="connsiteY4" fmla="*/ 5143500 h 5144400"/>
              <a:gd name="connsiteX5" fmla="*/ 0 w 5508000"/>
              <a:gd name="connsiteY5" fmla="*/ 5143500 h 514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08000" h="5144400">
                <a:moveTo>
                  <a:pt x="0" y="0"/>
                </a:moveTo>
                <a:lnTo>
                  <a:pt x="1656000" y="0"/>
                </a:lnTo>
                <a:lnTo>
                  <a:pt x="5508000" y="5144400"/>
                </a:lnTo>
                <a:lnTo>
                  <a:pt x="1656000" y="5144400"/>
                </a:lnTo>
                <a:lnTo>
                  <a:pt x="1656000" y="5143500"/>
                </a:lnTo>
                <a:lnTo>
                  <a:pt x="0" y="5143500"/>
                </a:lnTo>
                <a:close/>
              </a:path>
            </a:pathLst>
          </a:custGeom>
          <a:blipFill>
            <a:blip r:embed="rId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4803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Forside uten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986400" y="3097549"/>
            <a:ext cx="7171200" cy="595035"/>
          </a:xfrm>
        </p:spPr>
        <p:txBody>
          <a:bodyPr wrap="square" anchor="b">
            <a:noAutofit/>
          </a:bodyPr>
          <a:lstStyle>
            <a:lvl1pPr>
              <a:defRPr sz="2900" cap="all" baseline="0"/>
            </a:lvl1pPr>
          </a:lstStyle>
          <a:p>
            <a:r>
              <a:rPr lang="nb-NO" dirty="0" smtClean="0"/>
              <a:t>Klikk for å legge til tittel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986400" y="3650691"/>
            <a:ext cx="7171200" cy="328295"/>
          </a:xfrm>
        </p:spPr>
        <p:txBody>
          <a:bodyPr wrap="square">
            <a:noAutofit/>
          </a:bodyPr>
          <a:lstStyle>
            <a:lvl1pPr marL="0" indent="0" algn="l">
              <a:buNone/>
              <a:defRPr sz="1550" b="1" cap="all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legge til tittel</a:t>
            </a:r>
            <a:endParaRPr lang="nb-NO" dirty="0"/>
          </a:p>
        </p:txBody>
      </p:sp>
      <p:sp>
        <p:nvSpPr>
          <p:cNvPr id="5" name="Plassholder for dato 3"/>
          <p:cNvSpPr>
            <a:spLocks noGrp="1"/>
          </p:cNvSpPr>
          <p:nvPr>
            <p:ph type="dt" sz="half" idx="2"/>
          </p:nvPr>
        </p:nvSpPr>
        <p:spPr>
          <a:xfrm>
            <a:off x="971600" y="3979667"/>
            <a:ext cx="1080000" cy="26674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300">
                <a:solidFill>
                  <a:schemeClr val="bg1"/>
                </a:solidFill>
              </a:defRPr>
            </a:lvl1pPr>
          </a:lstStyle>
          <a:p>
            <a:fld id="{0ADF3A75-23A4-4F46-9543-13499D9965D3}" type="datetimeFigureOut">
              <a:rPr lang="nb-NO" smtClean="0">
                <a:solidFill>
                  <a:prstClr val="white"/>
                </a:solidFill>
              </a:rPr>
              <a:pPr/>
              <a:t>12.06.2015</a:t>
            </a:fld>
            <a:endParaRPr lang="nb-NO">
              <a:solidFill>
                <a:prstClr val="white"/>
              </a:solidFill>
            </a:endParaRPr>
          </a:p>
        </p:txBody>
      </p:sp>
      <p:pic>
        <p:nvPicPr>
          <p:cNvPr id="6" name="Picture 2" descr="Z:\Norges Bank\nbimppt\2014\NorgesBank_logobank\Screen_versions\Screen_png_versions\rgb_NB_H_bokmaal_ne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61567"/>
            <a:ext cx="1979712" cy="796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471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ellom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986400" y="3097549"/>
            <a:ext cx="7171200" cy="595035"/>
          </a:xfrm>
        </p:spPr>
        <p:txBody>
          <a:bodyPr wrap="square">
            <a:noAutofit/>
          </a:bodyPr>
          <a:lstStyle>
            <a:lvl1pPr>
              <a:defRPr sz="2900" cap="all" baseline="0"/>
            </a:lvl1pPr>
          </a:lstStyle>
          <a:p>
            <a:r>
              <a:rPr lang="nb-NO" dirty="0" smtClean="0"/>
              <a:t>Klikk for å legge til tittel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986400" y="3650691"/>
            <a:ext cx="7171200" cy="328295"/>
          </a:xfrm>
        </p:spPr>
        <p:txBody>
          <a:bodyPr wrap="square">
            <a:noAutofit/>
          </a:bodyPr>
          <a:lstStyle>
            <a:lvl1pPr marL="0" indent="0" algn="l">
              <a:buNone/>
              <a:defRPr sz="1550" b="1" cap="all" baseline="0">
                <a:solidFill>
                  <a:srgbClr val="7AB4C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legge til tittel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846876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961200" y="568892"/>
            <a:ext cx="7214400" cy="636072"/>
          </a:xfrm>
        </p:spPr>
        <p:txBody>
          <a:bodyPr/>
          <a:lstStyle/>
          <a:p>
            <a:r>
              <a:rPr lang="nb-NO" dirty="0" smtClean="0"/>
              <a:t>Klikk for å legge til tittel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961200" y="2009727"/>
            <a:ext cx="7214400" cy="4107572"/>
          </a:xfrm>
        </p:spPr>
        <p:txBody>
          <a:bodyPr/>
          <a:lstStyle>
            <a:lvl1pPr>
              <a:defRPr/>
            </a:lvl1pPr>
            <a:lvl2pPr marL="742950" indent="-234000">
              <a:buFont typeface="Calibri" panose="020F0502020204030204" pitchFamily="34" charset="0"/>
              <a:buChar char="–"/>
              <a:defRPr/>
            </a:lvl2pPr>
            <a:lvl3pPr marL="1143000" indent="-234000">
              <a:buFont typeface="Arial" panose="020B0604020202020204" pitchFamily="34" charset="0"/>
              <a:buChar char="•"/>
              <a:defRPr/>
            </a:lvl3pPr>
            <a:lvl4pPr marL="1600200" indent="-234000">
              <a:buFont typeface="Calibri" panose="020F0502020204030204" pitchFamily="34" charset="0"/>
              <a:buChar char="–"/>
              <a:defRPr/>
            </a:lvl4pPr>
            <a:lvl5pPr marL="2057400" indent="-2340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nb-NO" noProof="0" dirty="0" smtClean="0"/>
              <a:t>Klikk</a:t>
            </a:r>
            <a:r>
              <a:rPr lang="nb-NO" dirty="0" smtClean="0"/>
              <a:t> for å legge til tittel</a:t>
            </a:r>
          </a:p>
          <a:p>
            <a:pPr lvl="1"/>
            <a:r>
              <a:rPr lang="nb-NO" dirty="0" smtClean="0"/>
              <a:t>Andre nivå</a:t>
            </a:r>
            <a:endParaRPr lang="en-US" dirty="0" smtClean="0"/>
          </a:p>
          <a:p>
            <a:pPr lvl="2"/>
            <a:r>
              <a:rPr lang="nb-NO" noProof="0" dirty="0" smtClean="0"/>
              <a:t>Tredje nivå</a:t>
            </a:r>
          </a:p>
          <a:p>
            <a:pPr lvl="3"/>
            <a:r>
              <a:rPr lang="nb-NO" noProof="0" dirty="0" smtClean="0"/>
              <a:t>Fjerde nivå</a:t>
            </a:r>
          </a:p>
          <a:p>
            <a:pPr lvl="4"/>
            <a:r>
              <a:rPr lang="nb-NO" noProof="0" dirty="0" smtClean="0"/>
              <a:t>Femte nivå</a:t>
            </a:r>
            <a:endParaRPr lang="nb-NO" noProof="0" dirty="0"/>
          </a:p>
        </p:txBody>
      </p:sp>
      <p:sp>
        <p:nvSpPr>
          <p:cNvPr id="7" name="Undertittel 2"/>
          <p:cNvSpPr>
            <a:spLocks noGrp="1"/>
          </p:cNvSpPr>
          <p:nvPr>
            <p:ph type="subTitle" idx="13" hasCustomPrompt="1"/>
          </p:nvPr>
        </p:nvSpPr>
        <p:spPr>
          <a:xfrm>
            <a:off x="961200" y="1201869"/>
            <a:ext cx="7214400" cy="328295"/>
          </a:xfrm>
        </p:spPr>
        <p:txBody>
          <a:bodyPr>
            <a:noAutofit/>
          </a:bodyPr>
          <a:lstStyle>
            <a:lvl1pPr marL="0" indent="0" algn="l">
              <a:buNone/>
              <a:defRPr sz="1800" b="1">
                <a:solidFill>
                  <a:srgbClr val="7AB4C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Klikk for å legge til tittel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ADF3A75-23A4-4F46-9543-13499D9965D3}" type="datetimeFigureOut">
              <a:rPr lang="nb-NO" smtClean="0"/>
              <a:pPr/>
              <a:t>12.06.2015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25CBD17-6D08-4321-AE44-86E4FEE683A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54980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961602" y="1600201"/>
            <a:ext cx="3534205" cy="4525963"/>
          </a:xfrm>
        </p:spPr>
        <p:txBody>
          <a:bodyPr/>
          <a:lstStyle>
            <a:lvl1pPr marL="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 sz="2800"/>
            </a:lvl1pPr>
            <a:lvl2pPr marL="75600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Calibri" panose="020F0502020204030204" pitchFamily="34" charset="0"/>
              <a:buChar char="–"/>
              <a:tabLst/>
              <a:defRPr sz="2400"/>
            </a:lvl2pPr>
            <a:lvl3pPr marL="115200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54800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Calibri" panose="020F0502020204030204" pitchFamily="34" charset="0"/>
              <a:buChar char="–"/>
              <a:tabLst/>
              <a:defRPr sz="1800"/>
            </a:lvl4pPr>
            <a:lvl5pPr marL="194400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0" marR="0" lvl="4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3528306" cy="4525963"/>
          </a:xfrm>
        </p:spPr>
        <p:txBody>
          <a:bodyPr/>
          <a:lstStyle>
            <a:lvl1pPr marL="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 sz="2800"/>
            </a:lvl1pPr>
            <a:lvl2pPr marL="75600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Calibri" panose="020F0502020204030204" pitchFamily="34" charset="0"/>
              <a:buChar char="–"/>
              <a:tabLst/>
              <a:defRPr sz="2400"/>
            </a:lvl2pPr>
            <a:lvl3pPr marL="115200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54800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Calibri" panose="020F0502020204030204" pitchFamily="34" charset="0"/>
              <a:buChar char="–"/>
              <a:tabLst/>
              <a:defRPr sz="1800"/>
            </a:lvl4pPr>
            <a:lvl5pPr marL="194400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0" marR="0" lvl="4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F3A75-23A4-4F46-9543-13499D9965D3}" type="datetimeFigureOut">
              <a:rPr lang="nb-NO" smtClean="0"/>
              <a:pPr/>
              <a:t>12.06.2015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BD17-6D08-4321-AE44-86E4FEE683A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7234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1603" y="1535113"/>
            <a:ext cx="3535793" cy="639763"/>
          </a:xfrm>
        </p:spPr>
        <p:txBody>
          <a:bodyPr anchor="b"/>
          <a:lstStyle>
            <a:lvl1pPr marL="0" indent="0">
              <a:buNone/>
              <a:defRPr sz="1550" b="1">
                <a:solidFill>
                  <a:srgbClr val="7BB6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3531480" cy="639763"/>
          </a:xfrm>
        </p:spPr>
        <p:txBody>
          <a:bodyPr anchor="b"/>
          <a:lstStyle>
            <a:lvl1pPr marL="0" indent="0">
              <a:buNone/>
              <a:defRPr sz="1550" b="1">
                <a:solidFill>
                  <a:srgbClr val="7BB6C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lassholder for innhold 2"/>
          <p:cNvSpPr>
            <a:spLocks noGrp="1"/>
          </p:cNvSpPr>
          <p:nvPr>
            <p:ph sz="half" idx="13"/>
          </p:nvPr>
        </p:nvSpPr>
        <p:spPr>
          <a:xfrm>
            <a:off x="961602" y="2180866"/>
            <a:ext cx="3534205" cy="3945303"/>
          </a:xfrm>
        </p:spPr>
        <p:txBody>
          <a:bodyPr/>
          <a:lstStyle>
            <a:lvl1pPr marL="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 sz="2800"/>
            </a:lvl1pPr>
            <a:lvl2pPr marL="75600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Calibri" panose="020F0502020204030204" pitchFamily="34" charset="0"/>
              <a:buChar char="–"/>
              <a:tabLst/>
              <a:defRPr sz="2400"/>
            </a:lvl2pPr>
            <a:lvl3pPr marL="115200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54800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Calibri" panose="020F0502020204030204" pitchFamily="34" charset="0"/>
              <a:buChar char="–"/>
              <a:tabLst/>
              <a:defRPr sz="1800"/>
            </a:lvl4pPr>
            <a:lvl5pPr marL="194400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0" marR="0" lvl="4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1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2180866"/>
            <a:ext cx="3528306" cy="3945303"/>
          </a:xfrm>
        </p:spPr>
        <p:txBody>
          <a:bodyPr/>
          <a:lstStyle>
            <a:lvl1pPr marL="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 sz="2800"/>
            </a:lvl1pPr>
            <a:lvl2pPr marL="75600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Calibri" panose="020F0502020204030204" pitchFamily="34" charset="0"/>
              <a:buChar char="–"/>
              <a:tabLst/>
              <a:defRPr sz="2400"/>
            </a:lvl2pPr>
            <a:lvl3pPr marL="115200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Arial" panose="020B0604020202020204" pitchFamily="34" charset="0"/>
              <a:buChar char="•"/>
              <a:tabLst/>
              <a:defRPr sz="2000"/>
            </a:lvl3pPr>
            <a:lvl4pPr marL="154800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Calibri" panose="020F0502020204030204" pitchFamily="34" charset="0"/>
              <a:buChar char="–"/>
              <a:tabLst/>
              <a:defRPr sz="1800"/>
            </a:lvl4pPr>
            <a:lvl5pPr marL="1944000" marR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Arial" panose="020B0604020202020204" pitchFamily="34" charset="0"/>
              <a:buChar char="•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0" marR="0" lvl="0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Fourth level</a:t>
            </a:r>
          </a:p>
          <a:p>
            <a:pPr marL="0" marR="0" lvl="4" indent="-27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AB4CD"/>
              </a:buClr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Fifth level</a:t>
            </a:r>
            <a:endParaRPr kumimoji="0" lang="nb-NO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ADF3A75-23A4-4F46-9543-13499D9965D3}" type="datetimeFigureOut">
              <a:rPr lang="nb-NO" smtClean="0"/>
              <a:pPr/>
              <a:t>12.06.2015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25CBD17-6D08-4321-AE44-86E4FEE683A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40460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F3A75-23A4-4F46-9543-13499D9965D3}" type="datetimeFigureOut">
              <a:rPr lang="nb-NO" smtClean="0"/>
              <a:pPr/>
              <a:t>12.06.2015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BD17-6D08-4321-AE44-86E4FEE683A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1345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D575-AEAA-4D12-AD90-CA297FB3A2A8}" type="datetimeFigureOut">
              <a:rPr lang="en-GB" smtClean="0"/>
              <a:t>12/06/2015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7364-515E-4101-9AF2-1511DAD9F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7888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F3A75-23A4-4F46-9543-13499D9965D3}" type="datetimeFigureOut">
              <a:rPr lang="nb-NO" smtClean="0"/>
              <a:pPr/>
              <a:t>12.06.2015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CBD17-6D08-4321-AE44-86E4FEE683A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285295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290CA-7F79-4CF6-9E75-D1A69978F51B}" type="datetimeFigureOut">
              <a:rPr lang="nb-NO" smtClean="0"/>
              <a:pPr/>
              <a:t>12.06.2015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2243E-2B9C-4629-AB6B-739F51A873EF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7995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D575-AEAA-4D12-AD90-CA297FB3A2A8}" type="datetimeFigureOut">
              <a:rPr lang="en-GB" smtClean="0"/>
              <a:t>12/06/2015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7364-515E-4101-9AF2-1511DAD9F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796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D575-AEAA-4D12-AD90-CA297FB3A2A8}" type="datetimeFigureOut">
              <a:rPr lang="en-GB" smtClean="0"/>
              <a:t>12/06/2015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7364-515E-4101-9AF2-1511DAD9F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518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D575-AEAA-4D12-AD90-CA297FB3A2A8}" type="datetimeFigureOut">
              <a:rPr lang="en-GB" smtClean="0"/>
              <a:t>12/06/2015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7364-515E-4101-9AF2-1511DAD9F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72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D575-AEAA-4D12-AD90-CA297FB3A2A8}" type="datetimeFigureOut">
              <a:rPr lang="en-GB" smtClean="0"/>
              <a:t>12/06/2015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7364-515E-4101-9AF2-1511DAD9F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84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D575-AEAA-4D12-AD90-CA297FB3A2A8}" type="datetimeFigureOut">
              <a:rPr lang="en-GB" smtClean="0"/>
              <a:t>12/06/2015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7364-515E-4101-9AF2-1511DAD9F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0684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D575-AEAA-4D12-AD90-CA297FB3A2A8}" type="datetimeFigureOut">
              <a:rPr lang="en-GB" smtClean="0"/>
              <a:t>12/06/2015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7364-515E-4101-9AF2-1511DAD9F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296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AD575-AEAA-4D12-AD90-CA297FB3A2A8}" type="datetimeFigureOut">
              <a:rPr lang="en-GB" smtClean="0"/>
              <a:t>12/06/2015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97364-515E-4101-9AF2-1511DAD9F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328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AD575-AEAA-4D12-AD90-CA297FB3A2A8}" type="datetimeFigureOut">
              <a:rPr lang="en-GB" smtClean="0"/>
              <a:t>12/06/2015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97364-515E-4101-9AF2-1511DAD9F2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816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8520" y="6264661"/>
            <a:ext cx="475489" cy="593345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961200" y="568892"/>
            <a:ext cx="7427224" cy="636072"/>
          </a:xfrm>
          <a:prstGeom prst="rect">
            <a:avLst/>
          </a:prstGeom>
        </p:spPr>
        <p:txBody>
          <a:bodyPr vert="horz" wrap="square" lIns="0" tIns="0" rIns="0" bIns="0" rtlCol="0" anchor="b" anchorCtr="0">
            <a:no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1200" y="2009727"/>
            <a:ext cx="7215796" cy="412844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965380" y="6406911"/>
            <a:ext cx="1080000" cy="26674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300">
                <a:solidFill>
                  <a:srgbClr val="2B7297"/>
                </a:solidFill>
              </a:defRPr>
            </a:lvl1pPr>
          </a:lstStyle>
          <a:p>
            <a:fld id="{0ADF3A75-23A4-4F46-9543-13499D9965D3}" type="datetimeFigureOut">
              <a:rPr lang="nb-NO" smtClean="0"/>
              <a:pPr/>
              <a:t>12.06.2015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47884" y="6406911"/>
            <a:ext cx="5049611" cy="26674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300">
                <a:solidFill>
                  <a:srgbClr val="2B7297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7103759" y="6406911"/>
            <a:ext cx="1080000" cy="26674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defRPr sz="1300">
                <a:solidFill>
                  <a:srgbClr val="2B7297"/>
                </a:solidFill>
              </a:defRPr>
            </a:lvl1pPr>
          </a:lstStyle>
          <a:p>
            <a:fld id="{825CBD17-6D08-4321-AE44-86E4FEE683AA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0197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3100" b="1" kern="1200">
          <a:solidFill>
            <a:srgbClr val="2B7297"/>
          </a:solidFill>
          <a:latin typeface="+mj-lt"/>
          <a:ea typeface="+mj-ea"/>
          <a:cs typeface="+mj-cs"/>
        </a:defRPr>
      </a:lvl1pPr>
    </p:titleStyle>
    <p:bodyStyle>
      <a:lvl1pPr marL="270000" indent="-269875" algn="l" defTabSz="914400" rtl="0" eaLnBrk="1" latinLnBrk="0" hangingPunct="1">
        <a:spcBef>
          <a:spcPts val="0"/>
        </a:spcBef>
        <a:buClr>
          <a:srgbClr val="7AB4CD"/>
        </a:buClr>
        <a:buFont typeface="Wingdings 2" panose="05020102010507070707" pitchFamily="18" charset="2"/>
        <a:buChar char="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56000" indent="-270000" algn="l" defTabSz="914400" rtl="0" eaLnBrk="1" latinLnBrk="0" hangingPunct="1">
        <a:spcBef>
          <a:spcPts val="0"/>
        </a:spcBef>
        <a:buClr>
          <a:srgbClr val="7AB4CD"/>
        </a:buClr>
        <a:buFont typeface="Calibri" panose="020F050202020403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52000" indent="-270000" algn="l" defTabSz="914400" rtl="0" eaLnBrk="1" latinLnBrk="0" hangingPunct="1">
        <a:spcBef>
          <a:spcPts val="0"/>
        </a:spcBef>
        <a:buClr>
          <a:srgbClr val="7AB4CD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548000" indent="-270000" algn="l" defTabSz="914400" rtl="0" eaLnBrk="1" latinLnBrk="0" hangingPunct="1">
        <a:spcBef>
          <a:spcPts val="0"/>
        </a:spcBef>
        <a:buClr>
          <a:srgbClr val="7AB4CD"/>
        </a:buClr>
        <a:buFont typeface="Calibri" panose="020F0502020204030204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944000" indent="-270000" algn="l" defTabSz="914400" rtl="0" eaLnBrk="1" latinLnBrk="0" hangingPunct="1">
        <a:spcBef>
          <a:spcPts val="0"/>
        </a:spcBef>
        <a:buClr>
          <a:srgbClr val="7AB4CD"/>
        </a:buClr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4908888"/>
              </p:ext>
            </p:extLst>
          </p:nvPr>
        </p:nvGraphicFramePr>
        <p:xfrm>
          <a:off x="179512" y="1556792"/>
          <a:ext cx="864096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323528" y="260648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dirty="0">
              <a:solidFill>
                <a:prstClr val="black"/>
              </a:solidFill>
            </a:endParaRPr>
          </a:p>
          <a:p>
            <a:r>
              <a:rPr lang="en-GB" dirty="0" smtClean="0">
                <a:solidFill>
                  <a:prstClr val="black"/>
                </a:solidFill>
              </a:rPr>
              <a:t>CHART 1.1 Unit social costs associated with various payment methods. In NOK 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4438" y="6093296"/>
            <a:ext cx="377350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dirty="0">
              <a:solidFill>
                <a:prstClr val="black"/>
              </a:solidFill>
            </a:endParaRPr>
          </a:p>
          <a:p>
            <a:r>
              <a:rPr lang="nb-NO" dirty="0">
                <a:solidFill>
                  <a:prstClr val="black"/>
                </a:solidFill>
              </a:rPr>
              <a:t> </a:t>
            </a:r>
            <a:r>
              <a:rPr lang="nb-NO" dirty="0" smtClean="0">
                <a:solidFill>
                  <a:prstClr val="black"/>
                </a:solidFill>
              </a:rPr>
              <a:t>Source: Norges </a:t>
            </a:r>
            <a:r>
              <a:rPr lang="nb-NO" dirty="0">
                <a:solidFill>
                  <a:prstClr val="black"/>
                </a:solidFill>
              </a:rPr>
              <a:t>Bank </a:t>
            </a:r>
          </a:p>
        </p:txBody>
      </p:sp>
    </p:spTree>
    <p:extLst>
      <p:ext uri="{BB962C8B-B14F-4D97-AF65-F5344CB8AC3E}">
        <p14:creationId xmlns:p14="http://schemas.microsoft.com/office/powerpoint/2010/main" val="349955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CHART 2.6 Value of NOK settled in CLS and value of pay-ins to Norges Bank. In billions of NOK. 2014 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8522159"/>
              </p:ext>
            </p:extLst>
          </p:nvPr>
        </p:nvGraphicFramePr>
        <p:xfrm>
          <a:off x="107504" y="908720"/>
          <a:ext cx="8640960" cy="5217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Norges Bank</a:t>
            </a:r>
          </a:p>
          <a:p>
            <a:endParaRPr lang="nb-N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08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71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CHART 2.7 Trading, clearing and settlement of equities in NOK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049203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1835696" y="1829588"/>
            <a:ext cx="1229882" cy="9513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smtClean="0"/>
              <a:t>Oslo Børs</a:t>
            </a:r>
          </a:p>
        </p:txBody>
      </p:sp>
      <p:sp>
        <p:nvSpPr>
          <p:cNvPr id="7" name="Rectangle 6"/>
          <p:cNvSpPr/>
          <p:nvPr/>
        </p:nvSpPr>
        <p:spPr>
          <a:xfrm>
            <a:off x="4824028" y="1829588"/>
            <a:ext cx="1332148" cy="9513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 smtClean="0"/>
              <a:t>BATS</a:t>
            </a:r>
          </a:p>
          <a:p>
            <a:pPr algn="ctr"/>
            <a:r>
              <a:rPr lang="nb-NO" sz="1400" dirty="0" smtClean="0"/>
              <a:t>Chi-X Europe (London)</a:t>
            </a:r>
            <a:endParaRPr lang="en-GB" sz="1400" dirty="0"/>
          </a:p>
        </p:txBody>
      </p:sp>
      <p:sp>
        <p:nvSpPr>
          <p:cNvPr id="8" name="Rectangle 7"/>
          <p:cNvSpPr/>
          <p:nvPr/>
        </p:nvSpPr>
        <p:spPr>
          <a:xfrm>
            <a:off x="3275856" y="1829587"/>
            <a:ext cx="1296144" cy="9785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LSE Turquoise </a:t>
            </a:r>
            <a:r>
              <a:rPr lang="nb-NO" sz="1400" dirty="0" smtClean="0"/>
              <a:t>(London)</a:t>
            </a:r>
            <a:endParaRPr lang="en-GB" sz="1400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267744" y="2837974"/>
            <a:ext cx="0" cy="360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851649" y="3293166"/>
            <a:ext cx="1213929" cy="103322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/>
              <a:t>SIX </a:t>
            </a:r>
            <a:r>
              <a:rPr lang="nb-NO" dirty="0" smtClean="0"/>
              <a:t>x-clear Norwegian Branch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275856" y="3293165"/>
            <a:ext cx="1296144" cy="100811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LCH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4824028" y="3293167"/>
            <a:ext cx="1332148" cy="100811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SIX </a:t>
            </a:r>
            <a:r>
              <a:rPr lang="nb-NO" dirty="0"/>
              <a:t>x</a:t>
            </a:r>
            <a:r>
              <a:rPr lang="nb-NO" dirty="0" smtClean="0"/>
              <a:t>-clear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6416053" y="3293166"/>
            <a:ext cx="1540323" cy="103322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err="1" smtClean="0"/>
              <a:t>EuroCCP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1851651" y="5661248"/>
            <a:ext cx="6104726" cy="36004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Securities settlement system (VPO) in VPS and Norges Bank</a:t>
            </a:r>
            <a:endParaRPr lang="en-GB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514328" y="4437112"/>
            <a:ext cx="0" cy="1116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4824028" y="4797152"/>
            <a:ext cx="3132348" cy="432048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Private banks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555856" y="2843757"/>
            <a:ext cx="720000" cy="360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436096" y="2861944"/>
            <a:ext cx="0" cy="360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580202" y="2864154"/>
            <a:ext cx="1606012" cy="324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416053" y="1829588"/>
            <a:ext cx="1473563" cy="10081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Nasdaq OMX</a:t>
            </a:r>
          </a:p>
          <a:p>
            <a:pPr algn="ctr"/>
            <a:r>
              <a:rPr lang="en-GB" sz="1400" dirty="0" smtClean="0"/>
              <a:t>Stockholm</a:t>
            </a:r>
            <a:endParaRPr lang="en-GB" sz="14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3650492" y="2879324"/>
            <a:ext cx="1559561" cy="3186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7452320" y="2873974"/>
            <a:ext cx="0" cy="324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230096" y="2864154"/>
            <a:ext cx="2412000" cy="324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590352" y="2873974"/>
            <a:ext cx="1260000" cy="360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619672" y="1772816"/>
            <a:ext cx="0" cy="42484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683568" y="3064675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83568" y="4326391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83568" y="5373216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39552" y="1995820"/>
            <a:ext cx="1008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/>
              <a:t>Exchange</a:t>
            </a:r>
            <a:endParaRPr lang="en-GB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611560" y="3429000"/>
            <a:ext cx="9361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/>
              <a:t>CCP</a:t>
            </a:r>
            <a:endParaRPr lang="en-GB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467544" y="4635764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Participant in VPO</a:t>
            </a:r>
            <a:endParaRPr lang="en-US" sz="1600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3976914" y="4414018"/>
            <a:ext cx="0" cy="113909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5754483" y="4437112"/>
            <a:ext cx="0" cy="324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7258674" y="4414018"/>
            <a:ext cx="0" cy="324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5754483" y="5350379"/>
            <a:ext cx="0" cy="215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485061" y="2861944"/>
            <a:ext cx="0" cy="3600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336269" y="5373216"/>
            <a:ext cx="0" cy="21586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Norges Bank</a:t>
            </a:r>
          </a:p>
          <a:p>
            <a:endParaRPr lang="nb-N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57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01C183-6125-435C-9190-F01E29345B40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385"/>
            <a:ext cx="7772400" cy="782128"/>
          </a:xfrm>
        </p:spPr>
        <p:txBody>
          <a:bodyPr>
            <a:normAutofit/>
          </a:bodyPr>
          <a:lstStyle/>
          <a:p>
            <a:pPr algn="l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CHART 1. CLS settlement process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9795" name="Line 3"/>
          <p:cNvSpPr>
            <a:spLocks noChangeShapeType="1"/>
          </p:cNvSpPr>
          <p:nvPr/>
        </p:nvSpPr>
        <p:spPr bwMode="auto">
          <a:xfrm>
            <a:off x="544513" y="4365625"/>
            <a:ext cx="80883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796" name="Text Box 4"/>
          <p:cNvSpPr txBox="1">
            <a:spLocks noChangeArrowheads="1"/>
          </p:cNvSpPr>
          <p:nvPr/>
        </p:nvSpPr>
        <p:spPr bwMode="auto">
          <a:xfrm>
            <a:off x="468313" y="4005263"/>
            <a:ext cx="88519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600" b="1" dirty="0">
                <a:latin typeface="Arial" charset="0"/>
              </a:rPr>
              <a:t>  </a:t>
            </a:r>
            <a:r>
              <a:rPr lang="nb-NO" sz="1600" b="1" dirty="0" smtClean="0">
                <a:latin typeface="Arial" charset="0"/>
              </a:rPr>
              <a:t>00:00        07:00        08:00        09:00        10:00        11:00        12:00         00:00  </a:t>
            </a:r>
            <a:r>
              <a:rPr lang="nb-NO" sz="1600" b="1" dirty="0">
                <a:latin typeface="Arial" charset="0"/>
              </a:rPr>
              <a:t>CET</a:t>
            </a:r>
            <a:endParaRPr lang="nb-NO" sz="1600" dirty="0">
              <a:latin typeface="Arial" charset="0"/>
            </a:endParaRPr>
          </a:p>
        </p:txBody>
      </p:sp>
      <p:sp>
        <p:nvSpPr>
          <p:cNvPr id="289797" name="Rectangle 5"/>
          <p:cNvSpPr>
            <a:spLocks noChangeArrowheads="1"/>
          </p:cNvSpPr>
          <p:nvPr/>
        </p:nvSpPr>
        <p:spPr bwMode="auto">
          <a:xfrm>
            <a:off x="495300" y="4725990"/>
            <a:ext cx="1079500" cy="861774"/>
          </a:xfrm>
          <a:prstGeom prst="rect">
            <a:avLst/>
          </a:prstGeom>
          <a:noFill/>
          <a:ln w="28575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798" name="Text Box 6"/>
          <p:cNvSpPr txBox="1">
            <a:spLocks noChangeArrowheads="1"/>
          </p:cNvSpPr>
          <p:nvPr/>
        </p:nvSpPr>
        <p:spPr bwMode="auto">
          <a:xfrm>
            <a:off x="495300" y="4725989"/>
            <a:ext cx="1152525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1000" dirty="0" smtClean="0">
                <a:latin typeface="Arial" charset="0"/>
              </a:rPr>
              <a:t>00:00 Deadline for unilateral cancellation of trades. Initial pay-in schedule.</a:t>
            </a:r>
            <a:endParaRPr lang="en-GB" sz="1000" dirty="0">
              <a:latin typeface="Arial" charset="0"/>
            </a:endParaRPr>
          </a:p>
        </p:txBody>
      </p:sp>
      <p:sp>
        <p:nvSpPr>
          <p:cNvPr id="289799" name="Rectangle 7"/>
          <p:cNvSpPr>
            <a:spLocks noChangeArrowheads="1"/>
          </p:cNvSpPr>
          <p:nvPr/>
        </p:nvSpPr>
        <p:spPr bwMode="auto">
          <a:xfrm>
            <a:off x="1647826" y="5108576"/>
            <a:ext cx="1871663" cy="553998"/>
          </a:xfrm>
          <a:prstGeom prst="rect">
            <a:avLst/>
          </a:prstGeom>
          <a:noFill/>
          <a:ln w="28575">
            <a:solidFill>
              <a:srgbClr val="7777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nb-NO" sz="1800">
              <a:solidFill>
                <a:srgbClr val="777777"/>
              </a:solidFill>
              <a:latin typeface="Arial" charset="0"/>
            </a:endParaRPr>
          </a:p>
        </p:txBody>
      </p:sp>
      <p:sp>
        <p:nvSpPr>
          <p:cNvPr id="289800" name="Text Box 8"/>
          <p:cNvSpPr txBox="1">
            <a:spLocks noChangeArrowheads="1"/>
          </p:cNvSpPr>
          <p:nvPr/>
        </p:nvSpPr>
        <p:spPr bwMode="auto">
          <a:xfrm>
            <a:off x="1583532" y="5108575"/>
            <a:ext cx="1944688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000" dirty="0" smtClean="0">
                <a:latin typeface="Arial" charset="0"/>
              </a:rPr>
              <a:t>06:30 </a:t>
            </a:r>
            <a:r>
              <a:rPr lang="en-GB" sz="1000" dirty="0" smtClean="0">
                <a:latin typeface="Arial" charset="0"/>
              </a:rPr>
              <a:t>Deadline for bilateral cancellation of trades. Revised pay-in schedule</a:t>
            </a:r>
            <a:r>
              <a:rPr lang="nb-NO" sz="1000" dirty="0" smtClean="0">
                <a:latin typeface="Arial" charset="0"/>
              </a:rPr>
              <a:t>.</a:t>
            </a:r>
            <a:endParaRPr lang="nb-NO" sz="1000" dirty="0">
              <a:latin typeface="Arial" charset="0"/>
            </a:endParaRPr>
          </a:p>
        </p:txBody>
      </p:sp>
      <p:sp>
        <p:nvSpPr>
          <p:cNvPr id="289801" name="Rectangle 9"/>
          <p:cNvSpPr>
            <a:spLocks noChangeArrowheads="1"/>
          </p:cNvSpPr>
          <p:nvPr/>
        </p:nvSpPr>
        <p:spPr bwMode="auto">
          <a:xfrm>
            <a:off x="1719265" y="4510089"/>
            <a:ext cx="1557337" cy="346690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802" name="Text Box 10"/>
          <p:cNvSpPr txBox="1">
            <a:spLocks noChangeArrowheads="1"/>
          </p:cNvSpPr>
          <p:nvPr/>
        </p:nvSpPr>
        <p:spPr bwMode="auto">
          <a:xfrm>
            <a:off x="1647827" y="4483379"/>
            <a:ext cx="17002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nb-NO" sz="1000" dirty="0" smtClean="0">
                <a:latin typeface="Arial" charset="0"/>
              </a:rPr>
              <a:t>07:00 Settlement starts in CLS Bank.</a:t>
            </a:r>
            <a:endParaRPr lang="nb-NO" sz="1000" dirty="0">
              <a:latin typeface="Arial" charset="0"/>
            </a:endParaRPr>
          </a:p>
        </p:txBody>
      </p:sp>
      <p:sp>
        <p:nvSpPr>
          <p:cNvPr id="289803" name="Rectangle 11"/>
          <p:cNvSpPr>
            <a:spLocks noChangeArrowheads="1"/>
          </p:cNvSpPr>
          <p:nvPr/>
        </p:nvSpPr>
        <p:spPr bwMode="auto">
          <a:xfrm>
            <a:off x="3348040" y="4510089"/>
            <a:ext cx="1584325" cy="269746"/>
          </a:xfrm>
          <a:prstGeom prst="rect">
            <a:avLst/>
          </a:prstGeom>
          <a:noFill/>
          <a:ln w="28575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804" name="Text Box 12"/>
          <p:cNvSpPr txBox="1">
            <a:spLocks noChangeArrowheads="1"/>
          </p:cNvSpPr>
          <p:nvPr/>
        </p:nvSpPr>
        <p:spPr bwMode="auto">
          <a:xfrm>
            <a:off x="3303588" y="4510089"/>
            <a:ext cx="170021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1000" dirty="0" smtClean="0">
                <a:latin typeface="Arial" charset="0"/>
              </a:rPr>
              <a:t>09:00 Settlement closes.</a:t>
            </a:r>
            <a:endParaRPr lang="en-GB" sz="1000" dirty="0">
              <a:latin typeface="Arial" charset="0"/>
            </a:endParaRPr>
          </a:p>
        </p:txBody>
      </p:sp>
      <p:sp>
        <p:nvSpPr>
          <p:cNvPr id="289805" name="Rectangle 13"/>
          <p:cNvSpPr>
            <a:spLocks noChangeArrowheads="1"/>
          </p:cNvSpPr>
          <p:nvPr/>
        </p:nvSpPr>
        <p:spPr bwMode="auto">
          <a:xfrm>
            <a:off x="6831013" y="4510088"/>
            <a:ext cx="1657350" cy="500579"/>
          </a:xfrm>
          <a:prstGeom prst="rect">
            <a:avLst/>
          </a:prstGeom>
          <a:noFill/>
          <a:ln w="28575">
            <a:solidFill>
              <a:srgbClr val="F8344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806" name="Text Box 14"/>
          <p:cNvSpPr txBox="1">
            <a:spLocks noChangeArrowheads="1"/>
          </p:cNvSpPr>
          <p:nvPr/>
        </p:nvSpPr>
        <p:spPr bwMode="auto">
          <a:xfrm>
            <a:off x="6749886" y="4484707"/>
            <a:ext cx="1800225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GB" sz="1000" dirty="0" smtClean="0">
                <a:latin typeface="Arial" charset="0"/>
              </a:rPr>
              <a:t>12:10 Pay-out deadline for European and North American currencies.</a:t>
            </a:r>
            <a:endParaRPr lang="en-GB" sz="1000" dirty="0">
              <a:latin typeface="Arial" charset="0"/>
            </a:endParaRPr>
          </a:p>
        </p:txBody>
      </p:sp>
      <p:sp>
        <p:nvSpPr>
          <p:cNvPr id="289807" name="Rectangle 15"/>
          <p:cNvSpPr>
            <a:spLocks noChangeArrowheads="1"/>
          </p:cNvSpPr>
          <p:nvPr/>
        </p:nvSpPr>
        <p:spPr bwMode="auto">
          <a:xfrm>
            <a:off x="5537200" y="5397668"/>
            <a:ext cx="2376488" cy="400109"/>
          </a:xfrm>
          <a:prstGeom prst="rect">
            <a:avLst/>
          </a:prstGeom>
          <a:noFill/>
          <a:ln w="28575">
            <a:solidFill>
              <a:srgbClr val="464CC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808" name="Text Box 16"/>
          <p:cNvSpPr txBox="1">
            <a:spLocks noChangeArrowheads="1"/>
          </p:cNvSpPr>
          <p:nvPr/>
        </p:nvSpPr>
        <p:spPr bwMode="auto">
          <a:xfrm>
            <a:off x="5537200" y="5397667"/>
            <a:ext cx="25209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 smtClean="0">
                <a:latin typeface="Arial" charset="0"/>
              </a:rPr>
              <a:t>12:00 Pay-in deadline for European and North-American currencies.</a:t>
            </a:r>
            <a:endParaRPr lang="en-GB" sz="1000" dirty="0">
              <a:latin typeface="Arial" charset="0"/>
            </a:endParaRPr>
          </a:p>
        </p:txBody>
      </p:sp>
      <p:sp>
        <p:nvSpPr>
          <p:cNvPr id="289809" name="Line 17"/>
          <p:cNvSpPr>
            <a:spLocks noChangeShapeType="1"/>
          </p:cNvSpPr>
          <p:nvPr/>
        </p:nvSpPr>
        <p:spPr bwMode="auto">
          <a:xfrm>
            <a:off x="2655890" y="3284539"/>
            <a:ext cx="41036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810" name="Rectangle 18"/>
          <p:cNvSpPr>
            <a:spLocks noChangeArrowheads="1"/>
          </p:cNvSpPr>
          <p:nvPr/>
        </p:nvSpPr>
        <p:spPr bwMode="auto">
          <a:xfrm>
            <a:off x="2008188" y="3141665"/>
            <a:ext cx="647700" cy="287337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nb-NO" sz="1800">
              <a:solidFill>
                <a:srgbClr val="5B60CB"/>
              </a:solidFill>
              <a:latin typeface="Arial" charset="0"/>
            </a:endParaRPr>
          </a:p>
        </p:txBody>
      </p:sp>
      <p:sp>
        <p:nvSpPr>
          <p:cNvPr id="289811" name="Text Box 19"/>
          <p:cNvSpPr txBox="1">
            <a:spLocks noChangeArrowheads="1"/>
          </p:cNvSpPr>
          <p:nvPr/>
        </p:nvSpPr>
        <p:spPr bwMode="auto">
          <a:xfrm>
            <a:off x="1943101" y="3091657"/>
            <a:ext cx="12255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1400" b="1" dirty="0" smtClean="0">
                <a:latin typeface="Arial" charset="0"/>
              </a:rPr>
              <a:t>Pay-ins</a:t>
            </a:r>
            <a:endParaRPr lang="en-GB" sz="1400" b="1" dirty="0">
              <a:latin typeface="Arial" charset="0"/>
            </a:endParaRPr>
          </a:p>
        </p:txBody>
      </p:sp>
      <p:sp>
        <p:nvSpPr>
          <p:cNvPr id="289812" name="Rectangle 20"/>
          <p:cNvSpPr>
            <a:spLocks noChangeArrowheads="1"/>
          </p:cNvSpPr>
          <p:nvPr/>
        </p:nvSpPr>
        <p:spPr bwMode="auto">
          <a:xfrm>
            <a:off x="2727325" y="3502025"/>
            <a:ext cx="287338" cy="2873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813" name="Text Box 21"/>
          <p:cNvSpPr txBox="1">
            <a:spLocks noChangeArrowheads="1"/>
          </p:cNvSpPr>
          <p:nvPr/>
        </p:nvSpPr>
        <p:spPr bwMode="auto">
          <a:xfrm>
            <a:off x="2727325" y="3484563"/>
            <a:ext cx="5032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1400" b="1">
                <a:solidFill>
                  <a:srgbClr val="2D28FE"/>
                </a:solidFill>
                <a:latin typeface="Arial" charset="0"/>
              </a:rPr>
              <a:t>1</a:t>
            </a:r>
          </a:p>
        </p:txBody>
      </p:sp>
      <p:sp>
        <p:nvSpPr>
          <p:cNvPr id="289814" name="Text Box 22"/>
          <p:cNvSpPr txBox="1">
            <a:spLocks noChangeArrowheads="1"/>
          </p:cNvSpPr>
          <p:nvPr/>
        </p:nvSpPr>
        <p:spPr bwMode="auto">
          <a:xfrm>
            <a:off x="3735388" y="3484563"/>
            <a:ext cx="3603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1400" b="1">
                <a:solidFill>
                  <a:srgbClr val="2D28FE"/>
                </a:solidFill>
                <a:latin typeface="Arial" charset="0"/>
              </a:rPr>
              <a:t>2</a:t>
            </a:r>
          </a:p>
        </p:txBody>
      </p:sp>
      <p:sp>
        <p:nvSpPr>
          <p:cNvPr id="289815" name="Text Box 23"/>
          <p:cNvSpPr txBox="1">
            <a:spLocks noChangeArrowheads="1"/>
          </p:cNvSpPr>
          <p:nvPr/>
        </p:nvSpPr>
        <p:spPr bwMode="auto">
          <a:xfrm>
            <a:off x="4743452" y="3484563"/>
            <a:ext cx="360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1400" b="1">
                <a:solidFill>
                  <a:srgbClr val="2D28FE"/>
                </a:solidFill>
                <a:latin typeface="Arial" charset="0"/>
              </a:rPr>
              <a:t>3</a:t>
            </a:r>
          </a:p>
        </p:txBody>
      </p:sp>
      <p:sp>
        <p:nvSpPr>
          <p:cNvPr id="289816" name="Text Box 24"/>
          <p:cNvSpPr txBox="1">
            <a:spLocks noChangeArrowheads="1"/>
          </p:cNvSpPr>
          <p:nvPr/>
        </p:nvSpPr>
        <p:spPr bwMode="auto">
          <a:xfrm>
            <a:off x="5680077" y="3484563"/>
            <a:ext cx="360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1400" b="1">
                <a:solidFill>
                  <a:srgbClr val="2D28FE"/>
                </a:solidFill>
                <a:latin typeface="Arial" charset="0"/>
              </a:rPr>
              <a:t>4</a:t>
            </a:r>
          </a:p>
        </p:txBody>
      </p:sp>
      <p:sp>
        <p:nvSpPr>
          <p:cNvPr id="289817" name="Text Box 25"/>
          <p:cNvSpPr txBox="1">
            <a:spLocks noChangeArrowheads="1"/>
          </p:cNvSpPr>
          <p:nvPr/>
        </p:nvSpPr>
        <p:spPr bwMode="auto">
          <a:xfrm>
            <a:off x="6616702" y="3484563"/>
            <a:ext cx="36036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1400" b="1">
                <a:solidFill>
                  <a:srgbClr val="2D28FE"/>
                </a:solidFill>
                <a:latin typeface="Arial" charset="0"/>
              </a:rPr>
              <a:t>5</a:t>
            </a:r>
          </a:p>
        </p:txBody>
      </p:sp>
      <p:sp>
        <p:nvSpPr>
          <p:cNvPr id="289818" name="Rectangle 26"/>
          <p:cNvSpPr>
            <a:spLocks noChangeArrowheads="1"/>
          </p:cNvSpPr>
          <p:nvPr/>
        </p:nvSpPr>
        <p:spPr bwMode="auto">
          <a:xfrm>
            <a:off x="3735390" y="3502025"/>
            <a:ext cx="287337" cy="2873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819" name="Rectangle 27"/>
          <p:cNvSpPr>
            <a:spLocks noChangeArrowheads="1"/>
          </p:cNvSpPr>
          <p:nvPr/>
        </p:nvSpPr>
        <p:spPr bwMode="auto">
          <a:xfrm>
            <a:off x="4743450" y="3502025"/>
            <a:ext cx="287338" cy="2873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820" name="Rectangle 28"/>
          <p:cNvSpPr>
            <a:spLocks noChangeArrowheads="1"/>
          </p:cNvSpPr>
          <p:nvPr/>
        </p:nvSpPr>
        <p:spPr bwMode="auto">
          <a:xfrm>
            <a:off x="5680075" y="3502025"/>
            <a:ext cx="287338" cy="2873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821" name="Rectangle 29"/>
          <p:cNvSpPr>
            <a:spLocks noChangeArrowheads="1"/>
          </p:cNvSpPr>
          <p:nvPr/>
        </p:nvSpPr>
        <p:spPr bwMode="auto">
          <a:xfrm>
            <a:off x="6616700" y="3502025"/>
            <a:ext cx="287338" cy="2873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822" name="Line 30"/>
          <p:cNvSpPr>
            <a:spLocks noChangeShapeType="1"/>
          </p:cNvSpPr>
          <p:nvPr/>
        </p:nvSpPr>
        <p:spPr bwMode="auto">
          <a:xfrm flipV="1">
            <a:off x="1935163" y="3068639"/>
            <a:ext cx="0" cy="936625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23" name="Line 31"/>
          <p:cNvSpPr>
            <a:spLocks noChangeShapeType="1"/>
          </p:cNvSpPr>
          <p:nvPr/>
        </p:nvSpPr>
        <p:spPr bwMode="auto">
          <a:xfrm flipV="1">
            <a:off x="1935163" y="1773239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24" name="Line 32"/>
          <p:cNvSpPr>
            <a:spLocks noChangeShapeType="1"/>
          </p:cNvSpPr>
          <p:nvPr/>
        </p:nvSpPr>
        <p:spPr bwMode="auto">
          <a:xfrm flipV="1">
            <a:off x="3879850" y="1773239"/>
            <a:ext cx="0" cy="172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25" name="Line 33"/>
          <p:cNvSpPr>
            <a:spLocks noChangeShapeType="1"/>
          </p:cNvSpPr>
          <p:nvPr/>
        </p:nvSpPr>
        <p:spPr bwMode="auto">
          <a:xfrm flipV="1">
            <a:off x="6759575" y="1773239"/>
            <a:ext cx="0" cy="17272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26" name="Rectangle 34"/>
          <p:cNvSpPr>
            <a:spLocks noChangeArrowheads="1"/>
          </p:cNvSpPr>
          <p:nvPr/>
        </p:nvSpPr>
        <p:spPr bwMode="auto">
          <a:xfrm>
            <a:off x="2008188" y="1917700"/>
            <a:ext cx="692150" cy="287339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827" name="Rectangle 35"/>
          <p:cNvSpPr>
            <a:spLocks noChangeArrowheads="1"/>
          </p:cNvSpPr>
          <p:nvPr/>
        </p:nvSpPr>
        <p:spPr bwMode="auto">
          <a:xfrm>
            <a:off x="2555877" y="2619375"/>
            <a:ext cx="576263" cy="28733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828" name="Rectangle 36"/>
          <p:cNvSpPr>
            <a:spLocks noChangeArrowheads="1"/>
          </p:cNvSpPr>
          <p:nvPr/>
        </p:nvSpPr>
        <p:spPr bwMode="auto">
          <a:xfrm>
            <a:off x="4024313" y="2349500"/>
            <a:ext cx="1008062" cy="287339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829" name="Rectangle 37"/>
          <p:cNvSpPr>
            <a:spLocks noChangeArrowheads="1"/>
          </p:cNvSpPr>
          <p:nvPr/>
        </p:nvSpPr>
        <p:spPr bwMode="auto">
          <a:xfrm>
            <a:off x="5751515" y="2349500"/>
            <a:ext cx="936625" cy="287339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830" name="Text Box 38"/>
          <p:cNvSpPr txBox="1">
            <a:spLocks noChangeArrowheads="1"/>
          </p:cNvSpPr>
          <p:nvPr/>
        </p:nvSpPr>
        <p:spPr bwMode="auto">
          <a:xfrm>
            <a:off x="1979613" y="1900240"/>
            <a:ext cx="93503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1400" b="1" dirty="0" smtClean="0">
                <a:solidFill>
                  <a:schemeClr val="bg1"/>
                </a:solidFill>
                <a:latin typeface="Arial" charset="0"/>
              </a:rPr>
              <a:t>Pay-ins</a:t>
            </a:r>
            <a:endParaRPr lang="en-GB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9831" name="Text Box 39"/>
          <p:cNvSpPr txBox="1">
            <a:spLocks noChangeArrowheads="1"/>
          </p:cNvSpPr>
          <p:nvPr/>
        </p:nvSpPr>
        <p:spPr bwMode="auto">
          <a:xfrm>
            <a:off x="2497284" y="2442697"/>
            <a:ext cx="792163" cy="52322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1400" b="1" dirty="0" smtClean="0">
                <a:solidFill>
                  <a:schemeClr val="bg1"/>
                </a:solidFill>
                <a:latin typeface="Arial" charset="0"/>
              </a:rPr>
              <a:t>Pay-outs</a:t>
            </a:r>
            <a:endParaRPr lang="en-GB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9832" name="Text Box 40"/>
          <p:cNvSpPr txBox="1">
            <a:spLocks noChangeArrowheads="1"/>
          </p:cNvSpPr>
          <p:nvPr/>
        </p:nvSpPr>
        <p:spPr bwMode="auto">
          <a:xfrm>
            <a:off x="5680075" y="2282033"/>
            <a:ext cx="10795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1400" b="1" dirty="0" smtClean="0">
                <a:solidFill>
                  <a:schemeClr val="bg1"/>
                </a:solidFill>
                <a:latin typeface="Arial" charset="0"/>
              </a:rPr>
              <a:t>Pay-outs</a:t>
            </a:r>
            <a:endParaRPr lang="en-GB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9833" name="Text Box 41"/>
          <p:cNvSpPr txBox="1">
            <a:spLocks noChangeArrowheads="1"/>
          </p:cNvSpPr>
          <p:nvPr/>
        </p:nvSpPr>
        <p:spPr bwMode="auto">
          <a:xfrm>
            <a:off x="3952875" y="2278990"/>
            <a:ext cx="11509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1400" b="1" dirty="0" smtClean="0">
                <a:solidFill>
                  <a:schemeClr val="bg1"/>
                </a:solidFill>
                <a:latin typeface="Arial" charset="0"/>
              </a:rPr>
              <a:t>Pay-ins</a:t>
            </a:r>
            <a:endParaRPr lang="en-GB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9834" name="Line 42"/>
          <p:cNvSpPr>
            <a:spLocks noChangeShapeType="1"/>
          </p:cNvSpPr>
          <p:nvPr/>
        </p:nvSpPr>
        <p:spPr bwMode="auto">
          <a:xfrm>
            <a:off x="5103813" y="2420939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35" name="Line 43"/>
          <p:cNvSpPr>
            <a:spLocks noChangeShapeType="1"/>
          </p:cNvSpPr>
          <p:nvPr/>
        </p:nvSpPr>
        <p:spPr bwMode="auto">
          <a:xfrm flipH="1">
            <a:off x="5103815" y="25654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36" name="Line 44"/>
          <p:cNvSpPr>
            <a:spLocks noChangeShapeType="1"/>
          </p:cNvSpPr>
          <p:nvPr/>
        </p:nvSpPr>
        <p:spPr bwMode="auto">
          <a:xfrm>
            <a:off x="6759575" y="4365626"/>
            <a:ext cx="794" cy="1032041"/>
          </a:xfrm>
          <a:prstGeom prst="line">
            <a:avLst/>
          </a:prstGeom>
          <a:noFill/>
          <a:ln w="28575">
            <a:solidFill>
              <a:srgbClr val="5B60CB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37" name="Line 45"/>
          <p:cNvSpPr>
            <a:spLocks noChangeShapeType="1"/>
          </p:cNvSpPr>
          <p:nvPr/>
        </p:nvSpPr>
        <p:spPr bwMode="auto">
          <a:xfrm flipV="1">
            <a:off x="6831013" y="4365626"/>
            <a:ext cx="0" cy="144463"/>
          </a:xfrm>
          <a:prstGeom prst="line">
            <a:avLst/>
          </a:prstGeom>
          <a:noFill/>
          <a:ln w="28575">
            <a:solidFill>
              <a:srgbClr val="F83442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39" name="Line 47"/>
          <p:cNvSpPr>
            <a:spLocks noChangeShapeType="1"/>
          </p:cNvSpPr>
          <p:nvPr/>
        </p:nvSpPr>
        <p:spPr bwMode="auto">
          <a:xfrm>
            <a:off x="1935163" y="4365626"/>
            <a:ext cx="0" cy="144463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40" name="Line 48"/>
          <p:cNvSpPr>
            <a:spLocks noChangeShapeType="1"/>
          </p:cNvSpPr>
          <p:nvPr/>
        </p:nvSpPr>
        <p:spPr bwMode="auto">
          <a:xfrm>
            <a:off x="3851275" y="4365626"/>
            <a:ext cx="0" cy="144463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41" name="Line 49"/>
          <p:cNvSpPr>
            <a:spLocks noChangeShapeType="1"/>
          </p:cNvSpPr>
          <p:nvPr/>
        </p:nvSpPr>
        <p:spPr bwMode="auto">
          <a:xfrm>
            <a:off x="927100" y="4365625"/>
            <a:ext cx="0" cy="360363"/>
          </a:xfrm>
          <a:prstGeom prst="line">
            <a:avLst/>
          </a:prstGeom>
          <a:noFill/>
          <a:ln w="28575">
            <a:solidFill>
              <a:srgbClr val="777777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42" name="Line 50"/>
          <p:cNvSpPr>
            <a:spLocks noChangeShapeType="1"/>
          </p:cNvSpPr>
          <p:nvPr/>
        </p:nvSpPr>
        <p:spPr bwMode="auto">
          <a:xfrm>
            <a:off x="3879850" y="3789365"/>
            <a:ext cx="0" cy="28733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43" name="Line 51"/>
          <p:cNvSpPr>
            <a:spLocks noChangeShapeType="1"/>
          </p:cNvSpPr>
          <p:nvPr/>
        </p:nvSpPr>
        <p:spPr bwMode="auto">
          <a:xfrm>
            <a:off x="6759575" y="3789365"/>
            <a:ext cx="0" cy="28733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44" name="Line 52"/>
          <p:cNvSpPr>
            <a:spLocks noChangeShapeType="1"/>
          </p:cNvSpPr>
          <p:nvPr/>
        </p:nvSpPr>
        <p:spPr bwMode="auto">
          <a:xfrm>
            <a:off x="2871788" y="3789365"/>
            <a:ext cx="0" cy="28733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45" name="Line 53"/>
          <p:cNvSpPr>
            <a:spLocks noChangeShapeType="1"/>
          </p:cNvSpPr>
          <p:nvPr/>
        </p:nvSpPr>
        <p:spPr bwMode="auto">
          <a:xfrm>
            <a:off x="4887913" y="3789365"/>
            <a:ext cx="0" cy="28733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46" name="Line 54"/>
          <p:cNvSpPr>
            <a:spLocks noChangeShapeType="1"/>
          </p:cNvSpPr>
          <p:nvPr/>
        </p:nvSpPr>
        <p:spPr bwMode="auto">
          <a:xfrm>
            <a:off x="5824538" y="3789365"/>
            <a:ext cx="0" cy="287337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47" name="Line 55"/>
          <p:cNvSpPr>
            <a:spLocks noChangeShapeType="1"/>
          </p:cNvSpPr>
          <p:nvPr/>
        </p:nvSpPr>
        <p:spPr bwMode="auto">
          <a:xfrm>
            <a:off x="2871788" y="3284539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48" name="Line 56"/>
          <p:cNvSpPr>
            <a:spLocks noChangeShapeType="1"/>
          </p:cNvSpPr>
          <p:nvPr/>
        </p:nvSpPr>
        <p:spPr bwMode="auto">
          <a:xfrm>
            <a:off x="4887913" y="3284539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49" name="Line 57"/>
          <p:cNvSpPr>
            <a:spLocks noChangeShapeType="1"/>
          </p:cNvSpPr>
          <p:nvPr/>
        </p:nvSpPr>
        <p:spPr bwMode="auto">
          <a:xfrm>
            <a:off x="5824538" y="3284539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  <p:sp>
        <p:nvSpPr>
          <p:cNvPr id="289850" name="Rectangle 58"/>
          <p:cNvSpPr>
            <a:spLocks noChangeArrowheads="1"/>
          </p:cNvSpPr>
          <p:nvPr/>
        </p:nvSpPr>
        <p:spPr bwMode="auto">
          <a:xfrm>
            <a:off x="3059115" y="1916114"/>
            <a:ext cx="720725" cy="287337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b-NO"/>
          </a:p>
        </p:txBody>
      </p:sp>
      <p:sp>
        <p:nvSpPr>
          <p:cNvPr id="289851" name="Text Box 59"/>
          <p:cNvSpPr txBox="1">
            <a:spLocks noChangeArrowheads="1"/>
          </p:cNvSpPr>
          <p:nvPr/>
        </p:nvSpPr>
        <p:spPr bwMode="auto">
          <a:xfrm>
            <a:off x="3014663" y="1900240"/>
            <a:ext cx="86439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nb-NO" sz="1400" b="1" dirty="0" smtClean="0">
                <a:solidFill>
                  <a:schemeClr val="bg1"/>
                </a:solidFill>
                <a:latin typeface="Arial" charset="0"/>
              </a:rPr>
              <a:t>Settl.</a:t>
            </a:r>
            <a:endParaRPr lang="nb-NO" sz="1400" b="1" dirty="0">
              <a:solidFill>
                <a:schemeClr val="bg1"/>
              </a:solidFill>
              <a:latin typeface="Arial" charset="0"/>
            </a:endParaRPr>
          </a:p>
        </p:txBody>
      </p:sp>
      <p:cxnSp>
        <p:nvCxnSpPr>
          <p:cNvPr id="289852" name="AutoShape 60"/>
          <p:cNvCxnSpPr>
            <a:cxnSpLocks noChangeShapeType="1"/>
          </p:cNvCxnSpPr>
          <p:nvPr/>
        </p:nvCxnSpPr>
        <p:spPr bwMode="auto">
          <a:xfrm rot="10800000">
            <a:off x="2101275" y="2282032"/>
            <a:ext cx="288925" cy="422275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53" name="AutoShape 61"/>
          <p:cNvCxnSpPr>
            <a:cxnSpLocks noChangeShapeType="1"/>
          </p:cNvCxnSpPr>
          <p:nvPr/>
        </p:nvCxnSpPr>
        <p:spPr bwMode="auto">
          <a:xfrm rot="5400000" flipV="1">
            <a:off x="2854326" y="1350964"/>
            <a:ext cx="15875" cy="971550"/>
          </a:xfrm>
          <a:prstGeom prst="curvedConnector3">
            <a:avLst>
              <a:gd name="adj1" fmla="val -144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89854" name="AutoShape 62"/>
          <p:cNvCxnSpPr>
            <a:cxnSpLocks noChangeShapeType="1"/>
          </p:cNvCxnSpPr>
          <p:nvPr/>
        </p:nvCxnSpPr>
        <p:spPr bwMode="auto">
          <a:xfrm rot="5400000">
            <a:off x="3396457" y="2299495"/>
            <a:ext cx="361951" cy="4048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5" name="TextBox 64"/>
          <p:cNvSpPr txBox="1"/>
          <p:nvPr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Norges Bank</a:t>
            </a:r>
          </a:p>
          <a:p>
            <a:endParaRPr lang="nb-N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Line 49"/>
          <p:cNvSpPr>
            <a:spLocks noChangeShapeType="1"/>
          </p:cNvSpPr>
          <p:nvPr/>
        </p:nvSpPr>
        <p:spPr bwMode="auto">
          <a:xfrm>
            <a:off x="1647825" y="4365625"/>
            <a:ext cx="0" cy="742949"/>
          </a:xfrm>
          <a:prstGeom prst="line">
            <a:avLst/>
          </a:prstGeom>
          <a:noFill/>
          <a:ln w="28575">
            <a:solidFill>
              <a:srgbClr val="777777"/>
            </a:solidFill>
            <a:round/>
            <a:headEnd/>
            <a:tailEnd/>
          </a:ln>
          <a:effectLst/>
        </p:spPr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418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7173607"/>
              </p:ext>
            </p:extLst>
          </p:nvPr>
        </p:nvGraphicFramePr>
        <p:xfrm>
          <a:off x="395536" y="1556792"/>
          <a:ext cx="842493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Rectangle 1"/>
          <p:cNvSpPr/>
          <p:nvPr/>
        </p:nvSpPr>
        <p:spPr>
          <a:xfrm>
            <a:off x="395536" y="404664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CHART 1.2 Banks’ cost coverage in 2007 and 2013. </a:t>
            </a:r>
          </a:p>
          <a:p>
            <a:r>
              <a:rPr lang="en-GB" dirty="0" smtClean="0">
                <a:solidFill>
                  <a:prstClr val="black"/>
                </a:solidFill>
              </a:rPr>
              <a:t>Revenues as a percentage of costs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930" y="6309320"/>
            <a:ext cx="2377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>
                <a:solidFill>
                  <a:prstClr val="black"/>
                </a:solidFill>
              </a:rPr>
              <a:t>Source: Norges </a:t>
            </a:r>
            <a:r>
              <a:rPr lang="nb-NO" dirty="0">
                <a:solidFill>
                  <a:prstClr val="black"/>
                </a:solidFill>
              </a:rPr>
              <a:t>Bank</a:t>
            </a:r>
          </a:p>
        </p:txBody>
      </p:sp>
    </p:spTree>
    <p:extLst>
      <p:ext uri="{BB962C8B-B14F-4D97-AF65-F5344CB8AC3E}">
        <p14:creationId xmlns:p14="http://schemas.microsoft.com/office/powerpoint/2010/main" val="257998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51520" y="1355442"/>
            <a:ext cx="8213926" cy="2073558"/>
            <a:chOff x="251520" y="764704"/>
            <a:chExt cx="8213926" cy="2073558"/>
          </a:xfrm>
        </p:grpSpPr>
        <p:sp>
          <p:nvSpPr>
            <p:cNvPr id="78" name="TextBox 77"/>
            <p:cNvSpPr txBox="1"/>
            <p:nvPr/>
          </p:nvSpPr>
          <p:spPr>
            <a:xfrm>
              <a:off x="251520" y="908720"/>
              <a:ext cx="1075106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 smtClean="0">
                  <a:solidFill>
                    <a:prstClr val="black"/>
                  </a:solidFill>
                </a:rPr>
                <a:t>Means of payment</a:t>
              </a:r>
              <a:endParaRPr lang="en-GB" sz="1300" dirty="0">
                <a:solidFill>
                  <a:prstClr val="black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51520" y="2132856"/>
              <a:ext cx="114230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300" dirty="0" smtClean="0">
                  <a:solidFill>
                    <a:prstClr val="black"/>
                  </a:solidFill>
                </a:rPr>
                <a:t>Payment instruments</a:t>
              </a:r>
              <a:endParaRPr lang="en-GB" sz="1300" dirty="0">
                <a:solidFill>
                  <a:prstClr val="black"/>
                </a:solidFill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1758674" y="764704"/>
              <a:ext cx="6706772" cy="2073558"/>
              <a:chOff x="1758674" y="764704"/>
              <a:chExt cx="6706772" cy="2073558"/>
            </a:xfrm>
          </p:grpSpPr>
          <p:sp>
            <p:nvSpPr>
              <p:cNvPr id="62" name="Flowchart: Process 61"/>
              <p:cNvSpPr/>
              <p:nvPr/>
            </p:nvSpPr>
            <p:spPr>
              <a:xfrm>
                <a:off x="6732240" y="779378"/>
                <a:ext cx="1411077" cy="849422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>
                    <a:solidFill>
                      <a:srgbClr val="003C67"/>
                    </a:solidFill>
                  </a:rPr>
                  <a:t>E-money</a:t>
                </a:r>
                <a:endParaRPr lang="en-GB" sz="1400" dirty="0">
                  <a:solidFill>
                    <a:srgbClr val="003C67"/>
                  </a:solidFill>
                </a:endParaRPr>
              </a:p>
            </p:txBody>
          </p:sp>
          <p:sp>
            <p:nvSpPr>
              <p:cNvPr id="66" name="Flowchart: Process 65"/>
              <p:cNvSpPr/>
              <p:nvPr/>
            </p:nvSpPr>
            <p:spPr>
              <a:xfrm>
                <a:off x="1758674" y="1988840"/>
                <a:ext cx="1013126" cy="849422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300" dirty="0" smtClean="0">
                    <a:solidFill>
                      <a:srgbClr val="003C67"/>
                    </a:solidFill>
                  </a:rPr>
                  <a:t>Cash</a:t>
                </a:r>
                <a:endParaRPr lang="en-US" sz="1300" dirty="0">
                  <a:solidFill>
                    <a:srgbClr val="003C67"/>
                  </a:solidFill>
                </a:endParaRPr>
              </a:p>
            </p:txBody>
          </p:sp>
          <p:sp>
            <p:nvSpPr>
              <p:cNvPr id="75" name="Flowchart: Process 74"/>
              <p:cNvSpPr/>
              <p:nvPr/>
            </p:nvSpPr>
            <p:spPr>
              <a:xfrm>
                <a:off x="2987824" y="1988840"/>
                <a:ext cx="1013126" cy="849422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300" dirty="0" smtClean="0">
                    <a:solidFill>
                      <a:srgbClr val="003C67"/>
                    </a:solidFill>
                  </a:rPr>
                  <a:t>Payment cards</a:t>
                </a:r>
                <a:endParaRPr lang="en-GB" sz="1300" dirty="0">
                  <a:solidFill>
                    <a:srgbClr val="003C67"/>
                  </a:solidFill>
                </a:endParaRPr>
              </a:p>
            </p:txBody>
          </p:sp>
          <p:sp>
            <p:nvSpPr>
              <p:cNvPr id="76" name="Flowchart: Process 75"/>
              <p:cNvSpPr/>
              <p:nvPr/>
            </p:nvSpPr>
            <p:spPr>
              <a:xfrm>
                <a:off x="3851920" y="770298"/>
                <a:ext cx="1368152" cy="849422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>
                    <a:solidFill>
                      <a:srgbClr val="003C67"/>
                    </a:solidFill>
                  </a:rPr>
                  <a:t>Deposit money</a:t>
                </a:r>
                <a:endParaRPr lang="en-GB" sz="1400" dirty="0">
                  <a:solidFill>
                    <a:srgbClr val="003C67"/>
                  </a:solidFill>
                </a:endParaRPr>
              </a:p>
            </p:txBody>
          </p:sp>
          <p:sp>
            <p:nvSpPr>
              <p:cNvPr id="89" name="Flowchart: Process 88"/>
              <p:cNvSpPr/>
              <p:nvPr/>
            </p:nvSpPr>
            <p:spPr>
              <a:xfrm>
                <a:off x="4067944" y="1988840"/>
                <a:ext cx="1013126" cy="849422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300" dirty="0" smtClean="0">
                    <a:solidFill>
                      <a:srgbClr val="003C67"/>
                    </a:solidFill>
                  </a:rPr>
                  <a:t>Debit and credit transfers</a:t>
                </a:r>
                <a:endParaRPr lang="en-GB" sz="1300" dirty="0">
                  <a:solidFill>
                    <a:srgbClr val="003C67"/>
                  </a:solidFill>
                </a:endParaRPr>
              </a:p>
            </p:txBody>
          </p:sp>
          <p:sp>
            <p:nvSpPr>
              <p:cNvPr id="90" name="Flowchart: Process 89"/>
              <p:cNvSpPr/>
              <p:nvPr/>
            </p:nvSpPr>
            <p:spPr>
              <a:xfrm>
                <a:off x="5148064" y="1988840"/>
                <a:ext cx="1013126" cy="849422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300" dirty="0" smtClean="0">
                    <a:solidFill>
                      <a:srgbClr val="003C67"/>
                    </a:solidFill>
                  </a:rPr>
                  <a:t>Online payments from bank accounts</a:t>
                </a:r>
                <a:endParaRPr lang="en-GB" sz="1300" dirty="0">
                  <a:solidFill>
                    <a:srgbClr val="003C67"/>
                  </a:solidFill>
                </a:endParaRPr>
              </a:p>
            </p:txBody>
          </p:sp>
          <p:sp>
            <p:nvSpPr>
              <p:cNvPr id="93" name="Flowchart: Process 92"/>
              <p:cNvSpPr/>
              <p:nvPr/>
            </p:nvSpPr>
            <p:spPr>
              <a:xfrm>
                <a:off x="1758674" y="764704"/>
                <a:ext cx="1013126" cy="849422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dirty="0" smtClean="0">
                    <a:solidFill>
                      <a:srgbClr val="003C67"/>
                    </a:solidFill>
                  </a:rPr>
                  <a:t>Cash</a:t>
                </a:r>
                <a:endParaRPr lang="en-GB" sz="1400" dirty="0">
                  <a:solidFill>
                    <a:srgbClr val="003C67"/>
                  </a:solidFill>
                </a:endParaRPr>
              </a:p>
            </p:txBody>
          </p:sp>
          <p:sp>
            <p:nvSpPr>
              <p:cNvPr id="94" name="Flowchart: Process 93"/>
              <p:cNvSpPr/>
              <p:nvPr/>
            </p:nvSpPr>
            <p:spPr>
              <a:xfrm>
                <a:off x="6372200" y="1988840"/>
                <a:ext cx="1013126" cy="849422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300" dirty="0" smtClean="0">
                    <a:solidFill>
                      <a:srgbClr val="003C67"/>
                    </a:solidFill>
                  </a:rPr>
                  <a:t>Prepaid cards</a:t>
                </a:r>
                <a:endParaRPr lang="en-GB" sz="1300" dirty="0">
                  <a:solidFill>
                    <a:srgbClr val="003C67"/>
                  </a:solidFill>
                </a:endParaRPr>
              </a:p>
            </p:txBody>
          </p:sp>
          <p:sp>
            <p:nvSpPr>
              <p:cNvPr id="105" name="Flowchart: Process 104"/>
              <p:cNvSpPr/>
              <p:nvPr/>
            </p:nvSpPr>
            <p:spPr>
              <a:xfrm>
                <a:off x="7452320" y="1988840"/>
                <a:ext cx="1013126" cy="849422"/>
              </a:xfrm>
              <a:prstGeom prst="flowChartProcess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300" dirty="0" smtClean="0">
                    <a:solidFill>
                      <a:srgbClr val="003C67"/>
                    </a:solidFill>
                  </a:rPr>
                  <a:t>E-money account payments</a:t>
                </a:r>
                <a:endParaRPr lang="en-GB" sz="1300" dirty="0">
                  <a:solidFill>
                    <a:srgbClr val="003C67"/>
                  </a:solidFill>
                </a:endParaRPr>
              </a:p>
            </p:txBody>
          </p:sp>
          <p:cxnSp>
            <p:nvCxnSpPr>
              <p:cNvPr id="18" name="Straight Connector 17"/>
              <p:cNvCxnSpPr>
                <a:stCxn id="93" idx="2"/>
                <a:endCxn id="66" idx="0"/>
              </p:cNvCxnSpPr>
              <p:nvPr/>
            </p:nvCxnSpPr>
            <p:spPr>
              <a:xfrm>
                <a:off x="2265237" y="1614126"/>
                <a:ext cx="0" cy="37471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Straight Connector 105"/>
              <p:cNvCxnSpPr/>
              <p:nvPr/>
            </p:nvCxnSpPr>
            <p:spPr>
              <a:xfrm>
                <a:off x="4499992" y="1614126"/>
                <a:ext cx="0" cy="18735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>
                <a:off x="4499992" y="1801483"/>
                <a:ext cx="0" cy="18735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3491880" y="1801483"/>
                <a:ext cx="0" cy="18735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/>
              <p:nvPr/>
            </p:nvCxnSpPr>
            <p:spPr>
              <a:xfrm>
                <a:off x="5652120" y="1801483"/>
                <a:ext cx="0" cy="18735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>
                <a:off x="7956376" y="1801483"/>
                <a:ext cx="0" cy="18735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>
                <a:off x="6876256" y="1801483"/>
                <a:ext cx="0" cy="18735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7452320" y="1628800"/>
                <a:ext cx="0" cy="187357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3491880" y="1801483"/>
                <a:ext cx="216024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>
                <a:off x="6876256" y="1816157"/>
                <a:ext cx="1080120" cy="0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" name="Rectangle 4"/>
          <p:cNvSpPr/>
          <p:nvPr/>
        </p:nvSpPr>
        <p:spPr>
          <a:xfrm>
            <a:off x="251520" y="323364"/>
            <a:ext cx="82139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prstClr val="black"/>
                </a:solidFill>
              </a:rPr>
              <a:t>CHART 1.3 Means of payment and payment instruments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520" y="3707740"/>
            <a:ext cx="2377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>
                <a:solidFill>
                  <a:prstClr val="black"/>
                </a:solidFill>
              </a:rPr>
              <a:t>Source: Norges </a:t>
            </a:r>
            <a:r>
              <a:rPr lang="nb-NO" dirty="0">
                <a:solidFill>
                  <a:prstClr val="black"/>
                </a:solidFill>
              </a:rPr>
              <a:t>Bank</a:t>
            </a:r>
          </a:p>
        </p:txBody>
      </p:sp>
    </p:spTree>
    <p:extLst>
      <p:ext uri="{BB962C8B-B14F-4D97-AF65-F5344CB8AC3E}">
        <p14:creationId xmlns:p14="http://schemas.microsoft.com/office/powerpoint/2010/main" val="173574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691680" y="1844824"/>
            <a:ext cx="6912768" cy="3456384"/>
            <a:chOff x="1691680" y="3574167"/>
            <a:chExt cx="6912768" cy="3087812"/>
          </a:xfrm>
        </p:grpSpPr>
        <p:sp>
          <p:nvSpPr>
            <p:cNvPr id="59" name="Flowchart: Process 58"/>
            <p:cNvSpPr/>
            <p:nvPr/>
          </p:nvSpPr>
          <p:spPr>
            <a:xfrm>
              <a:off x="1691680" y="3587689"/>
              <a:ext cx="2160240" cy="3074290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300" i="1" dirty="0" smtClean="0">
                  <a:solidFill>
                    <a:srgbClr val="003C67"/>
                  </a:solidFill>
                </a:rPr>
                <a:t>Contactless payments at points of sale</a:t>
              </a:r>
            </a:p>
            <a:p>
              <a:endParaRPr lang="en-GB" sz="1300" i="1" dirty="0" smtClean="0">
                <a:solidFill>
                  <a:srgbClr val="003C67"/>
                </a:solidFill>
              </a:endParaRPr>
            </a:p>
            <a:p>
              <a:r>
                <a:rPr lang="en-GB" sz="1300" dirty="0" smtClean="0">
                  <a:solidFill>
                    <a:srgbClr val="003C67"/>
                  </a:solidFill>
                </a:rPr>
                <a:t>Use of various technologies that facilitate payment using contactless cars and mobile phones at points of sale.</a:t>
              </a:r>
            </a:p>
            <a:p>
              <a:endParaRPr lang="en-GB" sz="1300" dirty="0" smtClean="0">
                <a:solidFill>
                  <a:srgbClr val="003C67"/>
                </a:solidFill>
              </a:endParaRPr>
            </a:p>
            <a:p>
              <a:r>
                <a:rPr lang="en-GB" sz="1300" dirty="0" smtClean="0">
                  <a:solidFill>
                    <a:srgbClr val="003C67"/>
                  </a:solidFill>
                </a:rPr>
                <a:t>Possible payment instruments:</a:t>
              </a:r>
            </a:p>
            <a:p>
              <a:pPr marL="285750" indent="-285750">
                <a:buFontTx/>
                <a:buChar char="-"/>
              </a:pPr>
              <a:r>
                <a:rPr lang="en-GB" sz="1300" dirty="0" smtClean="0">
                  <a:solidFill>
                    <a:srgbClr val="003C67"/>
                  </a:solidFill>
                </a:rPr>
                <a:t>Payment cards</a:t>
              </a:r>
            </a:p>
            <a:p>
              <a:pPr marL="285750" indent="-285750">
                <a:buFontTx/>
                <a:buChar char="-"/>
              </a:pPr>
              <a:r>
                <a:rPr lang="en-GB" sz="1300" dirty="0" smtClean="0">
                  <a:solidFill>
                    <a:srgbClr val="003C67"/>
                  </a:solidFill>
                </a:rPr>
                <a:t>Online payments from bank accounts</a:t>
              </a:r>
            </a:p>
            <a:p>
              <a:pPr marL="285750" indent="-285750">
                <a:buFontTx/>
                <a:buChar char="-"/>
              </a:pPr>
              <a:r>
                <a:rPr lang="en-GB" sz="1300" dirty="0" smtClean="0">
                  <a:solidFill>
                    <a:srgbClr val="003C67"/>
                  </a:solidFill>
                </a:rPr>
                <a:t>Prepaid cards</a:t>
              </a:r>
            </a:p>
            <a:p>
              <a:pPr marL="285750" indent="-285750">
                <a:buFontTx/>
                <a:buChar char="-"/>
              </a:pPr>
              <a:r>
                <a:rPr lang="en-GB" sz="1300" dirty="0" smtClean="0">
                  <a:solidFill>
                    <a:srgbClr val="003C67"/>
                  </a:solidFill>
                </a:rPr>
                <a:t>E-money account payments</a:t>
              </a:r>
            </a:p>
          </p:txBody>
        </p:sp>
        <p:sp>
          <p:nvSpPr>
            <p:cNvPr id="72" name="Flowchart: Process 71"/>
            <p:cNvSpPr/>
            <p:nvPr/>
          </p:nvSpPr>
          <p:spPr>
            <a:xfrm>
              <a:off x="6372200" y="3587690"/>
              <a:ext cx="2232248" cy="3074289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300" i="1" dirty="0" smtClean="0">
                  <a:solidFill>
                    <a:srgbClr val="003C67"/>
                  </a:solidFill>
                </a:rPr>
                <a:t>Instant</a:t>
              </a:r>
              <a:br>
                <a:rPr lang="en-GB" sz="1300" i="1" dirty="0" smtClean="0">
                  <a:solidFill>
                    <a:srgbClr val="003C67"/>
                  </a:solidFill>
                </a:rPr>
              </a:br>
              <a:r>
                <a:rPr lang="en-GB" sz="1300" i="1" dirty="0" smtClean="0">
                  <a:solidFill>
                    <a:srgbClr val="003C67"/>
                  </a:solidFill>
                </a:rPr>
                <a:t>payments</a:t>
              </a:r>
            </a:p>
            <a:p>
              <a:endParaRPr lang="en-GB" sz="1300" i="1" dirty="0" smtClean="0">
                <a:solidFill>
                  <a:srgbClr val="003C67"/>
                </a:solidFill>
              </a:endParaRPr>
            </a:p>
            <a:p>
              <a:r>
                <a:rPr lang="en-GB" sz="1300" dirty="0" smtClean="0">
                  <a:solidFill>
                    <a:srgbClr val="003C67"/>
                  </a:solidFill>
                </a:rPr>
                <a:t>Infrastructure for transfers between accounts using a mobile phone, where funds are available to the payee immediately. </a:t>
              </a:r>
              <a:endParaRPr lang="en-GB" sz="1300" i="1" dirty="0" smtClean="0">
                <a:solidFill>
                  <a:srgbClr val="003C67"/>
                </a:solidFill>
              </a:endParaRPr>
            </a:p>
            <a:p>
              <a:endParaRPr lang="en-GB" sz="1300" i="1" dirty="0" smtClean="0">
                <a:solidFill>
                  <a:srgbClr val="003C67"/>
                </a:solidFill>
              </a:endParaRPr>
            </a:p>
            <a:p>
              <a:r>
                <a:rPr lang="en-GB" sz="1300" dirty="0" smtClean="0">
                  <a:solidFill>
                    <a:srgbClr val="003C67"/>
                  </a:solidFill>
                </a:rPr>
                <a:t>Payment instrument:</a:t>
              </a:r>
            </a:p>
            <a:p>
              <a:pPr marL="285750" indent="-285750">
                <a:buFontTx/>
                <a:buChar char="-"/>
              </a:pPr>
              <a:r>
                <a:rPr lang="en-GB" sz="1300" dirty="0" smtClean="0">
                  <a:solidFill>
                    <a:srgbClr val="003C67"/>
                  </a:solidFill>
                </a:rPr>
                <a:t>Online payments from bank accounts</a:t>
              </a:r>
            </a:p>
            <a:p>
              <a:endParaRPr lang="nn-NO" sz="1300" i="1" dirty="0" smtClean="0">
                <a:solidFill>
                  <a:srgbClr val="003C67"/>
                </a:solidFill>
              </a:endParaRPr>
            </a:p>
            <a:p>
              <a:endParaRPr lang="nn-NO" sz="1300" i="1" dirty="0">
                <a:solidFill>
                  <a:srgbClr val="003C67"/>
                </a:solidFill>
              </a:endParaRPr>
            </a:p>
            <a:p>
              <a:endParaRPr lang="nn-NO" sz="1300" i="1" dirty="0" smtClean="0">
                <a:solidFill>
                  <a:srgbClr val="003C67"/>
                </a:solidFill>
              </a:endParaRPr>
            </a:p>
            <a:p>
              <a:endParaRPr lang="nn-NO" sz="1300" dirty="0" smtClean="0">
                <a:solidFill>
                  <a:srgbClr val="003C67"/>
                </a:solidFill>
              </a:endParaRPr>
            </a:p>
            <a:p>
              <a:endParaRPr lang="nn-NO" sz="1300" dirty="0" smtClean="0">
                <a:solidFill>
                  <a:srgbClr val="003C67"/>
                </a:solidFill>
              </a:endParaRPr>
            </a:p>
          </p:txBody>
        </p:sp>
        <p:sp>
          <p:nvSpPr>
            <p:cNvPr id="73" name="Flowchart: Process 72"/>
            <p:cNvSpPr/>
            <p:nvPr/>
          </p:nvSpPr>
          <p:spPr>
            <a:xfrm>
              <a:off x="3995936" y="3574167"/>
              <a:ext cx="2232248" cy="3087812"/>
            </a:xfrm>
            <a:prstGeom prst="flowChartProcess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1300" i="1" dirty="0" smtClean="0">
                  <a:solidFill>
                    <a:srgbClr val="003C67"/>
                  </a:solidFill>
                </a:rPr>
                <a:t>Electronic </a:t>
              </a:r>
            </a:p>
            <a:p>
              <a:r>
                <a:rPr lang="en-GB" sz="1300" i="1" dirty="0" smtClean="0">
                  <a:solidFill>
                    <a:srgbClr val="003C67"/>
                  </a:solidFill>
                </a:rPr>
                <a:t>wallets</a:t>
              </a:r>
            </a:p>
            <a:p>
              <a:endParaRPr lang="en-GB" sz="1300" dirty="0" smtClean="0">
                <a:solidFill>
                  <a:srgbClr val="003C67"/>
                </a:solidFill>
              </a:endParaRPr>
            </a:p>
            <a:p>
              <a:r>
                <a:rPr lang="en-GB" sz="1300" dirty="0" smtClean="0">
                  <a:solidFill>
                    <a:srgbClr val="003C67"/>
                  </a:solidFill>
                </a:rPr>
                <a:t>Simplified payment for online shopping. Mobile wallet facilitates payment using a mobile phone at points of sale.</a:t>
              </a:r>
            </a:p>
            <a:p>
              <a:endParaRPr lang="en-GB" sz="1300" dirty="0" smtClean="0">
                <a:solidFill>
                  <a:srgbClr val="003C67"/>
                </a:solidFill>
              </a:endParaRPr>
            </a:p>
            <a:p>
              <a:r>
                <a:rPr lang="en-GB" sz="1300" dirty="0" smtClean="0">
                  <a:solidFill>
                    <a:srgbClr val="003C67"/>
                  </a:solidFill>
                </a:rPr>
                <a:t>Associated payment instruments:</a:t>
              </a:r>
            </a:p>
            <a:p>
              <a:pPr marL="285750" indent="-285750">
                <a:buFontTx/>
                <a:buChar char="-"/>
              </a:pPr>
              <a:r>
                <a:rPr lang="en-GB" sz="1300" dirty="0" smtClean="0">
                  <a:solidFill>
                    <a:srgbClr val="003C67"/>
                  </a:solidFill>
                </a:rPr>
                <a:t>Payment cards</a:t>
              </a:r>
            </a:p>
            <a:p>
              <a:pPr marL="285750" indent="-285750">
                <a:buFontTx/>
                <a:buChar char="-"/>
              </a:pPr>
              <a:r>
                <a:rPr lang="en-GB" sz="1300" dirty="0" smtClean="0">
                  <a:solidFill>
                    <a:srgbClr val="003C67"/>
                  </a:solidFill>
                </a:rPr>
                <a:t>Online payments from bank accounts</a:t>
              </a:r>
            </a:p>
            <a:p>
              <a:pPr marL="285750" indent="-285750">
                <a:buFontTx/>
                <a:buChar char="-"/>
              </a:pPr>
              <a:r>
                <a:rPr lang="en-GB" sz="1300" dirty="0" smtClean="0">
                  <a:solidFill>
                    <a:srgbClr val="003C67"/>
                  </a:solidFill>
                </a:rPr>
                <a:t>Prepaid cards</a:t>
              </a:r>
            </a:p>
            <a:p>
              <a:pPr marL="285750" indent="-285750">
                <a:buFontTx/>
                <a:buChar char="-"/>
              </a:pPr>
              <a:r>
                <a:rPr lang="en-GB" sz="1300" dirty="0" smtClean="0">
                  <a:solidFill>
                    <a:srgbClr val="003C67"/>
                  </a:solidFill>
                </a:rPr>
                <a:t>E-money account payments</a:t>
              </a:r>
              <a:endParaRPr lang="en-GB" sz="1300" dirty="0">
                <a:solidFill>
                  <a:srgbClr val="003C67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323528" y="5661248"/>
            <a:ext cx="23775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 smtClean="0">
                <a:solidFill>
                  <a:prstClr val="black"/>
                </a:solidFill>
              </a:rPr>
              <a:t>Source: Norges </a:t>
            </a:r>
            <a:r>
              <a:rPr lang="nb-NO" dirty="0">
                <a:solidFill>
                  <a:prstClr val="black"/>
                </a:solidFill>
              </a:rPr>
              <a:t>Bank</a:t>
            </a:r>
          </a:p>
        </p:txBody>
      </p:sp>
      <p:sp>
        <p:nvSpPr>
          <p:cNvPr id="7" name="Rectangle 6"/>
          <p:cNvSpPr/>
          <p:nvPr/>
        </p:nvSpPr>
        <p:spPr>
          <a:xfrm>
            <a:off x="323528" y="404664"/>
            <a:ext cx="64807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dirty="0" smtClean="0">
                <a:solidFill>
                  <a:prstClr val="black"/>
                </a:solidFill>
              </a:rPr>
              <a:t>Chart </a:t>
            </a:r>
            <a:r>
              <a:rPr lang="nn-NO" dirty="0">
                <a:solidFill>
                  <a:prstClr val="black"/>
                </a:solidFill>
              </a:rPr>
              <a:t>1.4 </a:t>
            </a:r>
            <a:r>
              <a:rPr lang="en-GB" dirty="0" smtClean="0">
                <a:solidFill>
                  <a:prstClr val="black"/>
                </a:solidFill>
              </a:rPr>
              <a:t>New solutions in the area of payments</a:t>
            </a:r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52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>
            <a:spLocks noChangeAspect="1" noChangeArrowheads="1"/>
          </p:cNvSpPr>
          <p:nvPr/>
        </p:nvSpPr>
        <p:spPr bwMode="auto">
          <a:xfrm>
            <a:off x="-12598" y="5877272"/>
            <a:ext cx="9144000" cy="531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eaLnBrk="0" hangingPunct="0">
              <a:spcBef>
                <a:spcPct val="50000"/>
              </a:spcBef>
            </a:pPr>
            <a:r>
              <a:rPr lang="nb-NO" sz="1400" dirty="0">
                <a:latin typeface="Arial" panose="020B0604020202020204" pitchFamily="34" charset="0"/>
                <a:cs typeface="Arial" panose="020B0604020202020204" pitchFamily="34" charset="0"/>
              </a:rPr>
              <a:t>   Source: Norges </a:t>
            </a:r>
            <a:r>
              <a:rPr lang="nn-NO" sz="1400" dirty="0">
                <a:latin typeface="Arial" panose="020B0604020202020204" pitchFamily="34" charset="0"/>
                <a:cs typeface="Arial" panose="020B0604020202020204" pitchFamily="34" charset="0"/>
              </a:rPr>
              <a:t>Bank</a:t>
            </a:r>
          </a:p>
          <a:p>
            <a:pPr eaLnBrk="0" hangingPunct="0">
              <a:spcBef>
                <a:spcPct val="50000"/>
              </a:spcBef>
            </a:pPr>
            <a:endParaRPr lang="nn-NO" sz="1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111441" y="192301"/>
            <a:ext cx="8748464" cy="47667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0" rIns="0"/>
          <a:lstStyle/>
          <a:p>
            <a:pPr eaLnBrk="0" hangingPunct="0">
              <a:spcBef>
                <a:spcPct val="50000"/>
              </a:spcBef>
            </a:pP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CHART 2.1</a:t>
            </a:r>
            <a:r>
              <a:rPr lang="en-GB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Interbank and securities settlement systems in Norway</a:t>
            </a:r>
            <a:r>
              <a:rPr lang="en-GB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GB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107504" y="5661248"/>
            <a:ext cx="9144000" cy="120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r>
              <a:rPr lang="en-US" sz="1400" dirty="0" smtClean="0">
                <a:solidFill>
                  <a:prstClr val="black"/>
                </a:solidFill>
              </a:rPr>
              <a:t>1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The chart has been simplified for reasons of clarity. 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91"/>
          <p:cNvGrpSpPr/>
          <p:nvPr/>
        </p:nvGrpSpPr>
        <p:grpSpPr>
          <a:xfrm>
            <a:off x="899591" y="1124744"/>
            <a:ext cx="7096697" cy="4320478"/>
            <a:chOff x="949833" y="1196752"/>
            <a:chExt cx="6790251" cy="4022514"/>
          </a:xfrm>
        </p:grpSpPr>
        <p:sp>
          <p:nvSpPr>
            <p:cNvPr id="71" name="Oval 70"/>
            <p:cNvSpPr/>
            <p:nvPr/>
          </p:nvSpPr>
          <p:spPr>
            <a:xfrm>
              <a:off x="949834" y="2001255"/>
              <a:ext cx="6790250" cy="1665777"/>
            </a:xfrm>
            <a:prstGeom prst="ellipse">
              <a:avLst/>
            </a:prstGeom>
            <a:gradFill flip="none" rotWithShape="0">
              <a:gsLst>
                <a:gs pos="0">
                  <a:schemeClr val="bg2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 scaled="0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ctangle 25"/>
            <p:cNvSpPr>
              <a:spLocks noChangeArrowheads="1"/>
            </p:cNvSpPr>
            <p:nvPr/>
          </p:nvSpPr>
          <p:spPr bwMode="auto">
            <a:xfrm>
              <a:off x="6186126" y="1599004"/>
              <a:ext cx="783567" cy="469293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tx1"/>
              </a:solidFill>
              <a:headEnd/>
              <a:tailEnd/>
            </a:ln>
            <a:effectLst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/>
            <a:lstStyle/>
            <a:p>
              <a:endParaRPr lang="nb-NO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845" name="Rectangle 5"/>
            <p:cNvSpPr>
              <a:spLocks noChangeArrowheads="1"/>
            </p:cNvSpPr>
            <p:nvPr/>
          </p:nvSpPr>
          <p:spPr bwMode="auto">
            <a:xfrm>
              <a:off x="3091064" y="1196752"/>
              <a:ext cx="2579998" cy="712865"/>
            </a:xfrm>
            <a:prstGeom prst="rect">
              <a:avLst/>
            </a:prstGeom>
            <a:solidFill>
              <a:schemeClr val="accent5"/>
            </a:solidFill>
            <a:ln w="11113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nb-NO" dirty="0">
                <a:solidFill>
                  <a:prstClr val="black"/>
                </a:solidFill>
              </a:endParaRPr>
            </a:p>
          </p:txBody>
        </p:sp>
        <p:sp>
          <p:nvSpPr>
            <p:cNvPr id="35846" name="Rectangle 6"/>
            <p:cNvSpPr>
              <a:spLocks noChangeArrowheads="1"/>
            </p:cNvSpPr>
            <p:nvPr/>
          </p:nvSpPr>
          <p:spPr bwMode="auto">
            <a:xfrm>
              <a:off x="3390893" y="2329151"/>
              <a:ext cx="2042600" cy="610691"/>
            </a:xfrm>
            <a:prstGeom prst="rect">
              <a:avLst/>
            </a:prstGeom>
            <a:solidFill>
              <a:schemeClr val="accent2"/>
            </a:solidFill>
            <a:ln w="1117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847" name="Rectangle 7"/>
            <p:cNvSpPr>
              <a:spLocks noChangeArrowheads="1"/>
            </p:cNvSpPr>
            <p:nvPr/>
          </p:nvSpPr>
          <p:spPr bwMode="auto">
            <a:xfrm>
              <a:off x="3535487" y="1283543"/>
              <a:ext cx="1832242" cy="5527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nb-NO" dirty="0">
                <a:solidFill>
                  <a:prstClr val="black"/>
                </a:solidFill>
              </a:endParaRPr>
            </a:p>
          </p:txBody>
        </p:sp>
        <p:sp>
          <p:nvSpPr>
            <p:cNvPr id="35848" name="Rectangle 8"/>
            <p:cNvSpPr>
              <a:spLocks noChangeArrowheads="1"/>
            </p:cNvSpPr>
            <p:nvPr/>
          </p:nvSpPr>
          <p:spPr bwMode="auto">
            <a:xfrm>
              <a:off x="3223487" y="1263794"/>
              <a:ext cx="2342430" cy="522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lang="nb-NO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Settlement in </a:t>
              </a:r>
              <a:endParaRPr lang="nb-NO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 eaLnBrk="0" hangingPunct="0"/>
              <a:r>
                <a:rPr lang="nb-NO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Norges </a:t>
              </a:r>
              <a:r>
                <a:rPr lang="nb-NO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Bank (NBO)</a:t>
              </a:r>
              <a:endParaRPr lang="nb-NO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855" name="Rectangle 15"/>
            <p:cNvSpPr>
              <a:spLocks noChangeArrowheads="1"/>
            </p:cNvSpPr>
            <p:nvPr/>
          </p:nvSpPr>
          <p:spPr bwMode="auto">
            <a:xfrm>
              <a:off x="3324789" y="2274477"/>
              <a:ext cx="2313542" cy="1222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nb-NO">
                <a:solidFill>
                  <a:prstClr val="black"/>
                </a:solidFill>
              </a:endParaRPr>
            </a:p>
          </p:txBody>
        </p:sp>
        <p:sp>
          <p:nvSpPr>
            <p:cNvPr id="35856" name="Rectangle 16"/>
            <p:cNvSpPr>
              <a:spLocks noChangeArrowheads="1"/>
            </p:cNvSpPr>
            <p:nvPr/>
          </p:nvSpPr>
          <p:spPr bwMode="auto">
            <a:xfrm>
              <a:off x="3465853" y="2521753"/>
              <a:ext cx="1774410" cy="261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lang="nb-NO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NICS</a:t>
              </a:r>
              <a:endParaRPr lang="nb-NO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857" name="Rectangle 17"/>
            <p:cNvSpPr>
              <a:spLocks noChangeArrowheads="1"/>
            </p:cNvSpPr>
            <p:nvPr/>
          </p:nvSpPr>
          <p:spPr bwMode="auto">
            <a:xfrm>
              <a:off x="2121110" y="3812236"/>
              <a:ext cx="3246619" cy="671692"/>
            </a:xfrm>
            <a:prstGeom prst="rect">
              <a:avLst/>
            </a:prstGeom>
            <a:solidFill>
              <a:schemeClr val="accent1"/>
            </a:solidFill>
            <a:ln w="1117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nb-NO" dirty="0">
                <a:solidFill>
                  <a:srgbClr val="FFFFFF"/>
                </a:solidFill>
              </a:endParaRPr>
            </a:p>
          </p:txBody>
        </p:sp>
        <p:sp>
          <p:nvSpPr>
            <p:cNvPr id="35861" name="Line 21"/>
            <p:cNvSpPr>
              <a:spLocks noChangeShapeType="1"/>
            </p:cNvSpPr>
            <p:nvPr/>
          </p:nvSpPr>
          <p:spPr bwMode="auto">
            <a:xfrm>
              <a:off x="4327929" y="4483928"/>
              <a:ext cx="0" cy="112690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>
                <a:solidFill>
                  <a:prstClr val="black"/>
                </a:solidFill>
              </a:endParaRPr>
            </a:p>
          </p:txBody>
        </p:sp>
        <p:sp>
          <p:nvSpPr>
            <p:cNvPr id="35863" name="Rectangle 23"/>
            <p:cNvSpPr>
              <a:spLocks noChangeArrowheads="1"/>
            </p:cNvSpPr>
            <p:nvPr/>
          </p:nvSpPr>
          <p:spPr bwMode="auto">
            <a:xfrm>
              <a:off x="2159916" y="3872911"/>
              <a:ext cx="3169335" cy="5157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lang="en-GB" b="1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Direct participants:</a:t>
              </a:r>
            </a:p>
            <a:p>
              <a:pPr algn="ctr" eaLnBrk="0" hangingPunct="0"/>
              <a:r>
                <a:rPr lang="en-GB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Banks/private settlement banks</a:t>
              </a:r>
              <a:endParaRPr lang="en-GB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865" name="Rectangle 25"/>
            <p:cNvSpPr>
              <a:spLocks noChangeArrowheads="1"/>
            </p:cNvSpPr>
            <p:nvPr/>
          </p:nvSpPr>
          <p:spPr bwMode="auto">
            <a:xfrm>
              <a:off x="2190008" y="2202381"/>
              <a:ext cx="936972" cy="340580"/>
            </a:xfrm>
            <a:prstGeom prst="rect">
              <a:avLst/>
            </a:prstGeom>
            <a:solidFill>
              <a:schemeClr val="accent3"/>
            </a:solidFill>
            <a:ln w="1117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nb-NO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868" name="Rectangle 28"/>
            <p:cNvSpPr>
              <a:spLocks noChangeArrowheads="1"/>
            </p:cNvSpPr>
            <p:nvPr/>
          </p:nvSpPr>
          <p:spPr bwMode="auto">
            <a:xfrm>
              <a:off x="2258907" y="2202381"/>
              <a:ext cx="804302" cy="257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lang="nb-NO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VPS</a:t>
              </a:r>
              <a:endParaRPr lang="nb-NO" baseline="4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Rectangle 28"/>
            <p:cNvSpPr>
              <a:spLocks noChangeArrowheads="1"/>
            </p:cNvSpPr>
            <p:nvPr/>
          </p:nvSpPr>
          <p:spPr bwMode="auto">
            <a:xfrm>
              <a:off x="6186126" y="1733087"/>
              <a:ext cx="804302" cy="261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lang="nb-NO" b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CLS</a:t>
              </a:r>
              <a:endParaRPr lang="nb-NO" baseline="4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Rectangle 25"/>
            <p:cNvSpPr>
              <a:spLocks noChangeArrowheads="1"/>
            </p:cNvSpPr>
            <p:nvPr/>
          </p:nvSpPr>
          <p:spPr bwMode="auto">
            <a:xfrm>
              <a:off x="1294327" y="2671674"/>
              <a:ext cx="1580452" cy="412589"/>
            </a:xfrm>
            <a:prstGeom prst="rect">
              <a:avLst/>
            </a:prstGeom>
            <a:solidFill>
              <a:schemeClr val="accent3"/>
            </a:solidFill>
            <a:ln w="1117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nb-NO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Rectangle 28"/>
            <p:cNvSpPr>
              <a:spLocks noChangeArrowheads="1"/>
            </p:cNvSpPr>
            <p:nvPr/>
          </p:nvSpPr>
          <p:spPr bwMode="auto">
            <a:xfrm>
              <a:off x="949833" y="2697419"/>
              <a:ext cx="2273654" cy="257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lang="en-GB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CCPs</a:t>
              </a:r>
              <a:endParaRPr lang="en-GB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17"/>
            <p:cNvSpPr>
              <a:spLocks noChangeArrowheads="1"/>
            </p:cNvSpPr>
            <p:nvPr/>
          </p:nvSpPr>
          <p:spPr bwMode="auto">
            <a:xfrm>
              <a:off x="3126980" y="4615890"/>
              <a:ext cx="3000132" cy="603376"/>
            </a:xfrm>
            <a:prstGeom prst="rect">
              <a:avLst/>
            </a:prstGeom>
            <a:solidFill>
              <a:schemeClr val="accent1"/>
            </a:solidFill>
            <a:ln w="11176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nb-NO">
                <a:solidFill>
                  <a:prstClr val="black"/>
                </a:solidFill>
              </a:endParaRPr>
            </a:p>
          </p:txBody>
        </p:sp>
        <p:sp>
          <p:nvSpPr>
            <p:cNvPr id="41" name="Rectangle 23"/>
            <p:cNvSpPr>
              <a:spLocks noChangeArrowheads="1"/>
            </p:cNvSpPr>
            <p:nvPr/>
          </p:nvSpPr>
          <p:spPr bwMode="auto">
            <a:xfrm>
              <a:off x="3222500" y="4659682"/>
              <a:ext cx="2904612" cy="5157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lang="en-GB" b="1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Indirect participants: </a:t>
              </a:r>
            </a:p>
            <a:p>
              <a:pPr algn="ctr" eaLnBrk="0" hangingPunct="0"/>
              <a:r>
                <a:rPr lang="en-GB" dirty="0" smtClean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Banks</a:t>
              </a:r>
              <a:endParaRPr lang="en-GB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5" name="Straight Connector 64"/>
            <p:cNvCxnSpPr>
              <a:stCxn id="35845" idx="3"/>
              <a:endCxn id="35" idx="1"/>
            </p:cNvCxnSpPr>
            <p:nvPr/>
          </p:nvCxnSpPr>
          <p:spPr>
            <a:xfrm>
              <a:off x="5671062" y="1553185"/>
              <a:ext cx="515064" cy="280466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>
              <a:stCxn id="35845" idx="1"/>
              <a:endCxn id="35865" idx="0"/>
            </p:cNvCxnSpPr>
            <p:nvPr/>
          </p:nvCxnSpPr>
          <p:spPr>
            <a:xfrm flipH="1">
              <a:off x="2658494" y="1553185"/>
              <a:ext cx="432570" cy="64919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Line 21"/>
            <p:cNvSpPr>
              <a:spLocks noChangeShapeType="1"/>
            </p:cNvSpPr>
            <p:nvPr/>
          </p:nvSpPr>
          <p:spPr bwMode="auto">
            <a:xfrm>
              <a:off x="3278459" y="1910214"/>
              <a:ext cx="13926" cy="1902022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>
                <a:solidFill>
                  <a:prstClr val="black"/>
                </a:solidFill>
              </a:endParaRPr>
            </a:p>
          </p:txBody>
        </p:sp>
        <p:sp>
          <p:nvSpPr>
            <p:cNvPr id="66" name="Line 21"/>
            <p:cNvSpPr>
              <a:spLocks noChangeShapeType="1"/>
            </p:cNvSpPr>
            <p:nvPr/>
          </p:nvSpPr>
          <p:spPr bwMode="auto">
            <a:xfrm>
              <a:off x="5527190" y="1910214"/>
              <a:ext cx="38849" cy="2705676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>
                <a:solidFill>
                  <a:prstClr val="black"/>
                </a:solidFill>
              </a:endParaRPr>
            </a:p>
          </p:txBody>
        </p:sp>
        <p:sp>
          <p:nvSpPr>
            <p:cNvPr id="76" name="Rectangle 8"/>
            <p:cNvSpPr>
              <a:spLocks noChangeArrowheads="1"/>
            </p:cNvSpPr>
            <p:nvPr/>
          </p:nvSpPr>
          <p:spPr bwMode="auto">
            <a:xfrm>
              <a:off x="5634938" y="2537590"/>
              <a:ext cx="1830419" cy="257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 algn="ctr" eaLnBrk="0" hangingPunct="0"/>
              <a:r>
                <a:rPr lang="nb-NO" b="1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Clearing</a:t>
              </a:r>
              <a:endParaRPr lang="nb-NO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Line 49"/>
            <p:cNvSpPr>
              <a:spLocks noChangeShapeType="1"/>
            </p:cNvSpPr>
            <p:nvPr/>
          </p:nvSpPr>
          <p:spPr bwMode="auto">
            <a:xfrm flipH="1">
              <a:off x="4309127" y="1910214"/>
              <a:ext cx="0" cy="432825"/>
            </a:xfrm>
            <a:prstGeom prst="line">
              <a:avLst/>
            </a:prstGeom>
            <a:noFill/>
            <a:ln w="1111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b-NO">
                <a:solidFill>
                  <a:prstClr val="black"/>
                </a:solidFill>
              </a:endParaRPr>
            </a:p>
          </p:txBody>
        </p:sp>
      </p:grpSp>
      <p:sp>
        <p:nvSpPr>
          <p:cNvPr id="86" name="Line 49"/>
          <p:cNvSpPr>
            <a:spLocks noChangeShapeType="1"/>
          </p:cNvSpPr>
          <p:nvPr/>
        </p:nvSpPr>
        <p:spPr bwMode="auto">
          <a:xfrm>
            <a:off x="4427983" y="2996951"/>
            <a:ext cx="2158" cy="937017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  <p:sp>
        <p:nvSpPr>
          <p:cNvPr id="39" name="Line 49"/>
          <p:cNvSpPr>
            <a:spLocks noChangeShapeType="1"/>
          </p:cNvSpPr>
          <p:nvPr/>
        </p:nvSpPr>
        <p:spPr bwMode="auto">
          <a:xfrm flipH="1">
            <a:off x="2627784" y="2564904"/>
            <a:ext cx="0" cy="144016"/>
          </a:xfrm>
          <a:prstGeom prst="line">
            <a:avLst/>
          </a:prstGeom>
          <a:noFill/>
          <a:ln w="11113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nb-NO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47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69" y="22385"/>
            <a:ext cx="8229600" cy="922114"/>
          </a:xfrm>
        </p:spPr>
        <p:txBody>
          <a:bodyPr>
            <a:normAutofit/>
          </a:bodyPr>
          <a:lstStyle/>
          <a:p>
            <a:pPr algn="l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CHART 2.2 Average daily turnover in NBO by settlement. In billions of NOK. </a:t>
            </a:r>
            <a:b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2009–2014</a:t>
            </a:r>
            <a:r>
              <a:rPr lang="en-US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n-US" sz="1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985733"/>
              </p:ext>
            </p:extLst>
          </p:nvPr>
        </p:nvGraphicFramePr>
        <p:xfrm>
          <a:off x="107504" y="908720"/>
          <a:ext cx="8589640" cy="51020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4" y="6334780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Norges Bank</a:t>
            </a:r>
          </a:p>
          <a:p>
            <a:r>
              <a:rPr lang="nb-N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 Break in series in 2009.</a:t>
            </a:r>
          </a:p>
          <a:p>
            <a:endParaRPr lang="nb-N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32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8" y="44624"/>
            <a:ext cx="8640960" cy="864096"/>
          </a:xfrm>
        </p:spPr>
        <p:txBody>
          <a:bodyPr>
            <a:noAutofit/>
          </a:bodyPr>
          <a:lstStyle/>
          <a:p>
            <a:pPr algn="l"/>
            <a:r>
              <a:rPr lang="nb-NO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CHART 2.3 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Gross settlements during the day. Daily average. Percentage of total gross settlement value</a:t>
            </a:r>
            <a:endParaRPr lang="nb-NO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539510"/>
              </p:ext>
            </p:extLst>
          </p:nvPr>
        </p:nvGraphicFramePr>
        <p:xfrm>
          <a:off x="0" y="908720"/>
          <a:ext cx="9041918" cy="54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Norges Bank</a:t>
            </a:r>
          </a:p>
          <a:p>
            <a:endParaRPr lang="nb-N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85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36" y="-99392"/>
            <a:ext cx="8229600" cy="936104"/>
          </a:xfrm>
        </p:spPr>
        <p:txBody>
          <a:bodyPr>
            <a:normAutofit/>
          </a:bodyPr>
          <a:lstStyle/>
          <a:p>
            <a:pPr algn="l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CHART 2.4 Liquidity fraction.</a:t>
            </a:r>
            <a:r>
              <a:rPr lang="en-US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2014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12224"/>
              </p:ext>
            </p:extLst>
          </p:nvPr>
        </p:nvGraphicFramePr>
        <p:xfrm>
          <a:off x="35496" y="836712"/>
          <a:ext cx="8661648" cy="49580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5789192"/>
            <a:ext cx="81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Maximum liquidity needs during a single day for banks in NBO relative to the bank’s available liquidity in NBO. Normal transaction order. Average for banks with direct settlement in NBO.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3347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Norges Bank</a:t>
            </a:r>
          </a:p>
          <a:p>
            <a:endParaRPr lang="nb-N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27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8" y="332656"/>
            <a:ext cx="7704856" cy="576064"/>
          </a:xfrm>
        </p:spPr>
        <p:txBody>
          <a:bodyPr>
            <a:noAutofit/>
          </a:bodyPr>
          <a:lstStyle/>
          <a:p>
            <a:pPr algn="l"/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CHART 2.5 Disruptions in NICS operations. Number of errors and error points. 1998–2014</a:t>
            </a:r>
            <a:r>
              <a:rPr lang="en-GB" sz="1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2339757"/>
              </p:ext>
            </p:extLst>
          </p:nvPr>
        </p:nvGraphicFramePr>
        <p:xfrm>
          <a:off x="107504" y="605338"/>
          <a:ext cx="8856984" cy="5544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1818" y="6031160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 Error points indicate error severity level.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6334780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>
                <a:latin typeface="Arial" panose="020B0604020202020204" pitchFamily="34" charset="0"/>
                <a:cs typeface="Arial" panose="020B0604020202020204" pitchFamily="34" charset="0"/>
              </a:rPr>
              <a:t>Source: NICS Operations </a:t>
            </a:r>
            <a:r>
              <a:rPr lang="nb-NO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Office</a:t>
            </a:r>
            <a:endParaRPr lang="nb-NO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69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Norges Bank 2014">
  <a:themeElements>
    <a:clrScheme name="Norges Bank 20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C7399"/>
      </a:accent1>
      <a:accent2>
        <a:srgbClr val="643264"/>
      </a:accent2>
      <a:accent3>
        <a:srgbClr val="CD8C41"/>
      </a:accent3>
      <a:accent4>
        <a:srgbClr val="78A57D"/>
      </a:accent4>
      <a:accent5>
        <a:srgbClr val="DD222D"/>
      </a:accent5>
      <a:accent6>
        <a:srgbClr val="003C67"/>
      </a:accent6>
      <a:hlink>
        <a:srgbClr val="0000FF"/>
      </a:hlink>
      <a:folHlink>
        <a:srgbClr val="800080"/>
      </a:folHlink>
    </a:clrScheme>
    <a:fontScheme name="Office klassis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orges Bank 2014" id="{F05C40E2-CFE3-4A40-B16F-72A8F482649C}" vid="{29E9B153-B70B-4B10-B2A7-820607E9701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535</Words>
  <Application>Microsoft Office PowerPoint</Application>
  <PresentationFormat>On-screen Show (4:3)</PresentationFormat>
  <Paragraphs>128</Paragraphs>
  <Slides>12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1_Norges Bank 2014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CHART 2.2 Average daily turnover in NBO by settlement. In billions of NOK.  2009–20141</vt:lpstr>
      <vt:lpstr>CHART 2.3 Gross settlements during the day. Daily average. Percentage of total gross settlement value</vt:lpstr>
      <vt:lpstr>CHART 2.4 Liquidity fraction.1 2014</vt:lpstr>
      <vt:lpstr>CHART 2.5 Disruptions in NICS operations. Number of errors and error points. 1998–20141  </vt:lpstr>
      <vt:lpstr>CHART 2.6 Value of NOK settled in CLS and value of pay-ins to Norges Bank. In billions of NOK. 2014 </vt:lpstr>
      <vt:lpstr>CHART 2.7 Trading, clearing and settlement of equities in NOK</vt:lpstr>
      <vt:lpstr>CHART 1. CLS settlement process</vt:lpstr>
    </vt:vector>
  </TitlesOfParts>
  <Company>Norges Bank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 2.2. Gjennomsnittleg dagleg omsetnad i NBO fordelt på oppgjer. Milliardar kroner. 2009-2014</dc:title>
  <dc:creator>Fevolden, Mats Bay</dc:creator>
  <cp:lastModifiedBy>Fevolden, Mats Bay</cp:lastModifiedBy>
  <cp:revision>31</cp:revision>
  <dcterms:created xsi:type="dcterms:W3CDTF">2015-04-09T06:13:00Z</dcterms:created>
  <dcterms:modified xsi:type="dcterms:W3CDTF">2015-06-12T13:27:31Z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ackOfficeType">
    <vt:lpwstr>growBusiness Solutions</vt:lpwstr>
  </property>
  <property fmtid="{D5CDD505-2E9C-101B-9397-08002B2CF9AE}" pid="3" name="Server">
    <vt:lpwstr>dna.norges-bank.no</vt:lpwstr>
  </property>
  <property fmtid="{D5CDD505-2E9C-101B-9397-08002B2CF9AE}" pid="4" name="Protocol">
    <vt:lpwstr>on</vt:lpwstr>
  </property>
  <property fmtid="{D5CDD505-2E9C-101B-9397-08002B2CF9AE}" pid="5" name="Site">
    <vt:lpwstr>/locator.aspx</vt:lpwstr>
  </property>
  <property fmtid="{D5CDD505-2E9C-101B-9397-08002B2CF9AE}" pid="6" name="FileID">
    <vt:lpwstr>633085</vt:lpwstr>
  </property>
  <property fmtid="{D5CDD505-2E9C-101B-9397-08002B2CF9AE}" pid="7" name="VerID">
    <vt:lpwstr>0</vt:lpwstr>
  </property>
  <property fmtid="{D5CDD505-2E9C-101B-9397-08002B2CF9AE}" pid="8" name="FilePath">
    <vt:lpwstr>\\oslodata1\dna$\users\work\nboslo\combf1</vt:lpwstr>
  </property>
  <property fmtid="{D5CDD505-2E9C-101B-9397-08002B2CF9AE}" pid="9" name="FileName">
    <vt:lpwstr>15-1217 Charts for annual report.pptx 633085_558335_0.PPTX</vt:lpwstr>
  </property>
  <property fmtid="{D5CDD505-2E9C-101B-9397-08002B2CF9AE}" pid="10" name="FullFileName">
    <vt:lpwstr>\\oslodata1\dna$\users\work\nboslo\combf1\15-1217 Charts for annual report.pptx 633085_558335_0.PPTX</vt:lpwstr>
  </property>
</Properties>
</file>