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drawings/drawing4.xml" ContentType="application/vnd.openxmlformats-officedocument.drawingml.chartshap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drawings/drawing2.xml" ContentType="application/vnd.openxmlformats-officedocument.drawingml.chartshapes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rawings/drawing3.xml" ContentType="application/vnd.openxmlformats-officedocument.drawingml.chartshapes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49" r:id="rId2"/>
  </p:sldMasterIdLst>
  <p:notesMasterIdLst>
    <p:notesMasterId r:id="rId11"/>
  </p:notesMasterIdLst>
  <p:handoutMasterIdLst>
    <p:handoutMasterId r:id="rId12"/>
  </p:handoutMasterIdLst>
  <p:sldIdLst>
    <p:sldId id="257" r:id="rId3"/>
    <p:sldId id="276" r:id="rId4"/>
    <p:sldId id="277" r:id="rId5"/>
    <p:sldId id="278" r:id="rId6"/>
    <p:sldId id="275" r:id="rId7"/>
    <p:sldId id="270" r:id="rId8"/>
    <p:sldId id="271" r:id="rId9"/>
    <p:sldId id="272" r:id="rId10"/>
  </p:sldIdLst>
  <p:sldSz cx="9144000" cy="6858000" type="screen4x3"/>
  <p:notesSz cx="6797675" cy="9926638"/>
  <p:defaultTextStyle>
    <a:defPPr>
      <a:defRPr lang="nb-NO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33"/>
    <a:srgbClr val="000080"/>
    <a:srgbClr val="190080"/>
    <a:srgbClr val="000066"/>
    <a:srgbClr val="006666"/>
    <a:srgbClr val="E4E4F8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750" autoAdjust="0"/>
    <p:restoredTop sz="94377" autoAdjust="0"/>
  </p:normalViewPr>
  <p:slideViewPr>
    <p:cSldViewPr>
      <p:cViewPr>
        <p:scale>
          <a:sx n="100" d="100"/>
          <a:sy n="100" d="100"/>
        </p:scale>
        <p:origin x="-1530" y="-4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Office_Excel_Worksheet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Office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3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Microsoft_Office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5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Microsoft_Office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nb-NO"/>
  <c:chart>
    <c:plotArea>
      <c:layout>
        <c:manualLayout>
          <c:layoutTarget val="inner"/>
          <c:xMode val="edge"/>
          <c:yMode val="edge"/>
          <c:x val="6.6151574803149912E-2"/>
          <c:y val="2.6427969348659052E-2"/>
          <c:w val="0.86769685039370914"/>
          <c:h val="0.86572126436782082"/>
        </c:manualLayout>
      </c:layout>
      <c:barChart>
        <c:barDir val="col"/>
        <c:grouping val="clustered"/>
        <c:ser>
          <c:idx val="1"/>
          <c:order val="0"/>
          <c:tx>
            <c:strRef>
              <c:f>Sheet1!$B$1</c:f>
              <c:strCache>
                <c:ptCount val="1"/>
                <c:pt idx="0">
                  <c:v>Samlet faktisk</c:v>
                </c:pt>
              </c:strCache>
            </c:strRef>
          </c:tx>
          <c:spPr>
            <a:solidFill>
              <a:srgbClr val="000080"/>
            </a:solidFill>
            <a:ln w="25185">
              <a:noFill/>
            </a:ln>
          </c:spPr>
          <c:dPt>
            <c:idx val="0"/>
            <c:spPr>
              <a:solidFill>
                <a:srgbClr val="000080"/>
              </a:solidFill>
              <a:ln w="0">
                <a:solidFill>
                  <a:schemeClr val="tx1"/>
                </a:solidFill>
              </a:ln>
            </c:spPr>
          </c:dPt>
          <c:cat>
            <c:strRef>
              <c:f>Sheet1!$A$2:$A$72</c:f>
              <c:strCache>
                <c:ptCount val="15"/>
                <c:pt idx="0">
                  <c:v>2kv</c:v>
                </c:pt>
                <c:pt idx="1">
                  <c:v>3kv</c:v>
                </c:pt>
                <c:pt idx="2">
                  <c:v>4kv</c:v>
                </c:pt>
                <c:pt idx="3">
                  <c:v>2kv</c:v>
                </c:pt>
                <c:pt idx="4">
                  <c:v>3kv</c:v>
                </c:pt>
                <c:pt idx="5">
                  <c:v>4kv</c:v>
                </c:pt>
                <c:pt idx="6">
                  <c:v>2kv</c:v>
                </c:pt>
                <c:pt idx="7">
                  <c:v>3kv</c:v>
                </c:pt>
                <c:pt idx="8">
                  <c:v>4kv</c:v>
                </c:pt>
                <c:pt idx="9">
                  <c:v>2kv</c:v>
                </c:pt>
                <c:pt idx="10">
                  <c:v>3kv</c:v>
                </c:pt>
                <c:pt idx="11">
                  <c:v>4kv</c:v>
                </c:pt>
                <c:pt idx="12">
                  <c:v>2kv</c:v>
                </c:pt>
                <c:pt idx="13">
                  <c:v>3kv</c:v>
                </c:pt>
                <c:pt idx="14">
                  <c:v>4kv</c:v>
                </c:pt>
              </c:strCache>
            </c:strRef>
          </c:cat>
          <c:val>
            <c:numRef>
              <c:f>Sheet1!$B$2:$B$72</c:f>
              <c:numCache>
                <c:formatCode>General</c:formatCode>
                <c:ptCount val="15"/>
                <c:pt idx="0">
                  <c:v>42.5</c:v>
                </c:pt>
                <c:pt idx="1">
                  <c:v>27.5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Vanlige boliglån faktisk</c:v>
                </c:pt>
              </c:strCache>
            </c:strRef>
          </c:tx>
          <c:spPr>
            <a:solidFill>
              <a:srgbClr val="000080"/>
            </a:solidFill>
            <a:ln w="25185">
              <a:noFill/>
            </a:ln>
          </c:spPr>
          <c:cat>
            <c:strRef>
              <c:f>Sheet1!$A$2:$A$72</c:f>
              <c:strCache>
                <c:ptCount val="15"/>
                <c:pt idx="0">
                  <c:v>2kv</c:v>
                </c:pt>
                <c:pt idx="1">
                  <c:v>3kv</c:v>
                </c:pt>
                <c:pt idx="2">
                  <c:v>4kv</c:v>
                </c:pt>
                <c:pt idx="3">
                  <c:v>2kv</c:v>
                </c:pt>
                <c:pt idx="4">
                  <c:v>3kv</c:v>
                </c:pt>
                <c:pt idx="5">
                  <c:v>4kv</c:v>
                </c:pt>
                <c:pt idx="6">
                  <c:v>2kv</c:v>
                </c:pt>
                <c:pt idx="7">
                  <c:v>3kv</c:v>
                </c:pt>
                <c:pt idx="8">
                  <c:v>4kv</c:v>
                </c:pt>
                <c:pt idx="9">
                  <c:v>2kv</c:v>
                </c:pt>
                <c:pt idx="10">
                  <c:v>3kv</c:v>
                </c:pt>
                <c:pt idx="11">
                  <c:v>4kv</c:v>
                </c:pt>
                <c:pt idx="12">
                  <c:v>2kv</c:v>
                </c:pt>
                <c:pt idx="13">
                  <c:v>3kv</c:v>
                </c:pt>
                <c:pt idx="14">
                  <c:v>4kv</c:v>
                </c:pt>
              </c:strCache>
            </c:strRef>
          </c:cat>
          <c:val>
            <c:numRef>
              <c:f>Sheet1!$D$2:$D$72</c:f>
              <c:numCache>
                <c:formatCode>General</c:formatCode>
                <c:ptCount val="15"/>
                <c:pt idx="3">
                  <c:v>42.5</c:v>
                </c:pt>
                <c:pt idx="4">
                  <c:v>27.5</c:v>
                </c:pt>
              </c:numCache>
            </c:numRef>
          </c:val>
        </c:ser>
        <c:ser>
          <c:idx val="10"/>
          <c:order val="4"/>
          <c:tx>
            <c:strRef>
              <c:f>Sheet1!$F$1</c:f>
              <c:strCache>
                <c:ptCount val="1"/>
                <c:pt idx="0">
                  <c:v>Rammelån med pant i bolig faktisk</c:v>
                </c:pt>
              </c:strCache>
            </c:strRef>
          </c:tx>
          <c:spPr>
            <a:solidFill>
              <a:srgbClr val="000080"/>
            </a:solidFill>
            <a:ln w="25185">
              <a:noFill/>
            </a:ln>
          </c:spPr>
          <c:cat>
            <c:strRef>
              <c:f>Sheet1!$A$2:$A$72</c:f>
              <c:strCache>
                <c:ptCount val="15"/>
                <c:pt idx="0">
                  <c:v>2kv</c:v>
                </c:pt>
                <c:pt idx="1">
                  <c:v>3kv</c:v>
                </c:pt>
                <c:pt idx="2">
                  <c:v>4kv</c:v>
                </c:pt>
                <c:pt idx="3">
                  <c:v>2kv</c:v>
                </c:pt>
                <c:pt idx="4">
                  <c:v>3kv</c:v>
                </c:pt>
                <c:pt idx="5">
                  <c:v>4kv</c:v>
                </c:pt>
                <c:pt idx="6">
                  <c:v>2kv</c:v>
                </c:pt>
                <c:pt idx="7">
                  <c:v>3kv</c:v>
                </c:pt>
                <c:pt idx="8">
                  <c:v>4kv</c:v>
                </c:pt>
                <c:pt idx="9">
                  <c:v>2kv</c:v>
                </c:pt>
                <c:pt idx="10">
                  <c:v>3kv</c:v>
                </c:pt>
                <c:pt idx="11">
                  <c:v>4kv</c:v>
                </c:pt>
                <c:pt idx="12">
                  <c:v>2kv</c:v>
                </c:pt>
                <c:pt idx="13">
                  <c:v>3kv</c:v>
                </c:pt>
                <c:pt idx="14">
                  <c:v>4kv</c:v>
                </c:pt>
              </c:strCache>
            </c:strRef>
          </c:cat>
          <c:val>
            <c:numRef>
              <c:f>Sheet1!$F$2:$F$72</c:f>
              <c:numCache>
                <c:formatCode>General</c:formatCode>
                <c:ptCount val="15"/>
                <c:pt idx="6" formatCode="0.0">
                  <c:v>22.6</c:v>
                </c:pt>
                <c:pt idx="7" formatCode="0.0">
                  <c:v>22.3</c:v>
                </c:pt>
              </c:numCache>
            </c:numRef>
          </c:val>
        </c:ser>
        <c:ser>
          <c:idx val="0"/>
          <c:order val="6"/>
          <c:tx>
            <c:strRef>
              <c:f>Sheet1!$H$1</c:f>
              <c:strCache>
                <c:ptCount val="1"/>
                <c:pt idx="0">
                  <c:v>Førstehjemslån faktisk</c:v>
                </c:pt>
              </c:strCache>
            </c:strRef>
          </c:tx>
          <c:spPr>
            <a:solidFill>
              <a:srgbClr val="000080"/>
            </a:solidFill>
            <a:ln w="25185">
              <a:noFill/>
            </a:ln>
          </c:spPr>
          <c:cat>
            <c:strRef>
              <c:f>Sheet1!$A$2:$A$72</c:f>
              <c:strCache>
                <c:ptCount val="15"/>
                <c:pt idx="0">
                  <c:v>2kv</c:v>
                </c:pt>
                <c:pt idx="1">
                  <c:v>3kv</c:v>
                </c:pt>
                <c:pt idx="2">
                  <c:v>4kv</c:v>
                </c:pt>
                <c:pt idx="3">
                  <c:v>2kv</c:v>
                </c:pt>
                <c:pt idx="4">
                  <c:v>3kv</c:v>
                </c:pt>
                <c:pt idx="5">
                  <c:v>4kv</c:v>
                </c:pt>
                <c:pt idx="6">
                  <c:v>2kv</c:v>
                </c:pt>
                <c:pt idx="7">
                  <c:v>3kv</c:v>
                </c:pt>
                <c:pt idx="8">
                  <c:v>4kv</c:v>
                </c:pt>
                <c:pt idx="9">
                  <c:v>2kv</c:v>
                </c:pt>
                <c:pt idx="10">
                  <c:v>3kv</c:v>
                </c:pt>
                <c:pt idx="11">
                  <c:v>4kv</c:v>
                </c:pt>
                <c:pt idx="12">
                  <c:v>2kv</c:v>
                </c:pt>
                <c:pt idx="13">
                  <c:v>3kv</c:v>
                </c:pt>
                <c:pt idx="14">
                  <c:v>4kv</c:v>
                </c:pt>
              </c:strCache>
            </c:strRef>
          </c:cat>
          <c:val>
            <c:numRef>
              <c:f>Sheet1!$H$2:$H$72</c:f>
              <c:numCache>
                <c:formatCode>General</c:formatCode>
                <c:ptCount val="15"/>
                <c:pt idx="9" formatCode="0.0">
                  <c:v>38.700000000000003</c:v>
                </c:pt>
                <c:pt idx="10" formatCode="0.0">
                  <c:v>32.700000000000003</c:v>
                </c:pt>
              </c:numCache>
            </c:numRef>
          </c:val>
        </c:ser>
        <c:ser>
          <c:idx val="5"/>
          <c:order val="8"/>
          <c:tx>
            <c:strRef>
              <c:f>Sheet1!$J$1</c:f>
              <c:strCache>
                <c:ptCount val="1"/>
                <c:pt idx="0">
                  <c:v>Fastrentelån</c:v>
                </c:pt>
              </c:strCache>
            </c:strRef>
          </c:tx>
          <c:spPr>
            <a:solidFill>
              <a:schemeClr val="accent6"/>
            </a:solidFill>
            <a:ln w="28575">
              <a:noFill/>
            </a:ln>
          </c:spPr>
          <c:cat>
            <c:strRef>
              <c:f>Sheet1!$A$2:$A$72</c:f>
              <c:strCache>
                <c:ptCount val="15"/>
                <c:pt idx="0">
                  <c:v>2kv</c:v>
                </c:pt>
                <c:pt idx="1">
                  <c:v>3kv</c:v>
                </c:pt>
                <c:pt idx="2">
                  <c:v>4kv</c:v>
                </c:pt>
                <c:pt idx="3">
                  <c:v>2kv</c:v>
                </c:pt>
                <c:pt idx="4">
                  <c:v>3kv</c:v>
                </c:pt>
                <c:pt idx="5">
                  <c:v>4kv</c:v>
                </c:pt>
                <c:pt idx="6">
                  <c:v>2kv</c:v>
                </c:pt>
                <c:pt idx="7">
                  <c:v>3kv</c:v>
                </c:pt>
                <c:pt idx="8">
                  <c:v>4kv</c:v>
                </c:pt>
                <c:pt idx="9">
                  <c:v>2kv</c:v>
                </c:pt>
                <c:pt idx="10">
                  <c:v>3kv</c:v>
                </c:pt>
                <c:pt idx="11">
                  <c:v>4kv</c:v>
                </c:pt>
                <c:pt idx="12">
                  <c:v>2kv</c:v>
                </c:pt>
                <c:pt idx="13">
                  <c:v>3kv</c:v>
                </c:pt>
                <c:pt idx="14">
                  <c:v>4kv</c:v>
                </c:pt>
              </c:strCache>
            </c:strRef>
          </c:cat>
          <c:val>
            <c:numRef>
              <c:f>Sheet1!$J$2:$J$72</c:f>
              <c:numCache>
                <c:formatCode>General</c:formatCode>
                <c:ptCount val="15"/>
                <c:pt idx="12">
                  <c:v>-3</c:v>
                </c:pt>
                <c:pt idx="13">
                  <c:v>13.3</c:v>
                </c:pt>
              </c:numCache>
            </c:numRef>
          </c:val>
        </c:ser>
        <c:gapWidth val="140"/>
        <c:overlap val="100"/>
        <c:axId val="179852800"/>
        <c:axId val="179854720"/>
      </c:barChart>
      <c:lineChart>
        <c:grouping val="standard"/>
        <c:ser>
          <c:idx val="3"/>
          <c:order val="1"/>
          <c:tx>
            <c:strRef>
              <c:f>Sheet1!$C$1</c:f>
              <c:strCache>
                <c:ptCount val="1"/>
                <c:pt idx="0">
                  <c:v>Samlet forventet</c:v>
                </c:pt>
              </c:strCache>
            </c:strRef>
          </c:tx>
          <c:spPr>
            <a:ln w="28334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Sheet1!$A$2:$A$72</c:f>
              <c:strCache>
                <c:ptCount val="15"/>
                <c:pt idx="0">
                  <c:v>2kv</c:v>
                </c:pt>
                <c:pt idx="1">
                  <c:v>3kv</c:v>
                </c:pt>
                <c:pt idx="2">
                  <c:v>4kv</c:v>
                </c:pt>
                <c:pt idx="3">
                  <c:v>2kv</c:v>
                </c:pt>
                <c:pt idx="4">
                  <c:v>3kv</c:v>
                </c:pt>
                <c:pt idx="5">
                  <c:v>4kv</c:v>
                </c:pt>
                <c:pt idx="6">
                  <c:v>2kv</c:v>
                </c:pt>
                <c:pt idx="7">
                  <c:v>3kv</c:v>
                </c:pt>
                <c:pt idx="8">
                  <c:v>4kv</c:v>
                </c:pt>
                <c:pt idx="9">
                  <c:v>2kv</c:v>
                </c:pt>
                <c:pt idx="10">
                  <c:v>3kv</c:v>
                </c:pt>
                <c:pt idx="11">
                  <c:v>4kv</c:v>
                </c:pt>
                <c:pt idx="12">
                  <c:v>2kv</c:v>
                </c:pt>
                <c:pt idx="13">
                  <c:v>3kv</c:v>
                </c:pt>
                <c:pt idx="14">
                  <c:v>4kv</c:v>
                </c:pt>
              </c:strCache>
            </c:strRef>
          </c:cat>
          <c:val>
            <c:numRef>
              <c:f>Sheet1!$C$2:$C$72</c:f>
              <c:numCache>
                <c:formatCode>General</c:formatCode>
                <c:ptCount val="15"/>
                <c:pt idx="0">
                  <c:v>3.8</c:v>
                </c:pt>
                <c:pt idx="1">
                  <c:v>3.1</c:v>
                </c:pt>
                <c:pt idx="2">
                  <c:v>0.5</c:v>
                </c:pt>
              </c:numCache>
            </c:numRef>
          </c:val>
        </c:ser>
        <c:ser>
          <c:idx val="7"/>
          <c:order val="3"/>
          <c:tx>
            <c:strRef>
              <c:f>Sheet1!$E$1</c:f>
              <c:strCache>
                <c:ptCount val="1"/>
                <c:pt idx="0">
                  <c:v>Vanlige boliglån forventet</c:v>
                </c:pt>
              </c:strCache>
            </c:strRef>
          </c:tx>
          <c:spPr>
            <a:ln w="28334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Sheet1!$A$2:$A$72</c:f>
              <c:strCache>
                <c:ptCount val="15"/>
                <c:pt idx="0">
                  <c:v>2kv</c:v>
                </c:pt>
                <c:pt idx="1">
                  <c:v>3kv</c:v>
                </c:pt>
                <c:pt idx="2">
                  <c:v>4kv</c:v>
                </c:pt>
                <c:pt idx="3">
                  <c:v>2kv</c:v>
                </c:pt>
                <c:pt idx="4">
                  <c:v>3kv</c:v>
                </c:pt>
                <c:pt idx="5">
                  <c:v>4kv</c:v>
                </c:pt>
                <c:pt idx="6">
                  <c:v>2kv</c:v>
                </c:pt>
                <c:pt idx="7">
                  <c:v>3kv</c:v>
                </c:pt>
                <c:pt idx="8">
                  <c:v>4kv</c:v>
                </c:pt>
                <c:pt idx="9">
                  <c:v>2kv</c:v>
                </c:pt>
                <c:pt idx="10">
                  <c:v>3kv</c:v>
                </c:pt>
                <c:pt idx="11">
                  <c:v>4kv</c:v>
                </c:pt>
                <c:pt idx="12">
                  <c:v>2kv</c:v>
                </c:pt>
                <c:pt idx="13">
                  <c:v>3kv</c:v>
                </c:pt>
                <c:pt idx="14">
                  <c:v>4kv</c:v>
                </c:pt>
              </c:strCache>
            </c:strRef>
          </c:cat>
          <c:val>
            <c:numRef>
              <c:f>Sheet1!$E$2:$E$72</c:f>
              <c:numCache>
                <c:formatCode>General</c:formatCode>
                <c:ptCount val="15"/>
                <c:pt idx="3">
                  <c:v>3.8</c:v>
                </c:pt>
                <c:pt idx="4">
                  <c:v>3.1</c:v>
                </c:pt>
                <c:pt idx="5">
                  <c:v>0.5</c:v>
                </c:pt>
              </c:numCache>
            </c:numRef>
          </c:val>
        </c:ser>
        <c:ser>
          <c:idx val="15"/>
          <c:order val="5"/>
          <c:tx>
            <c:strRef>
              <c:f>Sheet1!$G$1</c:f>
              <c:strCache>
                <c:ptCount val="1"/>
                <c:pt idx="0">
                  <c:v>Rammelån med pant i bolig forventet</c:v>
                </c:pt>
              </c:strCache>
            </c:strRef>
          </c:tx>
          <c:spPr>
            <a:ln w="28334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Sheet1!$A$2:$A$72</c:f>
              <c:strCache>
                <c:ptCount val="15"/>
                <c:pt idx="0">
                  <c:v>2kv</c:v>
                </c:pt>
                <c:pt idx="1">
                  <c:v>3kv</c:v>
                </c:pt>
                <c:pt idx="2">
                  <c:v>4kv</c:v>
                </c:pt>
                <c:pt idx="3">
                  <c:v>2kv</c:v>
                </c:pt>
                <c:pt idx="4">
                  <c:v>3kv</c:v>
                </c:pt>
                <c:pt idx="5">
                  <c:v>4kv</c:v>
                </c:pt>
                <c:pt idx="6">
                  <c:v>2kv</c:v>
                </c:pt>
                <c:pt idx="7">
                  <c:v>3kv</c:v>
                </c:pt>
                <c:pt idx="8">
                  <c:v>4kv</c:v>
                </c:pt>
                <c:pt idx="9">
                  <c:v>2kv</c:v>
                </c:pt>
                <c:pt idx="10">
                  <c:v>3kv</c:v>
                </c:pt>
                <c:pt idx="11">
                  <c:v>4kv</c:v>
                </c:pt>
                <c:pt idx="12">
                  <c:v>2kv</c:v>
                </c:pt>
                <c:pt idx="13">
                  <c:v>3kv</c:v>
                </c:pt>
                <c:pt idx="14">
                  <c:v>4kv</c:v>
                </c:pt>
              </c:strCache>
            </c:strRef>
          </c:cat>
          <c:val>
            <c:numRef>
              <c:f>Sheet1!$G$2:$G$72</c:f>
              <c:numCache>
                <c:formatCode>General</c:formatCode>
                <c:ptCount val="15"/>
                <c:pt idx="6" formatCode="0.0">
                  <c:v>3.8</c:v>
                </c:pt>
                <c:pt idx="7" formatCode="0.0">
                  <c:v>-3.4</c:v>
                </c:pt>
                <c:pt idx="8">
                  <c:v>3.5</c:v>
                </c:pt>
              </c:numCache>
            </c:numRef>
          </c:val>
        </c:ser>
        <c:ser>
          <c:idx val="4"/>
          <c:order val="7"/>
          <c:tx>
            <c:strRef>
              <c:f>Sheet1!$I$1</c:f>
              <c:strCache>
                <c:ptCount val="1"/>
                <c:pt idx="0">
                  <c:v>Førstehjemslån forventet</c:v>
                </c:pt>
              </c:strCache>
            </c:strRef>
          </c:tx>
          <c:spPr>
            <a:ln w="28334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Sheet1!$A$2:$A$72</c:f>
              <c:strCache>
                <c:ptCount val="15"/>
                <c:pt idx="0">
                  <c:v>2kv</c:v>
                </c:pt>
                <c:pt idx="1">
                  <c:v>3kv</c:v>
                </c:pt>
                <c:pt idx="2">
                  <c:v>4kv</c:v>
                </c:pt>
                <c:pt idx="3">
                  <c:v>2kv</c:v>
                </c:pt>
                <c:pt idx="4">
                  <c:v>3kv</c:v>
                </c:pt>
                <c:pt idx="5">
                  <c:v>4kv</c:v>
                </c:pt>
                <c:pt idx="6">
                  <c:v>2kv</c:v>
                </c:pt>
                <c:pt idx="7">
                  <c:v>3kv</c:v>
                </c:pt>
                <c:pt idx="8">
                  <c:v>4kv</c:v>
                </c:pt>
                <c:pt idx="9">
                  <c:v>2kv</c:v>
                </c:pt>
                <c:pt idx="10">
                  <c:v>3kv</c:v>
                </c:pt>
                <c:pt idx="11">
                  <c:v>4kv</c:v>
                </c:pt>
                <c:pt idx="12">
                  <c:v>2kv</c:v>
                </c:pt>
                <c:pt idx="13">
                  <c:v>3kv</c:v>
                </c:pt>
                <c:pt idx="14">
                  <c:v>4kv</c:v>
                </c:pt>
              </c:strCache>
            </c:strRef>
          </c:cat>
          <c:val>
            <c:numRef>
              <c:f>Sheet1!$I$2:$I$72</c:f>
              <c:numCache>
                <c:formatCode>General</c:formatCode>
                <c:ptCount val="15"/>
                <c:pt idx="9">
                  <c:v>10.6</c:v>
                </c:pt>
                <c:pt idx="10">
                  <c:v>-6.4</c:v>
                </c:pt>
                <c:pt idx="11">
                  <c:v>-7.8</c:v>
                </c:pt>
              </c:numCache>
            </c:numRef>
          </c:val>
        </c:ser>
        <c:ser>
          <c:idx val="6"/>
          <c:order val="9"/>
          <c:tx>
            <c:strRef>
              <c:f>Sheet1!$K$1</c:f>
              <c:strCache>
                <c:ptCount val="1"/>
                <c:pt idx="0">
                  <c:v>Fastrentelån forventet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7"/>
            <c:spPr>
              <a:solidFill>
                <a:srgbClr val="FF0000"/>
              </a:solidFill>
              <a:ln>
                <a:noFill/>
              </a:ln>
            </c:spPr>
          </c:marker>
          <c:cat>
            <c:strRef>
              <c:f>Sheet1!$A$2:$A$72</c:f>
              <c:strCache>
                <c:ptCount val="15"/>
                <c:pt idx="0">
                  <c:v>2kv</c:v>
                </c:pt>
                <c:pt idx="1">
                  <c:v>3kv</c:v>
                </c:pt>
                <c:pt idx="2">
                  <c:v>4kv</c:v>
                </c:pt>
                <c:pt idx="3">
                  <c:v>2kv</c:v>
                </c:pt>
                <c:pt idx="4">
                  <c:v>3kv</c:v>
                </c:pt>
                <c:pt idx="5">
                  <c:v>4kv</c:v>
                </c:pt>
                <c:pt idx="6">
                  <c:v>2kv</c:v>
                </c:pt>
                <c:pt idx="7">
                  <c:v>3kv</c:v>
                </c:pt>
                <c:pt idx="8">
                  <c:v>4kv</c:v>
                </c:pt>
                <c:pt idx="9">
                  <c:v>2kv</c:v>
                </c:pt>
                <c:pt idx="10">
                  <c:v>3kv</c:v>
                </c:pt>
                <c:pt idx="11">
                  <c:v>4kv</c:v>
                </c:pt>
                <c:pt idx="12">
                  <c:v>2kv</c:v>
                </c:pt>
                <c:pt idx="13">
                  <c:v>3kv</c:v>
                </c:pt>
                <c:pt idx="14">
                  <c:v>4kv</c:v>
                </c:pt>
              </c:strCache>
            </c:strRef>
          </c:cat>
          <c:val>
            <c:numRef>
              <c:f>Sheet1!$K$2:$K$72</c:f>
              <c:numCache>
                <c:formatCode>General</c:formatCode>
                <c:ptCount val="15"/>
                <c:pt idx="12">
                  <c:v>-3</c:v>
                </c:pt>
                <c:pt idx="13">
                  <c:v>21.8</c:v>
                </c:pt>
                <c:pt idx="14">
                  <c:v>33</c:v>
                </c:pt>
              </c:numCache>
            </c:numRef>
          </c:val>
        </c:ser>
        <c:marker val="1"/>
        <c:axId val="179872896"/>
        <c:axId val="179874432"/>
      </c:lineChart>
      <c:catAx>
        <c:axId val="179852800"/>
        <c:scaling>
          <c:orientation val="minMax"/>
        </c:scaling>
        <c:axPos val="b"/>
        <c:majorTickMark val="none"/>
        <c:tickLblPos val="none"/>
        <c:spPr>
          <a:ln w="3149">
            <a:solidFill>
              <a:schemeClr val="tx1"/>
            </a:solidFill>
            <a:prstDash val="solid"/>
          </a:ln>
        </c:spPr>
        <c:crossAx val="179854720"/>
        <c:crossesAt val="0"/>
        <c:auto val="1"/>
        <c:lblAlgn val="ctr"/>
        <c:lblOffset val="100"/>
        <c:tickLblSkip val="1"/>
        <c:tickMarkSkip val="4"/>
      </c:catAx>
      <c:valAx>
        <c:axId val="179854720"/>
        <c:scaling>
          <c:orientation val="minMax"/>
          <c:max val="60"/>
          <c:min val="-60"/>
        </c:scaling>
        <c:axPos val="l"/>
        <c:numFmt formatCode="General" sourceLinked="1"/>
        <c:majorTickMark val="in"/>
        <c:tickLblPos val="nextTo"/>
        <c:spPr>
          <a:ln w="314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179852800"/>
        <c:crosses val="autoZero"/>
        <c:crossBetween val="between"/>
        <c:majorUnit val="20"/>
        <c:minorUnit val="20"/>
      </c:valAx>
      <c:catAx>
        <c:axId val="179872896"/>
        <c:scaling>
          <c:orientation val="minMax"/>
        </c:scaling>
        <c:axPos val="b"/>
        <c:numFmt formatCode="General" sourceLinked="1"/>
        <c:majorTickMark val="in"/>
        <c:tickLblPos val="nextTo"/>
        <c:spPr>
          <a:ln w="314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179874432"/>
        <c:crossesAt val="-90"/>
        <c:auto val="1"/>
        <c:lblAlgn val="ctr"/>
        <c:lblOffset val="100"/>
        <c:tickLblSkip val="1"/>
        <c:tickMarkSkip val="1"/>
      </c:catAx>
      <c:valAx>
        <c:axId val="179874432"/>
        <c:scaling>
          <c:orientation val="minMax"/>
          <c:max val="60"/>
          <c:min val="-60"/>
        </c:scaling>
        <c:axPos val="r"/>
        <c:numFmt formatCode="General" sourceLinked="1"/>
        <c:majorTickMark val="in"/>
        <c:tickLblPos val="nextTo"/>
        <c:spPr>
          <a:ln w="314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179872896"/>
        <c:crosses val="max"/>
        <c:crossBetween val="between"/>
        <c:majorUnit val="20"/>
        <c:minorUnit val="20"/>
      </c:valAx>
      <c:spPr>
        <a:noFill/>
        <a:ln w="12593">
          <a:solidFill>
            <a:schemeClr val="tx1"/>
          </a:solidFill>
          <a:prstDash val="solid"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785" b="0" i="0" u="none" strike="noStrike" baseline="0">
          <a:solidFill>
            <a:schemeClr val="tx1"/>
          </a:solidFill>
          <a:latin typeface="Arial Narrow"/>
          <a:ea typeface="Arial Narrow"/>
          <a:cs typeface="Arial Narrow"/>
        </a:defRPr>
      </a:pPr>
      <a:endParaRPr lang="nb-NO"/>
    </a:p>
  </c:txPr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nb-NO"/>
  <c:chart>
    <c:plotArea>
      <c:layout>
        <c:manualLayout>
          <c:layoutTarget val="inner"/>
          <c:xMode val="edge"/>
          <c:yMode val="edge"/>
          <c:x val="6.5663167104111991E-2"/>
          <c:y val="2.6209003831417641E-2"/>
          <c:w val="0.86867366579177663"/>
          <c:h val="0.8659402298850577"/>
        </c:manualLayout>
      </c:layout>
      <c:barChart>
        <c:barDir val="col"/>
        <c:grouping val="clustered"/>
        <c:ser>
          <c:idx val="1"/>
          <c:order val="0"/>
          <c:tx>
            <c:strRef>
              <c:f>Sheet1!$B$1</c:f>
              <c:strCache>
                <c:ptCount val="1"/>
                <c:pt idx="0">
                  <c:v>Kredittpraksis samlet faktisk</c:v>
                </c:pt>
              </c:strCache>
            </c:strRef>
          </c:tx>
          <c:spPr>
            <a:solidFill>
              <a:srgbClr val="000080"/>
            </a:solidFill>
            <a:ln w="25196">
              <a:noFill/>
            </a:ln>
          </c:spPr>
          <c:cat>
            <c:strRef>
              <c:f>Sheet1!$A$2:$A$86</c:f>
              <c:strCache>
                <c:ptCount val="15"/>
                <c:pt idx="0">
                  <c:v>2kv</c:v>
                </c:pt>
                <c:pt idx="1">
                  <c:v>3kv</c:v>
                </c:pt>
                <c:pt idx="2">
                  <c:v>4kv</c:v>
                </c:pt>
                <c:pt idx="3">
                  <c:v>2kv</c:v>
                </c:pt>
                <c:pt idx="4">
                  <c:v>3kv</c:v>
                </c:pt>
                <c:pt idx="5">
                  <c:v>4kv</c:v>
                </c:pt>
                <c:pt idx="6">
                  <c:v>2kv</c:v>
                </c:pt>
                <c:pt idx="7">
                  <c:v>3kv</c:v>
                </c:pt>
                <c:pt idx="8">
                  <c:v>4kv</c:v>
                </c:pt>
                <c:pt idx="9">
                  <c:v>2kv</c:v>
                </c:pt>
                <c:pt idx="10">
                  <c:v>3kv</c:v>
                </c:pt>
                <c:pt idx="11">
                  <c:v>4kv</c:v>
                </c:pt>
                <c:pt idx="12">
                  <c:v>2kv</c:v>
                </c:pt>
                <c:pt idx="13">
                  <c:v>3kv</c:v>
                </c:pt>
                <c:pt idx="14">
                  <c:v>4kv</c:v>
                </c:pt>
              </c:strCache>
            </c:strRef>
          </c:cat>
          <c:val>
            <c:numRef>
              <c:f>Sheet1!$B$2:$B$86</c:f>
              <c:numCache>
                <c:formatCode>General</c:formatCode>
                <c:ptCount val="15"/>
                <c:pt idx="0">
                  <c:v>0</c:v>
                </c:pt>
                <c:pt idx="1">
                  <c:v>-4.2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Makroøkonomiske utsikter faktisk</c:v>
                </c:pt>
              </c:strCache>
            </c:strRef>
          </c:tx>
          <c:spPr>
            <a:solidFill>
              <a:srgbClr val="000080"/>
            </a:solidFill>
            <a:ln w="25196">
              <a:noFill/>
            </a:ln>
          </c:spPr>
          <c:cat>
            <c:strRef>
              <c:f>Sheet1!$A$2:$A$86</c:f>
              <c:strCache>
                <c:ptCount val="15"/>
                <c:pt idx="0">
                  <c:v>2kv</c:v>
                </c:pt>
                <c:pt idx="1">
                  <c:v>3kv</c:v>
                </c:pt>
                <c:pt idx="2">
                  <c:v>4kv</c:v>
                </c:pt>
                <c:pt idx="3">
                  <c:v>2kv</c:v>
                </c:pt>
                <c:pt idx="4">
                  <c:v>3kv</c:v>
                </c:pt>
                <c:pt idx="5">
                  <c:v>4kv</c:v>
                </c:pt>
                <c:pt idx="6">
                  <c:v>2kv</c:v>
                </c:pt>
                <c:pt idx="7">
                  <c:v>3kv</c:v>
                </c:pt>
                <c:pt idx="8">
                  <c:v>4kv</c:v>
                </c:pt>
                <c:pt idx="9">
                  <c:v>2kv</c:v>
                </c:pt>
                <c:pt idx="10">
                  <c:v>3kv</c:v>
                </c:pt>
                <c:pt idx="11">
                  <c:v>4kv</c:v>
                </c:pt>
                <c:pt idx="12">
                  <c:v>2kv</c:v>
                </c:pt>
                <c:pt idx="13">
                  <c:v>3kv</c:v>
                </c:pt>
                <c:pt idx="14">
                  <c:v>4kv</c:v>
                </c:pt>
              </c:strCache>
            </c:strRef>
          </c:cat>
          <c:val>
            <c:numRef>
              <c:f>Sheet1!$D$2:$D$86</c:f>
              <c:numCache>
                <c:formatCode>General</c:formatCode>
                <c:ptCount val="15"/>
                <c:pt idx="3">
                  <c:v>0</c:v>
                </c:pt>
                <c:pt idx="4">
                  <c:v>0</c:v>
                </c:pt>
              </c:numCache>
            </c:numRef>
          </c:val>
        </c:ser>
        <c:ser>
          <c:idx val="10"/>
          <c:order val="4"/>
          <c:tx>
            <c:strRef>
              <c:f>Sheet1!$F$1</c:f>
              <c:strCache>
                <c:ptCount val="1"/>
                <c:pt idx="0">
                  <c:v>Mål for markedsandel faktisk</c:v>
                </c:pt>
              </c:strCache>
            </c:strRef>
          </c:tx>
          <c:spPr>
            <a:solidFill>
              <a:srgbClr val="000080"/>
            </a:solidFill>
            <a:ln w="25196">
              <a:noFill/>
            </a:ln>
          </c:spPr>
          <c:cat>
            <c:strRef>
              <c:f>Sheet1!$A$2:$A$86</c:f>
              <c:strCache>
                <c:ptCount val="15"/>
                <c:pt idx="0">
                  <c:v>2kv</c:v>
                </c:pt>
                <c:pt idx="1">
                  <c:v>3kv</c:v>
                </c:pt>
                <c:pt idx="2">
                  <c:v>4kv</c:v>
                </c:pt>
                <c:pt idx="3">
                  <c:v>2kv</c:v>
                </c:pt>
                <c:pt idx="4">
                  <c:v>3kv</c:v>
                </c:pt>
                <c:pt idx="5">
                  <c:v>4kv</c:v>
                </c:pt>
                <c:pt idx="6">
                  <c:v>2kv</c:v>
                </c:pt>
                <c:pt idx="7">
                  <c:v>3kv</c:v>
                </c:pt>
                <c:pt idx="8">
                  <c:v>4kv</c:v>
                </c:pt>
                <c:pt idx="9">
                  <c:v>2kv</c:v>
                </c:pt>
                <c:pt idx="10">
                  <c:v>3kv</c:v>
                </c:pt>
                <c:pt idx="11">
                  <c:v>4kv</c:v>
                </c:pt>
                <c:pt idx="12">
                  <c:v>2kv</c:v>
                </c:pt>
                <c:pt idx="13">
                  <c:v>3kv</c:v>
                </c:pt>
                <c:pt idx="14">
                  <c:v>4kv</c:v>
                </c:pt>
              </c:strCache>
            </c:strRef>
          </c:cat>
          <c:val>
            <c:numRef>
              <c:f>Sheet1!$F$2:$F$86</c:f>
              <c:numCache>
                <c:formatCode>General</c:formatCode>
                <c:ptCount val="15"/>
                <c:pt idx="6">
                  <c:v>0</c:v>
                </c:pt>
                <c:pt idx="7">
                  <c:v>2.2999999999999998</c:v>
                </c:pt>
              </c:numCache>
            </c:numRef>
          </c:val>
        </c:ser>
        <c:ser>
          <c:idx val="0"/>
          <c:order val="6"/>
          <c:tx>
            <c:strRef>
              <c:f>Sheet1!$H$1</c:f>
              <c:strCache>
                <c:ptCount val="1"/>
                <c:pt idx="0">
                  <c:v>Bankens risikovilje faktisk</c:v>
                </c:pt>
              </c:strCache>
            </c:strRef>
          </c:tx>
          <c:spPr>
            <a:solidFill>
              <a:srgbClr val="000080"/>
            </a:solidFill>
            <a:ln w="25196">
              <a:noFill/>
            </a:ln>
          </c:spPr>
          <c:cat>
            <c:strRef>
              <c:f>Sheet1!$A$2:$A$86</c:f>
              <c:strCache>
                <c:ptCount val="15"/>
                <c:pt idx="0">
                  <c:v>2kv</c:v>
                </c:pt>
                <c:pt idx="1">
                  <c:v>3kv</c:v>
                </c:pt>
                <c:pt idx="2">
                  <c:v>4kv</c:v>
                </c:pt>
                <c:pt idx="3">
                  <c:v>2kv</c:v>
                </c:pt>
                <c:pt idx="4">
                  <c:v>3kv</c:v>
                </c:pt>
                <c:pt idx="5">
                  <c:v>4kv</c:v>
                </c:pt>
                <c:pt idx="6">
                  <c:v>2kv</c:v>
                </c:pt>
                <c:pt idx="7">
                  <c:v>3kv</c:v>
                </c:pt>
                <c:pt idx="8">
                  <c:v>4kv</c:v>
                </c:pt>
                <c:pt idx="9">
                  <c:v>2kv</c:v>
                </c:pt>
                <c:pt idx="10">
                  <c:v>3kv</c:v>
                </c:pt>
                <c:pt idx="11">
                  <c:v>4kv</c:v>
                </c:pt>
                <c:pt idx="12">
                  <c:v>2kv</c:v>
                </c:pt>
                <c:pt idx="13">
                  <c:v>3kv</c:v>
                </c:pt>
                <c:pt idx="14">
                  <c:v>4kv</c:v>
                </c:pt>
              </c:strCache>
            </c:strRef>
          </c:cat>
          <c:val>
            <c:numRef>
              <c:f>Sheet1!$H$2:$H$86</c:f>
              <c:numCache>
                <c:formatCode>General</c:formatCode>
                <c:ptCount val="15"/>
                <c:pt idx="9">
                  <c:v>0</c:v>
                </c:pt>
                <c:pt idx="10">
                  <c:v>-4.2</c:v>
                </c:pt>
              </c:numCache>
            </c:numRef>
          </c:val>
        </c:ser>
        <c:ser>
          <c:idx val="5"/>
          <c:order val="8"/>
          <c:tx>
            <c:strRef>
              <c:f>Sheet1!$J$1</c:f>
              <c:strCache>
                <c:ptCount val="1"/>
                <c:pt idx="0">
                  <c:v>Finansieringssituasjonen faktisk</c:v>
                </c:pt>
              </c:strCache>
            </c:strRef>
          </c:tx>
          <c:spPr>
            <a:solidFill>
              <a:srgbClr val="000080"/>
            </a:solidFill>
            <a:ln w="28575">
              <a:noFill/>
            </a:ln>
          </c:spPr>
          <c:cat>
            <c:strRef>
              <c:f>Sheet1!$A$2:$A$86</c:f>
              <c:strCache>
                <c:ptCount val="15"/>
                <c:pt idx="0">
                  <c:v>2kv</c:v>
                </c:pt>
                <c:pt idx="1">
                  <c:v>3kv</c:v>
                </c:pt>
                <c:pt idx="2">
                  <c:v>4kv</c:v>
                </c:pt>
                <c:pt idx="3">
                  <c:v>2kv</c:v>
                </c:pt>
                <c:pt idx="4">
                  <c:v>3kv</c:v>
                </c:pt>
                <c:pt idx="5">
                  <c:v>4kv</c:v>
                </c:pt>
                <c:pt idx="6">
                  <c:v>2kv</c:v>
                </c:pt>
                <c:pt idx="7">
                  <c:v>3kv</c:v>
                </c:pt>
                <c:pt idx="8">
                  <c:v>4kv</c:v>
                </c:pt>
                <c:pt idx="9">
                  <c:v>2kv</c:v>
                </c:pt>
                <c:pt idx="10">
                  <c:v>3kv</c:v>
                </c:pt>
                <c:pt idx="11">
                  <c:v>4kv</c:v>
                </c:pt>
                <c:pt idx="12">
                  <c:v>2kv</c:v>
                </c:pt>
                <c:pt idx="13">
                  <c:v>3kv</c:v>
                </c:pt>
                <c:pt idx="14">
                  <c:v>4kv</c:v>
                </c:pt>
              </c:strCache>
            </c:strRef>
          </c:cat>
          <c:val>
            <c:numRef>
              <c:f>Sheet1!$J$2:$J$86</c:f>
              <c:numCache>
                <c:formatCode>General</c:formatCode>
                <c:ptCount val="15"/>
                <c:pt idx="12">
                  <c:v>0</c:v>
                </c:pt>
                <c:pt idx="13">
                  <c:v>0</c:v>
                </c:pt>
              </c:numCache>
            </c:numRef>
          </c:val>
        </c:ser>
        <c:gapWidth val="140"/>
        <c:overlap val="100"/>
        <c:axId val="180194304"/>
        <c:axId val="180216960"/>
      </c:barChart>
      <c:lineChart>
        <c:grouping val="standard"/>
        <c:ser>
          <c:idx val="3"/>
          <c:order val="1"/>
          <c:tx>
            <c:strRef>
              <c:f>Sheet1!$C$1</c:f>
              <c:strCache>
                <c:ptCount val="1"/>
                <c:pt idx="0">
                  <c:v>Kredittpraksis samlet forventet</c:v>
                </c:pt>
              </c:strCache>
            </c:strRef>
          </c:tx>
          <c:spPr>
            <a:ln w="28345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Sheet1!$A$2:$A$86</c:f>
              <c:strCache>
                <c:ptCount val="15"/>
                <c:pt idx="0">
                  <c:v>2kv</c:v>
                </c:pt>
                <c:pt idx="1">
                  <c:v>3kv</c:v>
                </c:pt>
                <c:pt idx="2">
                  <c:v>4kv</c:v>
                </c:pt>
                <c:pt idx="3">
                  <c:v>2kv</c:v>
                </c:pt>
                <c:pt idx="4">
                  <c:v>3kv</c:v>
                </c:pt>
                <c:pt idx="5">
                  <c:v>4kv</c:v>
                </c:pt>
                <c:pt idx="6">
                  <c:v>2kv</c:v>
                </c:pt>
                <c:pt idx="7">
                  <c:v>3kv</c:v>
                </c:pt>
                <c:pt idx="8">
                  <c:v>4kv</c:v>
                </c:pt>
                <c:pt idx="9">
                  <c:v>2kv</c:v>
                </c:pt>
                <c:pt idx="10">
                  <c:v>3kv</c:v>
                </c:pt>
                <c:pt idx="11">
                  <c:v>4kv</c:v>
                </c:pt>
                <c:pt idx="12">
                  <c:v>2kv</c:v>
                </c:pt>
                <c:pt idx="13">
                  <c:v>3kv</c:v>
                </c:pt>
                <c:pt idx="14">
                  <c:v>4kv</c:v>
                </c:pt>
              </c:strCache>
            </c:strRef>
          </c:cat>
          <c:val>
            <c:numRef>
              <c:f>Sheet1!$C$2:$C$86</c:f>
              <c:numCache>
                <c:formatCode>General</c:formatCode>
                <c:ptCount val="15"/>
                <c:pt idx="0">
                  <c:v>0</c:v>
                </c:pt>
                <c:pt idx="1">
                  <c:v>0</c:v>
                </c:pt>
                <c:pt idx="2">
                  <c:v>-33.5</c:v>
                </c:pt>
              </c:numCache>
            </c:numRef>
          </c:val>
        </c:ser>
        <c:ser>
          <c:idx val="7"/>
          <c:order val="3"/>
          <c:tx>
            <c:strRef>
              <c:f>Sheet1!$E$1</c:f>
              <c:strCache>
                <c:ptCount val="1"/>
                <c:pt idx="0">
                  <c:v>Makr.øk.utsikter forventet</c:v>
                </c:pt>
              </c:strCache>
            </c:strRef>
          </c:tx>
          <c:spPr>
            <a:ln w="28345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Sheet1!$A$2:$A$86</c:f>
              <c:strCache>
                <c:ptCount val="15"/>
                <c:pt idx="0">
                  <c:v>2kv</c:v>
                </c:pt>
                <c:pt idx="1">
                  <c:v>3kv</c:v>
                </c:pt>
                <c:pt idx="2">
                  <c:v>4kv</c:v>
                </c:pt>
                <c:pt idx="3">
                  <c:v>2kv</c:v>
                </c:pt>
                <c:pt idx="4">
                  <c:v>3kv</c:v>
                </c:pt>
                <c:pt idx="5">
                  <c:v>4kv</c:v>
                </c:pt>
                <c:pt idx="6">
                  <c:v>2kv</c:v>
                </c:pt>
                <c:pt idx="7">
                  <c:v>3kv</c:v>
                </c:pt>
                <c:pt idx="8">
                  <c:v>4kv</c:v>
                </c:pt>
                <c:pt idx="9">
                  <c:v>2kv</c:v>
                </c:pt>
                <c:pt idx="10">
                  <c:v>3kv</c:v>
                </c:pt>
                <c:pt idx="11">
                  <c:v>4kv</c:v>
                </c:pt>
                <c:pt idx="12">
                  <c:v>2kv</c:v>
                </c:pt>
                <c:pt idx="13">
                  <c:v>3kv</c:v>
                </c:pt>
                <c:pt idx="14">
                  <c:v>4kv</c:v>
                </c:pt>
              </c:strCache>
            </c:strRef>
          </c:cat>
          <c:val>
            <c:numRef>
              <c:f>Sheet1!$E$2:$E$86</c:f>
              <c:numCache>
                <c:formatCode>General</c:formatCode>
                <c:ptCount val="15"/>
                <c:pt idx="3">
                  <c:v>0</c:v>
                </c:pt>
                <c:pt idx="4">
                  <c:v>0</c:v>
                </c:pt>
                <c:pt idx="5">
                  <c:v>-8.2000000000000011</c:v>
                </c:pt>
              </c:numCache>
            </c:numRef>
          </c:val>
        </c:ser>
        <c:ser>
          <c:idx val="15"/>
          <c:order val="5"/>
          <c:tx>
            <c:strRef>
              <c:f>Sheet1!$G$1</c:f>
              <c:strCache>
                <c:ptCount val="1"/>
                <c:pt idx="0">
                  <c:v>Mål for markedsandel forventet</c:v>
                </c:pt>
              </c:strCache>
            </c:strRef>
          </c:tx>
          <c:spPr>
            <a:ln w="28345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Sheet1!$A$2:$A$86</c:f>
              <c:strCache>
                <c:ptCount val="15"/>
                <c:pt idx="0">
                  <c:v>2kv</c:v>
                </c:pt>
                <c:pt idx="1">
                  <c:v>3kv</c:v>
                </c:pt>
                <c:pt idx="2">
                  <c:v>4kv</c:v>
                </c:pt>
                <c:pt idx="3">
                  <c:v>2kv</c:v>
                </c:pt>
                <c:pt idx="4">
                  <c:v>3kv</c:v>
                </c:pt>
                <c:pt idx="5">
                  <c:v>4kv</c:v>
                </c:pt>
                <c:pt idx="6">
                  <c:v>2kv</c:v>
                </c:pt>
                <c:pt idx="7">
                  <c:v>3kv</c:v>
                </c:pt>
                <c:pt idx="8">
                  <c:v>4kv</c:v>
                </c:pt>
                <c:pt idx="9">
                  <c:v>2kv</c:v>
                </c:pt>
                <c:pt idx="10">
                  <c:v>3kv</c:v>
                </c:pt>
                <c:pt idx="11">
                  <c:v>4kv</c:v>
                </c:pt>
                <c:pt idx="12">
                  <c:v>2kv</c:v>
                </c:pt>
                <c:pt idx="13">
                  <c:v>3kv</c:v>
                </c:pt>
                <c:pt idx="14">
                  <c:v>4kv</c:v>
                </c:pt>
              </c:strCache>
            </c:strRef>
          </c:cat>
          <c:val>
            <c:numRef>
              <c:f>Sheet1!$G$2:$G$86</c:f>
              <c:numCache>
                <c:formatCode>General</c:formatCode>
                <c:ptCount val="15"/>
                <c:pt idx="6">
                  <c:v>0</c:v>
                </c:pt>
                <c:pt idx="7">
                  <c:v>2.2999999999999998</c:v>
                </c:pt>
                <c:pt idx="8">
                  <c:v>2.2999999999999998</c:v>
                </c:pt>
              </c:numCache>
            </c:numRef>
          </c:val>
        </c:ser>
        <c:ser>
          <c:idx val="4"/>
          <c:order val="7"/>
          <c:tx>
            <c:strRef>
              <c:f>Sheet1!$I$1</c:f>
              <c:strCache>
                <c:ptCount val="1"/>
                <c:pt idx="0">
                  <c:v>Bankens risikovilje forventet</c:v>
                </c:pt>
              </c:strCache>
            </c:strRef>
          </c:tx>
          <c:spPr>
            <a:ln w="28345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Sheet1!$A$2:$A$86</c:f>
              <c:strCache>
                <c:ptCount val="15"/>
                <c:pt idx="0">
                  <c:v>2kv</c:v>
                </c:pt>
                <c:pt idx="1">
                  <c:v>3kv</c:v>
                </c:pt>
                <c:pt idx="2">
                  <c:v>4kv</c:v>
                </c:pt>
                <c:pt idx="3">
                  <c:v>2kv</c:v>
                </c:pt>
                <c:pt idx="4">
                  <c:v>3kv</c:v>
                </c:pt>
                <c:pt idx="5">
                  <c:v>4kv</c:v>
                </c:pt>
                <c:pt idx="6">
                  <c:v>2kv</c:v>
                </c:pt>
                <c:pt idx="7">
                  <c:v>3kv</c:v>
                </c:pt>
                <c:pt idx="8">
                  <c:v>4kv</c:v>
                </c:pt>
                <c:pt idx="9">
                  <c:v>2kv</c:v>
                </c:pt>
                <c:pt idx="10">
                  <c:v>3kv</c:v>
                </c:pt>
                <c:pt idx="11">
                  <c:v>4kv</c:v>
                </c:pt>
                <c:pt idx="12">
                  <c:v>2kv</c:v>
                </c:pt>
                <c:pt idx="13">
                  <c:v>3kv</c:v>
                </c:pt>
                <c:pt idx="14">
                  <c:v>4kv</c:v>
                </c:pt>
              </c:strCache>
            </c:strRef>
          </c:cat>
          <c:val>
            <c:numRef>
              <c:f>Sheet1!$I$2:$I$86</c:f>
              <c:numCache>
                <c:formatCode>General</c:formatCode>
                <c:ptCount val="15"/>
                <c:pt idx="9">
                  <c:v>0</c:v>
                </c:pt>
                <c:pt idx="10">
                  <c:v>0</c:v>
                </c:pt>
                <c:pt idx="11">
                  <c:v>-10.8</c:v>
                </c:pt>
              </c:numCache>
            </c:numRef>
          </c:val>
        </c:ser>
        <c:ser>
          <c:idx val="6"/>
          <c:order val="9"/>
          <c:tx>
            <c:strRef>
              <c:f>Sheet1!$K$1</c:f>
              <c:strCache>
                <c:ptCount val="1"/>
                <c:pt idx="0">
                  <c:v>Finansieringssituasjonen forventet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7"/>
            <c:spPr>
              <a:solidFill>
                <a:srgbClr val="FF0000"/>
              </a:solidFill>
              <a:ln>
                <a:noFill/>
              </a:ln>
            </c:spPr>
          </c:marker>
          <c:cat>
            <c:strRef>
              <c:f>Sheet1!$A$2:$A$86</c:f>
              <c:strCache>
                <c:ptCount val="15"/>
                <c:pt idx="0">
                  <c:v>2kv</c:v>
                </c:pt>
                <c:pt idx="1">
                  <c:v>3kv</c:v>
                </c:pt>
                <c:pt idx="2">
                  <c:v>4kv</c:v>
                </c:pt>
                <c:pt idx="3">
                  <c:v>2kv</c:v>
                </c:pt>
                <c:pt idx="4">
                  <c:v>3kv</c:v>
                </c:pt>
                <c:pt idx="5">
                  <c:v>4kv</c:v>
                </c:pt>
                <c:pt idx="6">
                  <c:v>2kv</c:v>
                </c:pt>
                <c:pt idx="7">
                  <c:v>3kv</c:v>
                </c:pt>
                <c:pt idx="8">
                  <c:v>4kv</c:v>
                </c:pt>
                <c:pt idx="9">
                  <c:v>2kv</c:v>
                </c:pt>
                <c:pt idx="10">
                  <c:v>3kv</c:v>
                </c:pt>
                <c:pt idx="11">
                  <c:v>4kv</c:v>
                </c:pt>
                <c:pt idx="12">
                  <c:v>2kv</c:v>
                </c:pt>
                <c:pt idx="13">
                  <c:v>3kv</c:v>
                </c:pt>
                <c:pt idx="14">
                  <c:v>4kv</c:v>
                </c:pt>
              </c:strCache>
            </c:strRef>
          </c:cat>
          <c:val>
            <c:numRef>
              <c:f>Sheet1!$K$2:$K$86</c:f>
              <c:numCache>
                <c:formatCode>General</c:formatCode>
                <c:ptCount val="15"/>
                <c:pt idx="12">
                  <c:v>0</c:v>
                </c:pt>
                <c:pt idx="13">
                  <c:v>-3</c:v>
                </c:pt>
                <c:pt idx="14">
                  <c:v>-6.5</c:v>
                </c:pt>
              </c:numCache>
            </c:numRef>
          </c:val>
        </c:ser>
        <c:marker val="1"/>
        <c:axId val="180218496"/>
        <c:axId val="180093312"/>
      </c:lineChart>
      <c:catAx>
        <c:axId val="180194304"/>
        <c:scaling>
          <c:orientation val="minMax"/>
        </c:scaling>
        <c:axPos val="b"/>
        <c:majorTickMark val="none"/>
        <c:tickLblPos val="none"/>
        <c:spPr>
          <a:ln w="3150">
            <a:solidFill>
              <a:schemeClr val="tx1"/>
            </a:solidFill>
            <a:prstDash val="solid"/>
          </a:ln>
        </c:spPr>
        <c:crossAx val="180216960"/>
        <c:crossesAt val="0"/>
        <c:auto val="1"/>
        <c:lblAlgn val="ctr"/>
        <c:lblOffset val="100"/>
        <c:tickLblSkip val="1"/>
        <c:tickMarkSkip val="4"/>
      </c:catAx>
      <c:valAx>
        <c:axId val="180216960"/>
        <c:scaling>
          <c:orientation val="minMax"/>
          <c:max val="60"/>
          <c:min val="-60"/>
        </c:scaling>
        <c:axPos val="l"/>
        <c:numFmt formatCode="General" sourceLinked="1"/>
        <c:majorTickMark val="in"/>
        <c:tickLblPos val="nextTo"/>
        <c:spPr>
          <a:ln w="315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85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180194304"/>
        <c:crosses val="autoZero"/>
        <c:crossBetween val="between"/>
        <c:majorUnit val="20"/>
        <c:minorUnit val="20"/>
      </c:valAx>
      <c:catAx>
        <c:axId val="180218496"/>
        <c:scaling>
          <c:orientation val="minMax"/>
        </c:scaling>
        <c:axPos val="b"/>
        <c:numFmt formatCode="General" sourceLinked="1"/>
        <c:majorTickMark val="in"/>
        <c:tickLblPos val="low"/>
        <c:spPr>
          <a:ln w="315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180093312"/>
        <c:crossesAt val="-90"/>
        <c:auto val="1"/>
        <c:lblAlgn val="ctr"/>
        <c:lblOffset val="100"/>
        <c:tickLblSkip val="1"/>
        <c:tickMarkSkip val="1"/>
      </c:catAx>
      <c:valAx>
        <c:axId val="180093312"/>
        <c:scaling>
          <c:orientation val="minMax"/>
          <c:max val="60"/>
          <c:min val="-60"/>
        </c:scaling>
        <c:axPos val="r"/>
        <c:numFmt formatCode="General" sourceLinked="1"/>
        <c:majorTickMark val="in"/>
        <c:tickLblPos val="nextTo"/>
        <c:spPr>
          <a:ln w="315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85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180218496"/>
        <c:crosses val="max"/>
        <c:crossBetween val="between"/>
        <c:majorUnit val="20"/>
        <c:minorUnit val="20"/>
      </c:valAx>
      <c:spPr>
        <a:noFill/>
        <a:ln w="12598">
          <a:solidFill>
            <a:schemeClr val="tx1"/>
          </a:solidFill>
          <a:prstDash val="solid"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785" b="0" i="0" u="none" strike="noStrike" baseline="0">
          <a:solidFill>
            <a:schemeClr val="tx1"/>
          </a:solidFill>
          <a:latin typeface="Arial Narrow"/>
          <a:ea typeface="Arial Narrow"/>
          <a:cs typeface="Arial Narrow"/>
        </a:defRPr>
      </a:pPr>
      <a:endParaRPr lang="nb-NO"/>
    </a:p>
  </c:txPr>
  <c:externalData r:id="rId1"/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nb-NO"/>
  <c:chart>
    <c:plotArea>
      <c:layout>
        <c:manualLayout>
          <c:layoutTarget val="inner"/>
          <c:xMode val="edge"/>
          <c:yMode val="edge"/>
          <c:x val="6.6528871391076119E-2"/>
          <c:y val="2.4974137931034483E-2"/>
          <c:w val="0.86589588801399886"/>
          <c:h val="0.84890957854406546"/>
        </c:manualLayout>
      </c:layout>
      <c:barChart>
        <c:barDir val="col"/>
        <c:grouping val="clustered"/>
        <c:ser>
          <c:idx val="1"/>
          <c:order val="0"/>
          <c:tx>
            <c:strRef>
              <c:f>Sheet1!$B$1</c:f>
              <c:strCache>
                <c:ptCount val="1"/>
                <c:pt idx="0">
                  <c:v>Utlånsmargin faktisk</c:v>
                </c:pt>
              </c:strCache>
            </c:strRef>
          </c:tx>
          <c:spPr>
            <a:solidFill>
              <a:srgbClr val="000080"/>
            </a:solidFill>
            <a:ln w="25196">
              <a:noFill/>
            </a:ln>
          </c:spPr>
          <c:cat>
            <c:strRef>
              <c:f>Sheet1!$A$2:$A$72</c:f>
              <c:strCache>
                <c:ptCount val="15"/>
                <c:pt idx="0">
                  <c:v>2kv</c:v>
                </c:pt>
                <c:pt idx="1">
                  <c:v>3kv</c:v>
                </c:pt>
                <c:pt idx="2">
                  <c:v>4kv</c:v>
                </c:pt>
                <c:pt idx="3">
                  <c:v>2kv</c:v>
                </c:pt>
                <c:pt idx="4">
                  <c:v>3kv</c:v>
                </c:pt>
                <c:pt idx="5">
                  <c:v>4kv</c:v>
                </c:pt>
                <c:pt idx="6">
                  <c:v>2kv</c:v>
                </c:pt>
                <c:pt idx="7">
                  <c:v>3kv</c:v>
                </c:pt>
                <c:pt idx="8">
                  <c:v>4kv</c:v>
                </c:pt>
                <c:pt idx="9">
                  <c:v>2kv</c:v>
                </c:pt>
                <c:pt idx="10">
                  <c:v>3kv</c:v>
                </c:pt>
                <c:pt idx="11">
                  <c:v>4kv</c:v>
                </c:pt>
                <c:pt idx="12">
                  <c:v>2kv</c:v>
                </c:pt>
                <c:pt idx="13">
                  <c:v>3kv</c:v>
                </c:pt>
                <c:pt idx="14">
                  <c:v>4kv</c:v>
                </c:pt>
              </c:strCache>
            </c:strRef>
          </c:cat>
          <c:val>
            <c:numRef>
              <c:f>Sheet1!$B$2:$B$72</c:f>
              <c:numCache>
                <c:formatCode>General</c:formatCode>
                <c:ptCount val="15"/>
                <c:pt idx="0">
                  <c:v>-20.5</c:v>
                </c:pt>
                <c:pt idx="1">
                  <c:v>-39.4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Maks.gjeld ift inntekt faktisk</c:v>
                </c:pt>
              </c:strCache>
            </c:strRef>
          </c:tx>
          <c:spPr>
            <a:solidFill>
              <a:srgbClr val="000080"/>
            </a:solidFill>
            <a:ln w="25196">
              <a:noFill/>
            </a:ln>
          </c:spPr>
          <c:cat>
            <c:strRef>
              <c:f>Sheet1!$A$2:$A$72</c:f>
              <c:strCache>
                <c:ptCount val="15"/>
                <c:pt idx="0">
                  <c:v>2kv</c:v>
                </c:pt>
                <c:pt idx="1">
                  <c:v>3kv</c:v>
                </c:pt>
                <c:pt idx="2">
                  <c:v>4kv</c:v>
                </c:pt>
                <c:pt idx="3">
                  <c:v>2kv</c:v>
                </c:pt>
                <c:pt idx="4">
                  <c:v>3kv</c:v>
                </c:pt>
                <c:pt idx="5">
                  <c:v>4kv</c:v>
                </c:pt>
                <c:pt idx="6">
                  <c:v>2kv</c:v>
                </c:pt>
                <c:pt idx="7">
                  <c:v>3kv</c:v>
                </c:pt>
                <c:pt idx="8">
                  <c:v>4kv</c:v>
                </c:pt>
                <c:pt idx="9">
                  <c:v>2kv</c:v>
                </c:pt>
                <c:pt idx="10">
                  <c:v>3kv</c:v>
                </c:pt>
                <c:pt idx="11">
                  <c:v>4kv</c:v>
                </c:pt>
                <c:pt idx="12">
                  <c:v>2kv</c:v>
                </c:pt>
                <c:pt idx="13">
                  <c:v>3kv</c:v>
                </c:pt>
                <c:pt idx="14">
                  <c:v>4kv</c:v>
                </c:pt>
              </c:strCache>
            </c:strRef>
          </c:cat>
          <c:val>
            <c:numRef>
              <c:f>Sheet1!$D$2:$D$72</c:f>
              <c:numCache>
                <c:formatCode>General</c:formatCode>
                <c:ptCount val="15"/>
                <c:pt idx="3">
                  <c:v>-3</c:v>
                </c:pt>
                <c:pt idx="4">
                  <c:v>-4.2</c:v>
                </c:pt>
              </c:numCache>
            </c:numRef>
          </c:val>
        </c:ser>
        <c:ser>
          <c:idx val="10"/>
          <c:order val="4"/>
          <c:tx>
            <c:strRef>
              <c:f>Sheet1!$F$1</c:f>
              <c:strCache>
                <c:ptCount val="1"/>
                <c:pt idx="0">
                  <c:v>Maks.gjeld ift boligens verdi faktisk</c:v>
                </c:pt>
              </c:strCache>
            </c:strRef>
          </c:tx>
          <c:spPr>
            <a:solidFill>
              <a:srgbClr val="000080"/>
            </a:solidFill>
            <a:ln w="25196">
              <a:noFill/>
            </a:ln>
          </c:spPr>
          <c:cat>
            <c:strRef>
              <c:f>Sheet1!$A$2:$A$72</c:f>
              <c:strCache>
                <c:ptCount val="15"/>
                <c:pt idx="0">
                  <c:v>2kv</c:v>
                </c:pt>
                <c:pt idx="1">
                  <c:v>3kv</c:v>
                </c:pt>
                <c:pt idx="2">
                  <c:v>4kv</c:v>
                </c:pt>
                <c:pt idx="3">
                  <c:v>2kv</c:v>
                </c:pt>
                <c:pt idx="4">
                  <c:v>3kv</c:v>
                </c:pt>
                <c:pt idx="5">
                  <c:v>4kv</c:v>
                </c:pt>
                <c:pt idx="6">
                  <c:v>2kv</c:v>
                </c:pt>
                <c:pt idx="7">
                  <c:v>3kv</c:v>
                </c:pt>
                <c:pt idx="8">
                  <c:v>4kv</c:v>
                </c:pt>
                <c:pt idx="9">
                  <c:v>2kv</c:v>
                </c:pt>
                <c:pt idx="10">
                  <c:v>3kv</c:v>
                </c:pt>
                <c:pt idx="11">
                  <c:v>4kv</c:v>
                </c:pt>
                <c:pt idx="12">
                  <c:v>2kv</c:v>
                </c:pt>
                <c:pt idx="13">
                  <c:v>3kv</c:v>
                </c:pt>
                <c:pt idx="14">
                  <c:v>4kv</c:v>
                </c:pt>
              </c:strCache>
            </c:strRef>
          </c:cat>
          <c:val>
            <c:numRef>
              <c:f>Sheet1!$F$2:$F$72</c:f>
              <c:numCache>
                <c:formatCode>General</c:formatCode>
                <c:ptCount val="15"/>
                <c:pt idx="6">
                  <c:v>-3</c:v>
                </c:pt>
                <c:pt idx="7">
                  <c:v>-4.2</c:v>
                </c:pt>
              </c:numCache>
            </c:numRef>
          </c:val>
        </c:ser>
        <c:ser>
          <c:idx val="0"/>
          <c:order val="6"/>
          <c:tx>
            <c:strRef>
              <c:f>Sheet1!$H$1</c:f>
              <c:strCache>
                <c:ptCount val="1"/>
                <c:pt idx="0">
                  <c:v>Gebyrer</c:v>
                </c:pt>
              </c:strCache>
            </c:strRef>
          </c:tx>
          <c:spPr>
            <a:solidFill>
              <a:srgbClr val="000080"/>
            </a:solidFill>
            <a:ln w="25196">
              <a:noFill/>
            </a:ln>
          </c:spPr>
          <c:cat>
            <c:strRef>
              <c:f>Sheet1!$A$2:$A$72</c:f>
              <c:strCache>
                <c:ptCount val="15"/>
                <c:pt idx="0">
                  <c:v>2kv</c:v>
                </c:pt>
                <c:pt idx="1">
                  <c:v>3kv</c:v>
                </c:pt>
                <c:pt idx="2">
                  <c:v>4kv</c:v>
                </c:pt>
                <c:pt idx="3">
                  <c:v>2kv</c:v>
                </c:pt>
                <c:pt idx="4">
                  <c:v>3kv</c:v>
                </c:pt>
                <c:pt idx="5">
                  <c:v>4kv</c:v>
                </c:pt>
                <c:pt idx="6">
                  <c:v>2kv</c:v>
                </c:pt>
                <c:pt idx="7">
                  <c:v>3kv</c:v>
                </c:pt>
                <c:pt idx="8">
                  <c:v>4kv</c:v>
                </c:pt>
                <c:pt idx="9">
                  <c:v>2kv</c:v>
                </c:pt>
                <c:pt idx="10">
                  <c:v>3kv</c:v>
                </c:pt>
                <c:pt idx="11">
                  <c:v>4kv</c:v>
                </c:pt>
                <c:pt idx="12">
                  <c:v>2kv</c:v>
                </c:pt>
                <c:pt idx="13">
                  <c:v>3kv</c:v>
                </c:pt>
                <c:pt idx="14">
                  <c:v>4kv</c:v>
                </c:pt>
              </c:strCache>
            </c:strRef>
          </c:cat>
          <c:val>
            <c:numRef>
              <c:f>Sheet1!$H$2:$H$72</c:f>
              <c:numCache>
                <c:formatCode>General</c:formatCode>
                <c:ptCount val="15"/>
                <c:pt idx="9">
                  <c:v>0</c:v>
                </c:pt>
                <c:pt idx="10">
                  <c:v>9.8000000000000007</c:v>
                </c:pt>
              </c:numCache>
            </c:numRef>
          </c:val>
        </c:ser>
        <c:ser>
          <c:idx val="5"/>
          <c:order val="8"/>
          <c:tx>
            <c:strRef>
              <c:f>Sheet1!$J$1</c:f>
              <c:strCache>
                <c:ptCount val="1"/>
                <c:pt idx="0">
                  <c:v>Avdragsfrihet</c:v>
                </c:pt>
              </c:strCache>
            </c:strRef>
          </c:tx>
          <c:spPr>
            <a:solidFill>
              <a:srgbClr val="000080"/>
            </a:solidFill>
            <a:ln w="28575">
              <a:noFill/>
            </a:ln>
          </c:spPr>
          <c:cat>
            <c:strRef>
              <c:f>Sheet1!$A$2:$A$72</c:f>
              <c:strCache>
                <c:ptCount val="15"/>
                <c:pt idx="0">
                  <c:v>2kv</c:v>
                </c:pt>
                <c:pt idx="1">
                  <c:v>3kv</c:v>
                </c:pt>
                <c:pt idx="2">
                  <c:v>4kv</c:v>
                </c:pt>
                <c:pt idx="3">
                  <c:v>2kv</c:v>
                </c:pt>
                <c:pt idx="4">
                  <c:v>3kv</c:v>
                </c:pt>
                <c:pt idx="5">
                  <c:v>4kv</c:v>
                </c:pt>
                <c:pt idx="6">
                  <c:v>2kv</c:v>
                </c:pt>
                <c:pt idx="7">
                  <c:v>3kv</c:v>
                </c:pt>
                <c:pt idx="8">
                  <c:v>4kv</c:v>
                </c:pt>
                <c:pt idx="9">
                  <c:v>2kv</c:v>
                </c:pt>
                <c:pt idx="10">
                  <c:v>3kv</c:v>
                </c:pt>
                <c:pt idx="11">
                  <c:v>4kv</c:v>
                </c:pt>
                <c:pt idx="12">
                  <c:v>2kv</c:v>
                </c:pt>
                <c:pt idx="13">
                  <c:v>3kv</c:v>
                </c:pt>
                <c:pt idx="14">
                  <c:v>4kv</c:v>
                </c:pt>
              </c:strCache>
            </c:strRef>
          </c:cat>
          <c:val>
            <c:numRef>
              <c:f>Sheet1!$J$2:$J$72</c:f>
              <c:numCache>
                <c:formatCode>General</c:formatCode>
                <c:ptCount val="15"/>
                <c:pt idx="12">
                  <c:v>-7.2</c:v>
                </c:pt>
                <c:pt idx="13">
                  <c:v>-10.200000000000001</c:v>
                </c:pt>
              </c:numCache>
            </c:numRef>
          </c:val>
        </c:ser>
        <c:gapWidth val="140"/>
        <c:overlap val="100"/>
        <c:axId val="182115712"/>
        <c:axId val="181994624"/>
      </c:barChart>
      <c:lineChart>
        <c:grouping val="standard"/>
        <c:ser>
          <c:idx val="7"/>
          <c:order val="3"/>
          <c:tx>
            <c:strRef>
              <c:f>Sheet1!$E$1</c:f>
              <c:strCache>
                <c:ptCount val="1"/>
                <c:pt idx="0">
                  <c:v>Maks.gjeld ift inntekt forventet</c:v>
                </c:pt>
              </c:strCache>
            </c:strRef>
          </c:tx>
          <c:spPr>
            <a:ln w="28345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Sheet1!$A$2:$A$72</c:f>
              <c:strCache>
                <c:ptCount val="15"/>
                <c:pt idx="0">
                  <c:v>2kv</c:v>
                </c:pt>
                <c:pt idx="1">
                  <c:v>3kv</c:v>
                </c:pt>
                <c:pt idx="2">
                  <c:v>4kv</c:v>
                </c:pt>
                <c:pt idx="3">
                  <c:v>2kv</c:v>
                </c:pt>
                <c:pt idx="4">
                  <c:v>3kv</c:v>
                </c:pt>
                <c:pt idx="5">
                  <c:v>4kv</c:v>
                </c:pt>
                <c:pt idx="6">
                  <c:v>2kv</c:v>
                </c:pt>
                <c:pt idx="7">
                  <c:v>3kv</c:v>
                </c:pt>
                <c:pt idx="8">
                  <c:v>4kv</c:v>
                </c:pt>
                <c:pt idx="9">
                  <c:v>2kv</c:v>
                </c:pt>
                <c:pt idx="10">
                  <c:v>3kv</c:v>
                </c:pt>
                <c:pt idx="11">
                  <c:v>4kv</c:v>
                </c:pt>
                <c:pt idx="12">
                  <c:v>2kv</c:v>
                </c:pt>
                <c:pt idx="13">
                  <c:v>3kv</c:v>
                </c:pt>
                <c:pt idx="14">
                  <c:v>4kv</c:v>
                </c:pt>
              </c:strCache>
            </c:strRef>
          </c:cat>
          <c:val>
            <c:numRef>
              <c:f>Sheet1!$E$2:$E$72</c:f>
              <c:numCache>
                <c:formatCode>General</c:formatCode>
                <c:ptCount val="15"/>
                <c:pt idx="3">
                  <c:v>0</c:v>
                </c:pt>
                <c:pt idx="4">
                  <c:v>0</c:v>
                </c:pt>
                <c:pt idx="5">
                  <c:v>-4.2</c:v>
                </c:pt>
              </c:numCache>
            </c:numRef>
          </c:val>
        </c:ser>
        <c:marker val="1"/>
        <c:axId val="182115712"/>
        <c:axId val="181994624"/>
      </c:lineChart>
      <c:lineChart>
        <c:grouping val="standard"/>
        <c:ser>
          <c:idx val="3"/>
          <c:order val="1"/>
          <c:tx>
            <c:strRef>
              <c:f>Sheet1!$C$1</c:f>
              <c:strCache>
                <c:ptCount val="1"/>
                <c:pt idx="0">
                  <c:v>Utlånsmargin forventet</c:v>
                </c:pt>
              </c:strCache>
            </c:strRef>
          </c:tx>
          <c:spPr>
            <a:ln w="28345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Sheet1!$A$2:$A$72</c:f>
              <c:strCache>
                <c:ptCount val="15"/>
                <c:pt idx="0">
                  <c:v>2kv</c:v>
                </c:pt>
                <c:pt idx="1">
                  <c:v>3kv</c:v>
                </c:pt>
                <c:pt idx="2">
                  <c:v>4kv</c:v>
                </c:pt>
                <c:pt idx="3">
                  <c:v>2kv</c:v>
                </c:pt>
                <c:pt idx="4">
                  <c:v>3kv</c:v>
                </c:pt>
                <c:pt idx="5">
                  <c:v>4kv</c:v>
                </c:pt>
                <c:pt idx="6">
                  <c:v>2kv</c:v>
                </c:pt>
                <c:pt idx="7">
                  <c:v>3kv</c:v>
                </c:pt>
                <c:pt idx="8">
                  <c:v>4kv</c:v>
                </c:pt>
                <c:pt idx="9">
                  <c:v>2kv</c:v>
                </c:pt>
                <c:pt idx="10">
                  <c:v>3kv</c:v>
                </c:pt>
                <c:pt idx="11">
                  <c:v>4kv</c:v>
                </c:pt>
                <c:pt idx="12">
                  <c:v>2kv</c:v>
                </c:pt>
                <c:pt idx="13">
                  <c:v>3kv</c:v>
                </c:pt>
                <c:pt idx="14">
                  <c:v>4kv</c:v>
                </c:pt>
              </c:strCache>
            </c:strRef>
          </c:cat>
          <c:val>
            <c:numRef>
              <c:f>Sheet1!$C$2:$C$72</c:f>
              <c:numCache>
                <c:formatCode>General</c:formatCode>
                <c:ptCount val="15"/>
                <c:pt idx="0">
                  <c:v>-11</c:v>
                </c:pt>
                <c:pt idx="1">
                  <c:v>20.7</c:v>
                </c:pt>
                <c:pt idx="2">
                  <c:v>29.4</c:v>
                </c:pt>
              </c:numCache>
            </c:numRef>
          </c:val>
        </c:ser>
        <c:ser>
          <c:idx val="15"/>
          <c:order val="5"/>
          <c:tx>
            <c:strRef>
              <c:f>Sheet1!$G$1</c:f>
              <c:strCache>
                <c:ptCount val="1"/>
                <c:pt idx="0">
                  <c:v>Maks.gjeld ift boligens verdi forventet</c:v>
                </c:pt>
              </c:strCache>
            </c:strRef>
          </c:tx>
          <c:spPr>
            <a:ln w="28345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Sheet1!$A$2:$A$72</c:f>
              <c:strCache>
                <c:ptCount val="15"/>
                <c:pt idx="0">
                  <c:v>2kv</c:v>
                </c:pt>
                <c:pt idx="1">
                  <c:v>3kv</c:v>
                </c:pt>
                <c:pt idx="2">
                  <c:v>4kv</c:v>
                </c:pt>
                <c:pt idx="3">
                  <c:v>2kv</c:v>
                </c:pt>
                <c:pt idx="4">
                  <c:v>3kv</c:v>
                </c:pt>
                <c:pt idx="5">
                  <c:v>4kv</c:v>
                </c:pt>
                <c:pt idx="6">
                  <c:v>2kv</c:v>
                </c:pt>
                <c:pt idx="7">
                  <c:v>3kv</c:v>
                </c:pt>
                <c:pt idx="8">
                  <c:v>4kv</c:v>
                </c:pt>
                <c:pt idx="9">
                  <c:v>2kv</c:v>
                </c:pt>
                <c:pt idx="10">
                  <c:v>3kv</c:v>
                </c:pt>
                <c:pt idx="11">
                  <c:v>4kv</c:v>
                </c:pt>
                <c:pt idx="12">
                  <c:v>2kv</c:v>
                </c:pt>
                <c:pt idx="13">
                  <c:v>3kv</c:v>
                </c:pt>
                <c:pt idx="14">
                  <c:v>4kv</c:v>
                </c:pt>
              </c:strCache>
            </c:strRef>
          </c:cat>
          <c:val>
            <c:numRef>
              <c:f>Sheet1!$G$2:$G$72</c:f>
              <c:numCache>
                <c:formatCode>General</c:formatCode>
                <c:ptCount val="15"/>
                <c:pt idx="6">
                  <c:v>0</c:v>
                </c:pt>
                <c:pt idx="7">
                  <c:v>0</c:v>
                </c:pt>
                <c:pt idx="8">
                  <c:v>-6.5</c:v>
                </c:pt>
              </c:numCache>
            </c:numRef>
          </c:val>
        </c:ser>
        <c:ser>
          <c:idx val="4"/>
          <c:order val="7"/>
          <c:tx>
            <c:strRef>
              <c:f>Sheet1!$I$1</c:f>
              <c:strCache>
                <c:ptCount val="1"/>
                <c:pt idx="0">
                  <c:v>Gebyrer forventet</c:v>
                </c:pt>
              </c:strCache>
            </c:strRef>
          </c:tx>
          <c:spPr>
            <a:ln w="28345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Sheet1!$A$2:$A$72</c:f>
              <c:strCache>
                <c:ptCount val="15"/>
                <c:pt idx="0">
                  <c:v>2kv</c:v>
                </c:pt>
                <c:pt idx="1">
                  <c:v>3kv</c:v>
                </c:pt>
                <c:pt idx="2">
                  <c:v>4kv</c:v>
                </c:pt>
                <c:pt idx="3">
                  <c:v>2kv</c:v>
                </c:pt>
                <c:pt idx="4">
                  <c:v>3kv</c:v>
                </c:pt>
                <c:pt idx="5">
                  <c:v>4kv</c:v>
                </c:pt>
                <c:pt idx="6">
                  <c:v>2kv</c:v>
                </c:pt>
                <c:pt idx="7">
                  <c:v>3kv</c:v>
                </c:pt>
                <c:pt idx="8">
                  <c:v>4kv</c:v>
                </c:pt>
                <c:pt idx="9">
                  <c:v>2kv</c:v>
                </c:pt>
                <c:pt idx="10">
                  <c:v>3kv</c:v>
                </c:pt>
                <c:pt idx="11">
                  <c:v>4kv</c:v>
                </c:pt>
                <c:pt idx="12">
                  <c:v>2kv</c:v>
                </c:pt>
                <c:pt idx="13">
                  <c:v>3kv</c:v>
                </c:pt>
                <c:pt idx="14">
                  <c:v>4kv</c:v>
                </c:pt>
              </c:strCache>
            </c:strRef>
          </c:cat>
          <c:val>
            <c:numRef>
              <c:f>Sheet1!$I$2:$I$72</c:f>
              <c:numCache>
                <c:formatCode>General</c:formatCode>
                <c:ptCount val="15"/>
                <c:pt idx="9">
                  <c:v>4.2</c:v>
                </c:pt>
                <c:pt idx="10">
                  <c:v>9.8000000000000007</c:v>
                </c:pt>
                <c:pt idx="11">
                  <c:v>3</c:v>
                </c:pt>
              </c:numCache>
            </c:numRef>
          </c:val>
        </c:ser>
        <c:ser>
          <c:idx val="6"/>
          <c:order val="9"/>
          <c:tx>
            <c:strRef>
              <c:f>Sheet1!$K$1</c:f>
              <c:strCache>
                <c:ptCount val="1"/>
                <c:pt idx="0">
                  <c:v>Avdragsfrihet forventet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7"/>
            <c:spPr>
              <a:solidFill>
                <a:srgbClr val="FF0000"/>
              </a:solidFill>
              <a:ln>
                <a:noFill/>
              </a:ln>
            </c:spPr>
          </c:marker>
          <c:cat>
            <c:strRef>
              <c:f>Sheet1!$A$2:$A$72</c:f>
              <c:strCache>
                <c:ptCount val="15"/>
                <c:pt idx="0">
                  <c:v>2kv</c:v>
                </c:pt>
                <c:pt idx="1">
                  <c:v>3kv</c:v>
                </c:pt>
                <c:pt idx="2">
                  <c:v>4kv</c:v>
                </c:pt>
                <c:pt idx="3">
                  <c:v>2kv</c:v>
                </c:pt>
                <c:pt idx="4">
                  <c:v>3kv</c:v>
                </c:pt>
                <c:pt idx="5">
                  <c:v>4kv</c:v>
                </c:pt>
                <c:pt idx="6">
                  <c:v>2kv</c:v>
                </c:pt>
                <c:pt idx="7">
                  <c:v>3kv</c:v>
                </c:pt>
                <c:pt idx="8">
                  <c:v>4kv</c:v>
                </c:pt>
                <c:pt idx="9">
                  <c:v>2kv</c:v>
                </c:pt>
                <c:pt idx="10">
                  <c:v>3kv</c:v>
                </c:pt>
                <c:pt idx="11">
                  <c:v>4kv</c:v>
                </c:pt>
                <c:pt idx="12">
                  <c:v>2kv</c:v>
                </c:pt>
                <c:pt idx="13">
                  <c:v>3kv</c:v>
                </c:pt>
                <c:pt idx="14">
                  <c:v>4kv</c:v>
                </c:pt>
              </c:strCache>
            </c:strRef>
          </c:cat>
          <c:val>
            <c:numRef>
              <c:f>Sheet1!$K$2:$K$72</c:f>
              <c:numCache>
                <c:formatCode>General</c:formatCode>
                <c:ptCount val="15"/>
                <c:pt idx="12">
                  <c:v>0</c:v>
                </c:pt>
                <c:pt idx="13">
                  <c:v>0</c:v>
                </c:pt>
                <c:pt idx="14">
                  <c:v>-23</c:v>
                </c:pt>
              </c:numCache>
            </c:numRef>
          </c:val>
        </c:ser>
        <c:marker val="1"/>
        <c:axId val="181995776"/>
        <c:axId val="181997568"/>
      </c:lineChart>
      <c:catAx>
        <c:axId val="182115712"/>
        <c:scaling>
          <c:orientation val="minMax"/>
        </c:scaling>
        <c:axPos val="b"/>
        <c:majorTickMark val="none"/>
        <c:tickLblPos val="none"/>
        <c:spPr>
          <a:ln w="3150">
            <a:solidFill>
              <a:schemeClr val="tx1"/>
            </a:solidFill>
            <a:prstDash val="solid"/>
          </a:ln>
        </c:spPr>
        <c:crossAx val="181994624"/>
        <c:crossesAt val="0"/>
        <c:auto val="1"/>
        <c:lblAlgn val="ctr"/>
        <c:lblOffset val="100"/>
        <c:tickLblSkip val="1"/>
        <c:tickMarkSkip val="4"/>
      </c:catAx>
      <c:valAx>
        <c:axId val="181994624"/>
        <c:scaling>
          <c:orientation val="minMax"/>
          <c:max val="60"/>
          <c:min val="-60"/>
        </c:scaling>
        <c:axPos val="l"/>
        <c:numFmt formatCode="General" sourceLinked="1"/>
        <c:majorTickMark val="in"/>
        <c:tickLblPos val="nextTo"/>
        <c:spPr>
          <a:ln w="315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85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182115712"/>
        <c:crosses val="autoZero"/>
        <c:crossBetween val="between"/>
        <c:majorUnit val="20"/>
        <c:minorUnit val="20"/>
      </c:valAx>
      <c:catAx>
        <c:axId val="181995776"/>
        <c:scaling>
          <c:orientation val="minMax"/>
        </c:scaling>
        <c:axPos val="b"/>
        <c:numFmt formatCode="General" sourceLinked="1"/>
        <c:majorTickMark val="in"/>
        <c:tickLblPos val="nextTo"/>
        <c:spPr>
          <a:ln w="315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181997568"/>
        <c:crossesAt val="-90"/>
        <c:auto val="1"/>
        <c:lblAlgn val="ctr"/>
        <c:lblOffset val="100"/>
        <c:tickLblSkip val="1"/>
        <c:tickMarkSkip val="1"/>
      </c:catAx>
      <c:valAx>
        <c:axId val="181997568"/>
        <c:scaling>
          <c:orientation val="minMax"/>
          <c:max val="60"/>
          <c:min val="-60"/>
        </c:scaling>
        <c:axPos val="r"/>
        <c:numFmt formatCode="General" sourceLinked="1"/>
        <c:majorTickMark val="in"/>
        <c:tickLblPos val="nextTo"/>
        <c:spPr>
          <a:ln w="315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85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181995776"/>
        <c:crosses val="max"/>
        <c:crossBetween val="between"/>
        <c:majorUnit val="20"/>
        <c:minorUnit val="20"/>
      </c:valAx>
      <c:spPr>
        <a:noFill/>
        <a:ln w="12598">
          <a:solidFill>
            <a:schemeClr val="tx1"/>
          </a:solidFill>
          <a:prstDash val="solid"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785" b="0" i="0" u="none" strike="noStrike" baseline="0">
          <a:solidFill>
            <a:schemeClr val="tx1"/>
          </a:solidFill>
          <a:latin typeface="Arial Narrow"/>
          <a:ea typeface="Arial Narrow"/>
          <a:cs typeface="Arial Narrow"/>
        </a:defRPr>
      </a:pPr>
      <a:endParaRPr lang="nb-NO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nb-NO"/>
  <c:chart>
    <c:plotArea>
      <c:layout>
        <c:manualLayout>
          <c:layoutTarget val="inner"/>
          <c:xMode val="edge"/>
          <c:yMode val="edge"/>
          <c:x val="6.5524278215223108E-2"/>
          <c:y val="2.642796934865901E-2"/>
          <c:w val="0.8683241469816273"/>
          <c:h val="0.86572126436782026"/>
        </c:manualLayout>
      </c:layout>
      <c:barChart>
        <c:barDir val="col"/>
        <c:grouping val="clustered"/>
        <c:ser>
          <c:idx val="1"/>
          <c:order val="0"/>
          <c:tx>
            <c:strRef>
              <c:f>Sheet1!$B$1</c:f>
              <c:strCache>
                <c:ptCount val="1"/>
                <c:pt idx="0">
                  <c:v>Låneetterspørsel faktisk</c:v>
                </c:pt>
              </c:strCache>
            </c:strRef>
          </c:tx>
          <c:spPr>
            <a:solidFill>
              <a:srgbClr val="000080"/>
            </a:solidFill>
            <a:ln w="25127">
              <a:noFill/>
            </a:ln>
          </c:spPr>
          <c:cat>
            <c:strRef>
              <c:f>Sheet1!$A$2:$A$52</c:f>
              <c:strCache>
                <c:ptCount val="9"/>
                <c:pt idx="0">
                  <c:v>2kv</c:v>
                </c:pt>
                <c:pt idx="1">
                  <c:v>3kv</c:v>
                </c:pt>
                <c:pt idx="2">
                  <c:v>4kv</c:v>
                </c:pt>
                <c:pt idx="3">
                  <c:v>2kv</c:v>
                </c:pt>
                <c:pt idx="4">
                  <c:v>3kv</c:v>
                </c:pt>
                <c:pt idx="5">
                  <c:v>4kv</c:v>
                </c:pt>
                <c:pt idx="6">
                  <c:v>2kv</c:v>
                </c:pt>
                <c:pt idx="7">
                  <c:v>3kv</c:v>
                </c:pt>
                <c:pt idx="8">
                  <c:v>4kv</c:v>
                </c:pt>
              </c:strCache>
            </c:strRef>
          </c:cat>
          <c:val>
            <c:numRef>
              <c:f>Sheet1!$B$2:$B$52</c:f>
              <c:numCache>
                <c:formatCode>General</c:formatCode>
                <c:ptCount val="9"/>
                <c:pt idx="0">
                  <c:v>29.8</c:v>
                </c:pt>
                <c:pt idx="1">
                  <c:v>12.9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Utnyttelsesgrad kredittlinjer faktisk</c:v>
                </c:pt>
              </c:strCache>
            </c:strRef>
          </c:tx>
          <c:spPr>
            <a:solidFill>
              <a:srgbClr val="000080"/>
            </a:solidFill>
            <a:ln w="25127">
              <a:noFill/>
            </a:ln>
          </c:spPr>
          <c:cat>
            <c:strRef>
              <c:f>Sheet1!$A$2:$A$52</c:f>
              <c:strCache>
                <c:ptCount val="9"/>
                <c:pt idx="0">
                  <c:v>2kv</c:v>
                </c:pt>
                <c:pt idx="1">
                  <c:v>3kv</c:v>
                </c:pt>
                <c:pt idx="2">
                  <c:v>4kv</c:v>
                </c:pt>
                <c:pt idx="3">
                  <c:v>2kv</c:v>
                </c:pt>
                <c:pt idx="4">
                  <c:v>3kv</c:v>
                </c:pt>
                <c:pt idx="5">
                  <c:v>4kv</c:v>
                </c:pt>
                <c:pt idx="6">
                  <c:v>2kv</c:v>
                </c:pt>
                <c:pt idx="7">
                  <c:v>3kv</c:v>
                </c:pt>
                <c:pt idx="8">
                  <c:v>4kv</c:v>
                </c:pt>
              </c:strCache>
            </c:strRef>
          </c:cat>
          <c:val>
            <c:numRef>
              <c:f>Sheet1!$D$2:$D$52</c:f>
              <c:numCache>
                <c:formatCode>General</c:formatCode>
                <c:ptCount val="9"/>
                <c:pt idx="3">
                  <c:v>0</c:v>
                </c:pt>
                <c:pt idx="4">
                  <c:v>0</c:v>
                </c:pt>
              </c:numCache>
            </c:numRef>
          </c:val>
        </c:ser>
        <c:ser>
          <c:idx val="0"/>
          <c:order val="4"/>
          <c:tx>
            <c:strRef>
              <c:f>Sheet1!$F$1</c:f>
              <c:strCache>
                <c:ptCount val="1"/>
                <c:pt idx="0">
                  <c:v>Fastrentelån faktisk</c:v>
                </c:pt>
              </c:strCache>
            </c:strRef>
          </c:tx>
          <c:spPr>
            <a:solidFill>
              <a:srgbClr val="000080"/>
            </a:solidFill>
            <a:ln w="28575">
              <a:noFill/>
            </a:ln>
          </c:spPr>
          <c:cat>
            <c:strRef>
              <c:f>Sheet1!$A$2:$A$52</c:f>
              <c:strCache>
                <c:ptCount val="9"/>
                <c:pt idx="0">
                  <c:v>2kv</c:v>
                </c:pt>
                <c:pt idx="1">
                  <c:v>3kv</c:v>
                </c:pt>
                <c:pt idx="2">
                  <c:v>4kv</c:v>
                </c:pt>
                <c:pt idx="3">
                  <c:v>2kv</c:v>
                </c:pt>
                <c:pt idx="4">
                  <c:v>3kv</c:v>
                </c:pt>
                <c:pt idx="5">
                  <c:v>4kv</c:v>
                </c:pt>
                <c:pt idx="6">
                  <c:v>2kv</c:v>
                </c:pt>
                <c:pt idx="7">
                  <c:v>3kv</c:v>
                </c:pt>
                <c:pt idx="8">
                  <c:v>4kv</c:v>
                </c:pt>
              </c:strCache>
            </c:strRef>
          </c:cat>
          <c:val>
            <c:numRef>
              <c:f>Sheet1!$F$2:$F$52</c:f>
              <c:numCache>
                <c:formatCode>General</c:formatCode>
                <c:ptCount val="9"/>
                <c:pt idx="6">
                  <c:v>0</c:v>
                </c:pt>
                <c:pt idx="7">
                  <c:v>24.9</c:v>
                </c:pt>
              </c:numCache>
            </c:numRef>
          </c:val>
        </c:ser>
        <c:gapWidth val="140"/>
        <c:overlap val="100"/>
        <c:axId val="182248576"/>
        <c:axId val="182250112"/>
      </c:barChart>
      <c:lineChart>
        <c:grouping val="standard"/>
        <c:ser>
          <c:idx val="3"/>
          <c:order val="1"/>
          <c:tx>
            <c:strRef>
              <c:f>Sheet1!$C$1</c:f>
              <c:strCache>
                <c:ptCount val="1"/>
                <c:pt idx="0">
                  <c:v>Låneetterspørsel forventet</c:v>
                </c:pt>
              </c:strCache>
            </c:strRef>
          </c:tx>
          <c:spPr>
            <a:ln w="28268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Sheet1!$A$2:$A$52</c:f>
              <c:strCache>
                <c:ptCount val="9"/>
                <c:pt idx="0">
                  <c:v>2kv</c:v>
                </c:pt>
                <c:pt idx="1">
                  <c:v>3kv</c:v>
                </c:pt>
                <c:pt idx="2">
                  <c:v>4kv</c:v>
                </c:pt>
                <c:pt idx="3">
                  <c:v>2kv</c:v>
                </c:pt>
                <c:pt idx="4">
                  <c:v>3kv</c:v>
                </c:pt>
                <c:pt idx="5">
                  <c:v>4kv</c:v>
                </c:pt>
                <c:pt idx="6">
                  <c:v>2kv</c:v>
                </c:pt>
                <c:pt idx="7">
                  <c:v>3kv</c:v>
                </c:pt>
                <c:pt idx="8">
                  <c:v>4kv</c:v>
                </c:pt>
              </c:strCache>
            </c:strRef>
          </c:cat>
          <c:val>
            <c:numRef>
              <c:f>Sheet1!$C$2:$C$52</c:f>
              <c:numCache>
                <c:formatCode>General</c:formatCode>
                <c:ptCount val="9"/>
                <c:pt idx="0">
                  <c:v>48.7</c:v>
                </c:pt>
                <c:pt idx="1">
                  <c:v>27.7</c:v>
                </c:pt>
                <c:pt idx="2">
                  <c:v>-36.6</c:v>
                </c:pt>
              </c:numCache>
            </c:numRef>
          </c:val>
        </c:ser>
        <c:ser>
          <c:idx val="7"/>
          <c:order val="3"/>
          <c:tx>
            <c:strRef>
              <c:f>Sheet1!$E$1</c:f>
              <c:strCache>
                <c:ptCount val="1"/>
                <c:pt idx="0">
                  <c:v>Utnyttelsesgrad kredittlinjer forventet</c:v>
                </c:pt>
              </c:strCache>
            </c:strRef>
          </c:tx>
          <c:spPr>
            <a:ln w="28268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Sheet1!$A$2:$A$52</c:f>
              <c:strCache>
                <c:ptCount val="9"/>
                <c:pt idx="0">
                  <c:v>2kv</c:v>
                </c:pt>
                <c:pt idx="1">
                  <c:v>3kv</c:v>
                </c:pt>
                <c:pt idx="2">
                  <c:v>4kv</c:v>
                </c:pt>
                <c:pt idx="3">
                  <c:v>2kv</c:v>
                </c:pt>
                <c:pt idx="4">
                  <c:v>3kv</c:v>
                </c:pt>
                <c:pt idx="5">
                  <c:v>4kv</c:v>
                </c:pt>
                <c:pt idx="6">
                  <c:v>2kv</c:v>
                </c:pt>
                <c:pt idx="7">
                  <c:v>3kv</c:v>
                </c:pt>
                <c:pt idx="8">
                  <c:v>4kv</c:v>
                </c:pt>
              </c:strCache>
            </c:strRef>
          </c:cat>
          <c:val>
            <c:numRef>
              <c:f>Sheet1!$E$2:$E$52</c:f>
              <c:numCache>
                <c:formatCode>General</c:formatCode>
                <c:ptCount val="9"/>
                <c:pt idx="3">
                  <c:v>0</c:v>
                </c:pt>
                <c:pt idx="4">
                  <c:v>0.9</c:v>
                </c:pt>
                <c:pt idx="5">
                  <c:v>4.0999999999999996</c:v>
                </c:pt>
              </c:numCache>
            </c:numRef>
          </c:val>
        </c:ser>
        <c:ser>
          <c:idx val="4"/>
          <c:order val="5"/>
          <c:tx>
            <c:strRef>
              <c:f>Sheet1!$G$1</c:f>
              <c:strCache>
                <c:ptCount val="1"/>
                <c:pt idx="0">
                  <c:v>Fastrentelån forventet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7"/>
            <c:spPr>
              <a:solidFill>
                <a:srgbClr val="FF0000"/>
              </a:solidFill>
              <a:ln>
                <a:noFill/>
              </a:ln>
            </c:spPr>
          </c:marker>
          <c:cat>
            <c:strRef>
              <c:f>Sheet1!$A$2:$A$52</c:f>
              <c:strCache>
                <c:ptCount val="9"/>
                <c:pt idx="0">
                  <c:v>2kv</c:v>
                </c:pt>
                <c:pt idx="1">
                  <c:v>3kv</c:v>
                </c:pt>
                <c:pt idx="2">
                  <c:v>4kv</c:v>
                </c:pt>
                <c:pt idx="3">
                  <c:v>2kv</c:v>
                </c:pt>
                <c:pt idx="4">
                  <c:v>3kv</c:v>
                </c:pt>
                <c:pt idx="5">
                  <c:v>4kv</c:v>
                </c:pt>
                <c:pt idx="6">
                  <c:v>2kv</c:v>
                </c:pt>
                <c:pt idx="7">
                  <c:v>3kv</c:v>
                </c:pt>
                <c:pt idx="8">
                  <c:v>4kv</c:v>
                </c:pt>
              </c:strCache>
            </c:strRef>
          </c:cat>
          <c:val>
            <c:numRef>
              <c:f>Sheet1!$G$2:$G$52</c:f>
              <c:numCache>
                <c:formatCode>General</c:formatCode>
                <c:ptCount val="9"/>
                <c:pt idx="6">
                  <c:v>0</c:v>
                </c:pt>
                <c:pt idx="7">
                  <c:v>7</c:v>
                </c:pt>
                <c:pt idx="8">
                  <c:v>27.9</c:v>
                </c:pt>
              </c:numCache>
            </c:numRef>
          </c:val>
        </c:ser>
        <c:marker val="1"/>
        <c:axId val="182248576"/>
        <c:axId val="182250112"/>
      </c:lineChart>
      <c:lineChart>
        <c:grouping val="standard"/>
        <c:ser>
          <c:idx val="5"/>
          <c:order val="6"/>
          <c:tx>
            <c:strRef>
              <c:f>Sheet1!$H$1</c:f>
              <c:strCache>
                <c:ptCount val="1"/>
                <c:pt idx="0">
                  <c:v>hjelpelinje</c:v>
                </c:pt>
              </c:strCache>
            </c:strRef>
          </c:tx>
          <c:spPr>
            <a:ln w="28575">
              <a:noFill/>
            </a:ln>
          </c:spPr>
          <c:cat>
            <c:strRef>
              <c:f>Sheet1!$A$2:$A$52</c:f>
              <c:strCache>
                <c:ptCount val="9"/>
                <c:pt idx="0">
                  <c:v>2kv</c:v>
                </c:pt>
                <c:pt idx="1">
                  <c:v>3kv</c:v>
                </c:pt>
                <c:pt idx="2">
                  <c:v>4kv</c:v>
                </c:pt>
                <c:pt idx="3">
                  <c:v>2kv</c:v>
                </c:pt>
                <c:pt idx="4">
                  <c:v>3kv</c:v>
                </c:pt>
                <c:pt idx="5">
                  <c:v>4kv</c:v>
                </c:pt>
                <c:pt idx="6">
                  <c:v>2kv</c:v>
                </c:pt>
                <c:pt idx="7">
                  <c:v>3kv</c:v>
                </c:pt>
                <c:pt idx="8">
                  <c:v>4kv</c:v>
                </c:pt>
              </c:strCache>
            </c:strRef>
          </c:cat>
          <c:val>
            <c:numRef>
              <c:f>Sheet1!$H$2:$H$52</c:f>
              <c:numCache>
                <c:formatCode>General</c:formatCode>
                <c:ptCount val="9"/>
              </c:numCache>
            </c:numRef>
          </c:val>
        </c:ser>
        <c:marker val="1"/>
        <c:axId val="182327168"/>
        <c:axId val="182325632"/>
      </c:lineChart>
      <c:catAx>
        <c:axId val="182248576"/>
        <c:scaling>
          <c:orientation val="minMax"/>
        </c:scaling>
        <c:axPos val="b"/>
        <c:majorTickMark val="none"/>
        <c:tickLblPos val="none"/>
        <c:spPr>
          <a:ln w="3140">
            <a:solidFill>
              <a:schemeClr val="tx1"/>
            </a:solidFill>
            <a:prstDash val="solid"/>
          </a:ln>
        </c:spPr>
        <c:crossAx val="182250112"/>
        <c:crossesAt val="0"/>
        <c:auto val="1"/>
        <c:lblAlgn val="ctr"/>
        <c:lblOffset val="100"/>
        <c:tickLblSkip val="1"/>
        <c:tickMarkSkip val="4"/>
      </c:catAx>
      <c:valAx>
        <c:axId val="182250112"/>
        <c:scaling>
          <c:orientation val="minMax"/>
          <c:max val="60"/>
          <c:min val="-60"/>
        </c:scaling>
        <c:axPos val="l"/>
        <c:numFmt formatCode="General" sourceLinked="1"/>
        <c:majorTickMark val="in"/>
        <c:tickLblPos val="nextTo"/>
        <c:spPr>
          <a:ln w="314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81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182248576"/>
        <c:crosses val="autoZero"/>
        <c:crossBetween val="between"/>
        <c:majorUnit val="20"/>
        <c:minorUnit val="20"/>
      </c:valAx>
      <c:valAx>
        <c:axId val="182325632"/>
        <c:scaling>
          <c:orientation val="minMax"/>
          <c:max val="60"/>
          <c:min val="-60"/>
        </c:scaling>
        <c:axPos val="r"/>
        <c:numFmt formatCode="General" sourceLinked="1"/>
        <c:majorTickMark val="in"/>
        <c:tickLblPos val="nextTo"/>
        <c:spPr>
          <a:ln>
            <a:solidFill>
              <a:srgbClr val="000000"/>
            </a:solidFill>
          </a:ln>
        </c:spPr>
        <c:txPr>
          <a:bodyPr/>
          <a:lstStyle/>
          <a:p>
            <a:pPr>
              <a:defRPr sz="1800">
                <a:latin typeface="Univers 45 Light" pitchFamily="34" charset="0"/>
              </a:defRPr>
            </a:pPr>
            <a:endParaRPr lang="nb-NO"/>
          </a:p>
        </c:txPr>
        <c:crossAx val="182327168"/>
        <c:crosses val="max"/>
        <c:crossBetween val="between"/>
        <c:majorUnit val="20"/>
      </c:valAx>
      <c:catAx>
        <c:axId val="182327168"/>
        <c:scaling>
          <c:orientation val="minMax"/>
        </c:scaling>
        <c:axPos val="b"/>
        <c:majorTickMark val="in"/>
        <c:tickLblPos val="nextTo"/>
        <c:spPr>
          <a:ln>
            <a:solidFill>
              <a:srgbClr val="000000"/>
            </a:solidFill>
          </a:ln>
        </c:spPr>
        <c:txPr>
          <a:bodyPr/>
          <a:lstStyle/>
          <a:p>
            <a:pPr>
              <a:defRPr sz="1800">
                <a:latin typeface="Univers 45 Light" pitchFamily="34" charset="0"/>
              </a:defRPr>
            </a:pPr>
            <a:endParaRPr lang="nb-NO"/>
          </a:p>
        </c:txPr>
        <c:crossAx val="182325632"/>
        <c:crossesAt val="-90"/>
        <c:auto val="1"/>
        <c:lblAlgn val="ctr"/>
        <c:lblOffset val="100"/>
      </c:catAx>
      <c:spPr>
        <a:noFill/>
        <a:ln w="12564">
          <a:solidFill>
            <a:schemeClr val="tx1"/>
          </a:solidFill>
          <a:prstDash val="solid"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781" b="0" i="0" u="none" strike="noStrike" baseline="0">
          <a:solidFill>
            <a:schemeClr val="tx1"/>
          </a:solidFill>
          <a:latin typeface="Arial Narrow"/>
          <a:ea typeface="Arial Narrow"/>
          <a:cs typeface="Arial Narrow"/>
        </a:defRPr>
      </a:pPr>
      <a:endParaRPr lang="nb-NO"/>
    </a:p>
  </c:txPr>
  <c:externalData r:id="rId1"/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nb-NO"/>
  <c:chart>
    <c:plotArea>
      <c:layout>
        <c:manualLayout>
          <c:layoutTarget val="inner"/>
          <c:xMode val="edge"/>
          <c:yMode val="edge"/>
          <c:x val="6.5693132108486499E-2"/>
          <c:y val="2.6221072796935016E-2"/>
          <c:w val="0.86861373578302714"/>
          <c:h val="0.83995921561629239"/>
        </c:manualLayout>
      </c:layout>
      <c:barChart>
        <c:barDir val="col"/>
        <c:grouping val="clustered"/>
        <c:ser>
          <c:idx val="1"/>
          <c:order val="0"/>
          <c:tx>
            <c:strRef>
              <c:f>Sheet1!$B$1</c:f>
              <c:strCache>
                <c:ptCount val="1"/>
                <c:pt idx="0">
                  <c:v>Foretak faktisk</c:v>
                </c:pt>
              </c:strCache>
            </c:strRef>
          </c:tx>
          <c:spPr>
            <a:solidFill>
              <a:srgbClr val="000080"/>
            </a:solidFill>
            <a:ln w="25203">
              <a:noFill/>
            </a:ln>
          </c:spPr>
          <c:cat>
            <c:strRef>
              <c:f>Sheet1!$A$2:$A$35</c:f>
              <c:strCache>
                <c:ptCount val="6"/>
                <c:pt idx="0">
                  <c:v>2kv</c:v>
                </c:pt>
                <c:pt idx="1">
                  <c:v>3kv</c:v>
                </c:pt>
                <c:pt idx="2">
                  <c:v>4kv</c:v>
                </c:pt>
                <c:pt idx="3">
                  <c:v>2kv</c:v>
                </c:pt>
                <c:pt idx="4">
                  <c:v>3kv</c:v>
                </c:pt>
                <c:pt idx="5">
                  <c:v>4kv</c:v>
                </c:pt>
              </c:strCache>
            </c:strRef>
          </c:cat>
          <c:val>
            <c:numRef>
              <c:f>Sheet1!$B$2:$B$35</c:f>
              <c:numCache>
                <c:formatCode>General</c:formatCode>
                <c:ptCount val="6"/>
                <c:pt idx="0">
                  <c:v>0</c:v>
                </c:pt>
                <c:pt idx="1">
                  <c:v>-23.6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Næringseiendom faktisk</c:v>
                </c:pt>
              </c:strCache>
            </c:strRef>
          </c:tx>
          <c:spPr>
            <a:solidFill>
              <a:srgbClr val="000080"/>
            </a:solidFill>
            <a:ln w="25203">
              <a:noFill/>
            </a:ln>
          </c:spPr>
          <c:cat>
            <c:strRef>
              <c:f>Sheet1!$A$2:$A$35</c:f>
              <c:strCache>
                <c:ptCount val="6"/>
                <c:pt idx="0">
                  <c:v>2kv</c:v>
                </c:pt>
                <c:pt idx="1">
                  <c:v>3kv</c:v>
                </c:pt>
                <c:pt idx="2">
                  <c:v>4kv</c:v>
                </c:pt>
                <c:pt idx="3">
                  <c:v>2kv</c:v>
                </c:pt>
                <c:pt idx="4">
                  <c:v>3kv</c:v>
                </c:pt>
                <c:pt idx="5">
                  <c:v>4kv</c:v>
                </c:pt>
              </c:strCache>
            </c:strRef>
          </c:cat>
          <c:val>
            <c:numRef>
              <c:f>Sheet1!$D$2:$D$35</c:f>
              <c:numCache>
                <c:formatCode>General</c:formatCode>
                <c:ptCount val="6"/>
                <c:pt idx="3">
                  <c:v>0</c:v>
                </c:pt>
                <c:pt idx="4">
                  <c:v>-7</c:v>
                </c:pt>
              </c:numCache>
            </c:numRef>
          </c:val>
        </c:ser>
        <c:gapWidth val="140"/>
        <c:overlap val="100"/>
        <c:axId val="186655104"/>
        <c:axId val="186657024"/>
      </c:barChart>
      <c:lineChart>
        <c:grouping val="standard"/>
        <c:ser>
          <c:idx val="3"/>
          <c:order val="1"/>
          <c:tx>
            <c:strRef>
              <c:f>Sheet1!$C$1</c:f>
              <c:strCache>
                <c:ptCount val="1"/>
                <c:pt idx="0">
                  <c:v>Foretak forventet</c:v>
                </c:pt>
              </c:strCache>
            </c:strRef>
          </c:tx>
          <c:spPr>
            <a:ln w="28353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Sheet1!$A$2:$A$35</c:f>
              <c:strCache>
                <c:ptCount val="6"/>
                <c:pt idx="0">
                  <c:v>2kv</c:v>
                </c:pt>
                <c:pt idx="1">
                  <c:v>3kv</c:v>
                </c:pt>
                <c:pt idx="2">
                  <c:v>4kv</c:v>
                </c:pt>
                <c:pt idx="3">
                  <c:v>2kv</c:v>
                </c:pt>
                <c:pt idx="4">
                  <c:v>3kv</c:v>
                </c:pt>
                <c:pt idx="5">
                  <c:v>4kv</c:v>
                </c:pt>
              </c:strCache>
            </c:strRef>
          </c:cat>
          <c:val>
            <c:numRef>
              <c:f>Sheet1!$C$2:$C$35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-27.5</c:v>
                </c:pt>
              </c:numCache>
            </c:numRef>
          </c:val>
        </c:ser>
        <c:ser>
          <c:idx val="7"/>
          <c:order val="3"/>
          <c:tx>
            <c:strRef>
              <c:f>Sheet1!$E$1</c:f>
              <c:strCache>
                <c:ptCount val="1"/>
                <c:pt idx="0">
                  <c:v>Næringseiendom forventet</c:v>
                </c:pt>
              </c:strCache>
            </c:strRef>
          </c:tx>
          <c:spPr>
            <a:ln w="28353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Sheet1!$A$2:$A$35</c:f>
              <c:strCache>
                <c:ptCount val="6"/>
                <c:pt idx="0">
                  <c:v>2kv</c:v>
                </c:pt>
                <c:pt idx="1">
                  <c:v>3kv</c:v>
                </c:pt>
                <c:pt idx="2">
                  <c:v>4kv</c:v>
                </c:pt>
                <c:pt idx="3">
                  <c:v>2kv</c:v>
                </c:pt>
                <c:pt idx="4">
                  <c:v>3kv</c:v>
                </c:pt>
                <c:pt idx="5">
                  <c:v>4kv</c:v>
                </c:pt>
              </c:strCache>
            </c:strRef>
          </c:cat>
          <c:val>
            <c:numRef>
              <c:f>Sheet1!$E$2:$E$35</c:f>
              <c:numCache>
                <c:formatCode>General</c:formatCode>
                <c:ptCount val="6"/>
                <c:pt idx="3">
                  <c:v>0</c:v>
                </c:pt>
                <c:pt idx="4">
                  <c:v>0</c:v>
                </c:pt>
                <c:pt idx="5">
                  <c:v>-27.5</c:v>
                </c:pt>
              </c:numCache>
            </c:numRef>
          </c:val>
        </c:ser>
        <c:marker val="1"/>
        <c:axId val="186662912"/>
        <c:axId val="186664448"/>
      </c:lineChart>
      <c:catAx>
        <c:axId val="186655104"/>
        <c:scaling>
          <c:orientation val="minMax"/>
        </c:scaling>
        <c:axPos val="b"/>
        <c:majorTickMark val="none"/>
        <c:tickLblPos val="none"/>
        <c:spPr>
          <a:ln w="3151">
            <a:solidFill>
              <a:schemeClr val="tx1"/>
            </a:solidFill>
            <a:prstDash val="solid"/>
          </a:ln>
        </c:spPr>
        <c:crossAx val="186657024"/>
        <c:crossesAt val="0"/>
        <c:auto val="1"/>
        <c:lblAlgn val="ctr"/>
        <c:lblOffset val="100"/>
        <c:tickLblSkip val="1"/>
        <c:tickMarkSkip val="4"/>
      </c:catAx>
      <c:valAx>
        <c:axId val="186657024"/>
        <c:scaling>
          <c:orientation val="minMax"/>
          <c:max val="60"/>
          <c:min val="-60"/>
        </c:scaling>
        <c:axPos val="l"/>
        <c:numFmt formatCode="General" sourceLinked="1"/>
        <c:majorTickMark val="in"/>
        <c:tickLblPos val="nextTo"/>
        <c:spPr>
          <a:ln w="315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86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186655104"/>
        <c:crosses val="autoZero"/>
        <c:crossBetween val="between"/>
        <c:majorUnit val="20"/>
        <c:minorUnit val="20"/>
      </c:valAx>
      <c:catAx>
        <c:axId val="186662912"/>
        <c:scaling>
          <c:orientation val="minMax"/>
        </c:scaling>
        <c:axPos val="b"/>
        <c:numFmt formatCode="General" sourceLinked="1"/>
        <c:majorTickMark val="in"/>
        <c:tickLblPos val="nextTo"/>
        <c:spPr>
          <a:ln w="315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186664448"/>
        <c:crossesAt val="-90"/>
        <c:auto val="1"/>
        <c:lblAlgn val="ctr"/>
        <c:lblOffset val="100"/>
        <c:tickLblSkip val="1"/>
        <c:tickMarkSkip val="1"/>
      </c:catAx>
      <c:valAx>
        <c:axId val="186664448"/>
        <c:scaling>
          <c:orientation val="minMax"/>
          <c:max val="60"/>
          <c:min val="-60"/>
        </c:scaling>
        <c:axPos val="r"/>
        <c:numFmt formatCode="General" sourceLinked="1"/>
        <c:majorTickMark val="in"/>
        <c:tickLblPos val="nextTo"/>
        <c:spPr>
          <a:ln w="315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86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186662912"/>
        <c:crosses val="max"/>
        <c:crossBetween val="between"/>
        <c:majorUnit val="20"/>
        <c:minorUnit val="20"/>
      </c:valAx>
      <c:spPr>
        <a:noFill/>
        <a:ln w="12601">
          <a:solidFill>
            <a:schemeClr val="tx1"/>
          </a:solidFill>
          <a:prstDash val="solid"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786" b="0" i="0" u="none" strike="noStrike" baseline="0">
          <a:solidFill>
            <a:schemeClr val="tx1"/>
          </a:solidFill>
          <a:latin typeface="Arial Narrow"/>
          <a:ea typeface="Arial Narrow"/>
          <a:cs typeface="Arial Narrow"/>
        </a:defRPr>
      </a:pPr>
      <a:endParaRPr lang="nb-NO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nb-NO"/>
  <c:chart>
    <c:plotArea>
      <c:layout>
        <c:manualLayout>
          <c:layoutTarget val="inner"/>
          <c:xMode val="edge"/>
          <c:yMode val="edge"/>
          <c:x val="6.6151574803149621E-2"/>
          <c:y val="2.642796934865901E-2"/>
          <c:w val="0.86769685039370836"/>
          <c:h val="0.86572126436782026"/>
        </c:manualLayout>
      </c:layout>
      <c:barChart>
        <c:barDir val="col"/>
        <c:grouping val="clustered"/>
        <c:ser>
          <c:idx val="1"/>
          <c:order val="0"/>
          <c:tx>
            <c:strRef>
              <c:f>Sheet1!$B$1</c:f>
              <c:strCache>
                <c:ptCount val="1"/>
                <c:pt idx="0">
                  <c:v>Makroøkonomiske utsikter faktisk</c:v>
                </c:pt>
              </c:strCache>
            </c:strRef>
          </c:tx>
          <c:spPr>
            <a:solidFill>
              <a:srgbClr val="000080"/>
            </a:solidFill>
            <a:ln w="25074">
              <a:noFill/>
            </a:ln>
          </c:spPr>
          <c:cat>
            <c:strRef>
              <c:f>Sheet1!$A$2:$A$103</c:f>
              <c:strCache>
                <c:ptCount val="18"/>
                <c:pt idx="0">
                  <c:v>2kv</c:v>
                </c:pt>
                <c:pt idx="1">
                  <c:v>3kv</c:v>
                </c:pt>
                <c:pt idx="2">
                  <c:v>4kv</c:v>
                </c:pt>
                <c:pt idx="3">
                  <c:v>2kv</c:v>
                </c:pt>
                <c:pt idx="4">
                  <c:v>3kv</c:v>
                </c:pt>
                <c:pt idx="5">
                  <c:v>4kv</c:v>
                </c:pt>
                <c:pt idx="6">
                  <c:v>2kv</c:v>
                </c:pt>
                <c:pt idx="7">
                  <c:v>3kv</c:v>
                </c:pt>
                <c:pt idx="8">
                  <c:v>4kv</c:v>
                </c:pt>
                <c:pt idx="9">
                  <c:v>2kv</c:v>
                </c:pt>
                <c:pt idx="10">
                  <c:v>3kv</c:v>
                </c:pt>
                <c:pt idx="11">
                  <c:v>4kv</c:v>
                </c:pt>
                <c:pt idx="12">
                  <c:v>2kv</c:v>
                </c:pt>
                <c:pt idx="13">
                  <c:v>3kv</c:v>
                </c:pt>
                <c:pt idx="14">
                  <c:v>4kv</c:v>
                </c:pt>
                <c:pt idx="15">
                  <c:v>2kv</c:v>
                </c:pt>
                <c:pt idx="16">
                  <c:v>3kv</c:v>
                </c:pt>
                <c:pt idx="17">
                  <c:v>4kv</c:v>
                </c:pt>
              </c:strCache>
            </c:strRef>
          </c:cat>
          <c:val>
            <c:numRef>
              <c:f>Sheet1!$B$2:$B$103</c:f>
              <c:numCache>
                <c:formatCode>General</c:formatCode>
                <c:ptCount val="18"/>
                <c:pt idx="0">
                  <c:v>4.0999999999999996</c:v>
                </c:pt>
                <c:pt idx="1">
                  <c:v>-10.6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Næringsspesifikke utsikter faktisk</c:v>
                </c:pt>
              </c:strCache>
            </c:strRef>
          </c:tx>
          <c:spPr>
            <a:solidFill>
              <a:srgbClr val="000080"/>
            </a:solidFill>
            <a:ln w="25074">
              <a:noFill/>
            </a:ln>
          </c:spPr>
          <c:cat>
            <c:strRef>
              <c:f>Sheet1!$A$2:$A$103</c:f>
              <c:strCache>
                <c:ptCount val="18"/>
                <c:pt idx="0">
                  <c:v>2kv</c:v>
                </c:pt>
                <c:pt idx="1">
                  <c:v>3kv</c:v>
                </c:pt>
                <c:pt idx="2">
                  <c:v>4kv</c:v>
                </c:pt>
                <c:pt idx="3">
                  <c:v>2kv</c:v>
                </c:pt>
                <c:pt idx="4">
                  <c:v>3kv</c:v>
                </c:pt>
                <c:pt idx="5">
                  <c:v>4kv</c:v>
                </c:pt>
                <c:pt idx="6">
                  <c:v>2kv</c:v>
                </c:pt>
                <c:pt idx="7">
                  <c:v>3kv</c:v>
                </c:pt>
                <c:pt idx="8">
                  <c:v>4kv</c:v>
                </c:pt>
                <c:pt idx="9">
                  <c:v>2kv</c:v>
                </c:pt>
                <c:pt idx="10">
                  <c:v>3kv</c:v>
                </c:pt>
                <c:pt idx="11">
                  <c:v>4kv</c:v>
                </c:pt>
                <c:pt idx="12">
                  <c:v>2kv</c:v>
                </c:pt>
                <c:pt idx="13">
                  <c:v>3kv</c:v>
                </c:pt>
                <c:pt idx="14">
                  <c:v>4kv</c:v>
                </c:pt>
                <c:pt idx="15">
                  <c:v>2kv</c:v>
                </c:pt>
                <c:pt idx="16">
                  <c:v>3kv</c:v>
                </c:pt>
                <c:pt idx="17">
                  <c:v>4kv</c:v>
                </c:pt>
              </c:strCache>
            </c:strRef>
          </c:cat>
          <c:val>
            <c:numRef>
              <c:f>Sheet1!$D$2:$D$103</c:f>
              <c:numCache>
                <c:formatCode>General</c:formatCode>
                <c:ptCount val="18"/>
                <c:pt idx="3">
                  <c:v>0</c:v>
                </c:pt>
                <c:pt idx="4">
                  <c:v>-11.7</c:v>
                </c:pt>
              </c:numCache>
            </c:numRef>
          </c:val>
        </c:ser>
        <c:ser>
          <c:idx val="10"/>
          <c:order val="4"/>
          <c:tx>
            <c:strRef>
              <c:f>Sheet1!$F$1</c:f>
              <c:strCache>
                <c:ptCount val="1"/>
                <c:pt idx="0">
                  <c:v>Mål for markedsandel faktisk</c:v>
                </c:pt>
              </c:strCache>
            </c:strRef>
          </c:tx>
          <c:spPr>
            <a:solidFill>
              <a:srgbClr val="000080"/>
            </a:solidFill>
            <a:ln w="25074">
              <a:noFill/>
            </a:ln>
          </c:spPr>
          <c:cat>
            <c:strRef>
              <c:f>Sheet1!$A$2:$A$103</c:f>
              <c:strCache>
                <c:ptCount val="18"/>
                <c:pt idx="0">
                  <c:v>2kv</c:v>
                </c:pt>
                <c:pt idx="1">
                  <c:v>3kv</c:v>
                </c:pt>
                <c:pt idx="2">
                  <c:v>4kv</c:v>
                </c:pt>
                <c:pt idx="3">
                  <c:v>2kv</c:v>
                </c:pt>
                <c:pt idx="4">
                  <c:v>3kv</c:v>
                </c:pt>
                <c:pt idx="5">
                  <c:v>4kv</c:v>
                </c:pt>
                <c:pt idx="6">
                  <c:v>2kv</c:v>
                </c:pt>
                <c:pt idx="7">
                  <c:v>3kv</c:v>
                </c:pt>
                <c:pt idx="8">
                  <c:v>4kv</c:v>
                </c:pt>
                <c:pt idx="9">
                  <c:v>2kv</c:v>
                </c:pt>
                <c:pt idx="10">
                  <c:v>3kv</c:v>
                </c:pt>
                <c:pt idx="11">
                  <c:v>4kv</c:v>
                </c:pt>
                <c:pt idx="12">
                  <c:v>2kv</c:v>
                </c:pt>
                <c:pt idx="13">
                  <c:v>3kv</c:v>
                </c:pt>
                <c:pt idx="14">
                  <c:v>4kv</c:v>
                </c:pt>
                <c:pt idx="15">
                  <c:v>2kv</c:v>
                </c:pt>
                <c:pt idx="16">
                  <c:v>3kv</c:v>
                </c:pt>
                <c:pt idx="17">
                  <c:v>4kv</c:v>
                </c:pt>
              </c:strCache>
            </c:strRef>
          </c:cat>
          <c:val>
            <c:numRef>
              <c:f>Sheet1!$F$2:$F$103</c:f>
              <c:numCache>
                <c:formatCode>General</c:formatCode>
                <c:ptCount val="18"/>
                <c:pt idx="6">
                  <c:v>0</c:v>
                </c:pt>
                <c:pt idx="7">
                  <c:v>13</c:v>
                </c:pt>
              </c:numCache>
            </c:numRef>
          </c:val>
        </c:ser>
        <c:ser>
          <c:idx val="0"/>
          <c:order val="6"/>
          <c:tx>
            <c:strRef>
              <c:f>Sheet1!$H$1</c:f>
              <c:strCache>
                <c:ptCount val="1"/>
                <c:pt idx="0">
                  <c:v>Bankens risikovilje faktisk</c:v>
                </c:pt>
              </c:strCache>
            </c:strRef>
          </c:tx>
          <c:spPr>
            <a:solidFill>
              <a:srgbClr val="000080"/>
            </a:solidFill>
            <a:ln w="25074">
              <a:noFill/>
            </a:ln>
          </c:spPr>
          <c:cat>
            <c:strRef>
              <c:f>Sheet1!$A$2:$A$103</c:f>
              <c:strCache>
                <c:ptCount val="18"/>
                <c:pt idx="0">
                  <c:v>2kv</c:v>
                </c:pt>
                <c:pt idx="1">
                  <c:v>3kv</c:v>
                </c:pt>
                <c:pt idx="2">
                  <c:v>4kv</c:v>
                </c:pt>
                <c:pt idx="3">
                  <c:v>2kv</c:v>
                </c:pt>
                <c:pt idx="4">
                  <c:v>3kv</c:v>
                </c:pt>
                <c:pt idx="5">
                  <c:v>4kv</c:v>
                </c:pt>
                <c:pt idx="6">
                  <c:v>2kv</c:v>
                </c:pt>
                <c:pt idx="7">
                  <c:v>3kv</c:v>
                </c:pt>
                <c:pt idx="8">
                  <c:v>4kv</c:v>
                </c:pt>
                <c:pt idx="9">
                  <c:v>2kv</c:v>
                </c:pt>
                <c:pt idx="10">
                  <c:v>3kv</c:v>
                </c:pt>
                <c:pt idx="11">
                  <c:v>4kv</c:v>
                </c:pt>
                <c:pt idx="12">
                  <c:v>2kv</c:v>
                </c:pt>
                <c:pt idx="13">
                  <c:v>3kv</c:v>
                </c:pt>
                <c:pt idx="14">
                  <c:v>4kv</c:v>
                </c:pt>
                <c:pt idx="15">
                  <c:v>2kv</c:v>
                </c:pt>
                <c:pt idx="16">
                  <c:v>3kv</c:v>
                </c:pt>
                <c:pt idx="17">
                  <c:v>4kv</c:v>
                </c:pt>
              </c:strCache>
            </c:strRef>
          </c:cat>
          <c:val>
            <c:numRef>
              <c:f>Sheet1!$H$2:$H$103</c:f>
              <c:numCache>
                <c:formatCode>General</c:formatCode>
                <c:ptCount val="18"/>
                <c:pt idx="9">
                  <c:v>0</c:v>
                </c:pt>
                <c:pt idx="10">
                  <c:v>-3.6</c:v>
                </c:pt>
              </c:numCache>
            </c:numRef>
          </c:val>
        </c:ser>
        <c:ser>
          <c:idx val="5"/>
          <c:order val="8"/>
          <c:tx>
            <c:strRef>
              <c:f>Sheet1!$J$1</c:f>
              <c:strCache>
                <c:ptCount val="1"/>
                <c:pt idx="0">
                  <c:v>Finansieringssituasjonen faktisk</c:v>
                </c:pt>
              </c:strCache>
            </c:strRef>
          </c:tx>
          <c:spPr>
            <a:solidFill>
              <a:srgbClr val="000080"/>
            </a:solidFill>
            <a:ln w="28575">
              <a:noFill/>
            </a:ln>
          </c:spPr>
          <c:cat>
            <c:strRef>
              <c:f>Sheet1!$A$2:$A$103</c:f>
              <c:strCache>
                <c:ptCount val="18"/>
                <c:pt idx="0">
                  <c:v>2kv</c:v>
                </c:pt>
                <c:pt idx="1">
                  <c:v>3kv</c:v>
                </c:pt>
                <c:pt idx="2">
                  <c:v>4kv</c:v>
                </c:pt>
                <c:pt idx="3">
                  <c:v>2kv</c:v>
                </c:pt>
                <c:pt idx="4">
                  <c:v>3kv</c:v>
                </c:pt>
                <c:pt idx="5">
                  <c:v>4kv</c:v>
                </c:pt>
                <c:pt idx="6">
                  <c:v>2kv</c:v>
                </c:pt>
                <c:pt idx="7">
                  <c:v>3kv</c:v>
                </c:pt>
                <c:pt idx="8">
                  <c:v>4kv</c:v>
                </c:pt>
                <c:pt idx="9">
                  <c:v>2kv</c:v>
                </c:pt>
                <c:pt idx="10">
                  <c:v>3kv</c:v>
                </c:pt>
                <c:pt idx="11">
                  <c:v>4kv</c:v>
                </c:pt>
                <c:pt idx="12">
                  <c:v>2kv</c:v>
                </c:pt>
                <c:pt idx="13">
                  <c:v>3kv</c:v>
                </c:pt>
                <c:pt idx="14">
                  <c:v>4kv</c:v>
                </c:pt>
                <c:pt idx="15">
                  <c:v>2kv</c:v>
                </c:pt>
                <c:pt idx="16">
                  <c:v>3kv</c:v>
                </c:pt>
                <c:pt idx="17">
                  <c:v>4kv</c:v>
                </c:pt>
              </c:strCache>
            </c:strRef>
          </c:cat>
          <c:val>
            <c:numRef>
              <c:f>Sheet1!$J$2:$J$103</c:f>
              <c:numCache>
                <c:formatCode>General</c:formatCode>
                <c:ptCount val="18"/>
                <c:pt idx="12">
                  <c:v>0</c:v>
                </c:pt>
                <c:pt idx="13">
                  <c:v>-16.600000000000001</c:v>
                </c:pt>
              </c:numCache>
            </c:numRef>
          </c:val>
        </c:ser>
        <c:ser>
          <c:idx val="8"/>
          <c:order val="10"/>
          <c:tx>
            <c:strRef>
              <c:f>Sheet1!$L$1</c:f>
              <c:strCache>
                <c:ptCount val="1"/>
                <c:pt idx="0">
                  <c:v>Kapitaldekning faktisk</c:v>
                </c:pt>
              </c:strCache>
            </c:strRef>
          </c:tx>
          <c:spPr>
            <a:solidFill>
              <a:srgbClr val="000080"/>
            </a:solidFill>
            <a:ln w="28575">
              <a:noFill/>
            </a:ln>
          </c:spPr>
          <c:cat>
            <c:strRef>
              <c:f>Sheet1!$A$2:$A$103</c:f>
              <c:strCache>
                <c:ptCount val="18"/>
                <c:pt idx="0">
                  <c:v>2kv</c:v>
                </c:pt>
                <c:pt idx="1">
                  <c:v>3kv</c:v>
                </c:pt>
                <c:pt idx="2">
                  <c:v>4kv</c:v>
                </c:pt>
                <c:pt idx="3">
                  <c:v>2kv</c:v>
                </c:pt>
                <c:pt idx="4">
                  <c:v>3kv</c:v>
                </c:pt>
                <c:pt idx="5">
                  <c:v>4kv</c:v>
                </c:pt>
                <c:pt idx="6">
                  <c:v>2kv</c:v>
                </c:pt>
                <c:pt idx="7">
                  <c:v>3kv</c:v>
                </c:pt>
                <c:pt idx="8">
                  <c:v>4kv</c:v>
                </c:pt>
                <c:pt idx="9">
                  <c:v>2kv</c:v>
                </c:pt>
                <c:pt idx="10">
                  <c:v>3kv</c:v>
                </c:pt>
                <c:pt idx="11">
                  <c:v>4kv</c:v>
                </c:pt>
                <c:pt idx="12">
                  <c:v>2kv</c:v>
                </c:pt>
                <c:pt idx="13">
                  <c:v>3kv</c:v>
                </c:pt>
                <c:pt idx="14">
                  <c:v>4kv</c:v>
                </c:pt>
                <c:pt idx="15">
                  <c:v>2kv</c:v>
                </c:pt>
                <c:pt idx="16">
                  <c:v>3kv</c:v>
                </c:pt>
                <c:pt idx="17">
                  <c:v>4kv</c:v>
                </c:pt>
              </c:strCache>
            </c:strRef>
          </c:cat>
          <c:val>
            <c:numRef>
              <c:f>Sheet1!$L$2:$L$103</c:f>
              <c:numCache>
                <c:formatCode>General</c:formatCode>
                <c:ptCount val="18"/>
                <c:pt idx="15">
                  <c:v>0</c:v>
                </c:pt>
                <c:pt idx="16">
                  <c:v>0</c:v>
                </c:pt>
              </c:numCache>
            </c:numRef>
          </c:val>
        </c:ser>
        <c:gapWidth val="140"/>
        <c:overlap val="100"/>
        <c:axId val="186909440"/>
        <c:axId val="186910976"/>
      </c:barChart>
      <c:lineChart>
        <c:grouping val="standard"/>
        <c:ser>
          <c:idx val="3"/>
          <c:order val="1"/>
          <c:tx>
            <c:strRef>
              <c:f>Sheet1!$C$1</c:f>
              <c:strCache>
                <c:ptCount val="1"/>
                <c:pt idx="0">
                  <c:v>Makr.øk.utsikter forventet</c:v>
                </c:pt>
              </c:strCache>
            </c:strRef>
          </c:tx>
          <c:spPr>
            <a:ln w="28209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Sheet1!$A$2:$A$103</c:f>
              <c:strCache>
                <c:ptCount val="18"/>
                <c:pt idx="0">
                  <c:v>2kv</c:v>
                </c:pt>
                <c:pt idx="1">
                  <c:v>3kv</c:v>
                </c:pt>
                <c:pt idx="2">
                  <c:v>4kv</c:v>
                </c:pt>
                <c:pt idx="3">
                  <c:v>2kv</c:v>
                </c:pt>
                <c:pt idx="4">
                  <c:v>3kv</c:v>
                </c:pt>
                <c:pt idx="5">
                  <c:v>4kv</c:v>
                </c:pt>
                <c:pt idx="6">
                  <c:v>2kv</c:v>
                </c:pt>
                <c:pt idx="7">
                  <c:v>3kv</c:v>
                </c:pt>
                <c:pt idx="8">
                  <c:v>4kv</c:v>
                </c:pt>
                <c:pt idx="9">
                  <c:v>2kv</c:v>
                </c:pt>
                <c:pt idx="10">
                  <c:v>3kv</c:v>
                </c:pt>
                <c:pt idx="11">
                  <c:v>4kv</c:v>
                </c:pt>
                <c:pt idx="12">
                  <c:v>2kv</c:v>
                </c:pt>
                <c:pt idx="13">
                  <c:v>3kv</c:v>
                </c:pt>
                <c:pt idx="14">
                  <c:v>4kv</c:v>
                </c:pt>
                <c:pt idx="15">
                  <c:v>2kv</c:v>
                </c:pt>
                <c:pt idx="16">
                  <c:v>3kv</c:v>
                </c:pt>
                <c:pt idx="17">
                  <c:v>4kv</c:v>
                </c:pt>
              </c:strCache>
            </c:strRef>
          </c:cat>
          <c:val>
            <c:numRef>
              <c:f>Sheet1!$C$2:$C$103</c:f>
              <c:numCache>
                <c:formatCode>General</c:formatCode>
                <c:ptCount val="18"/>
                <c:pt idx="0">
                  <c:v>4.0999999999999996</c:v>
                </c:pt>
                <c:pt idx="1">
                  <c:v>0</c:v>
                </c:pt>
                <c:pt idx="2">
                  <c:v>-33.6</c:v>
                </c:pt>
              </c:numCache>
            </c:numRef>
          </c:val>
        </c:ser>
        <c:ser>
          <c:idx val="7"/>
          <c:order val="3"/>
          <c:tx>
            <c:strRef>
              <c:f>Sheet1!$E$1</c:f>
              <c:strCache>
                <c:ptCount val="1"/>
                <c:pt idx="0">
                  <c:v>Næringsspesifikke utsikter forventet</c:v>
                </c:pt>
              </c:strCache>
            </c:strRef>
          </c:tx>
          <c:spPr>
            <a:ln w="28209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Sheet1!$A$2:$A$103</c:f>
              <c:strCache>
                <c:ptCount val="18"/>
                <c:pt idx="0">
                  <c:v>2kv</c:v>
                </c:pt>
                <c:pt idx="1">
                  <c:v>3kv</c:v>
                </c:pt>
                <c:pt idx="2">
                  <c:v>4kv</c:v>
                </c:pt>
                <c:pt idx="3">
                  <c:v>2kv</c:v>
                </c:pt>
                <c:pt idx="4">
                  <c:v>3kv</c:v>
                </c:pt>
                <c:pt idx="5">
                  <c:v>4kv</c:v>
                </c:pt>
                <c:pt idx="6">
                  <c:v>2kv</c:v>
                </c:pt>
                <c:pt idx="7">
                  <c:v>3kv</c:v>
                </c:pt>
                <c:pt idx="8">
                  <c:v>4kv</c:v>
                </c:pt>
                <c:pt idx="9">
                  <c:v>2kv</c:v>
                </c:pt>
                <c:pt idx="10">
                  <c:v>3kv</c:v>
                </c:pt>
                <c:pt idx="11">
                  <c:v>4kv</c:v>
                </c:pt>
                <c:pt idx="12">
                  <c:v>2kv</c:v>
                </c:pt>
                <c:pt idx="13">
                  <c:v>3kv</c:v>
                </c:pt>
                <c:pt idx="14">
                  <c:v>4kv</c:v>
                </c:pt>
                <c:pt idx="15">
                  <c:v>2kv</c:v>
                </c:pt>
                <c:pt idx="16">
                  <c:v>3kv</c:v>
                </c:pt>
                <c:pt idx="17">
                  <c:v>4kv</c:v>
                </c:pt>
              </c:strCache>
            </c:strRef>
          </c:cat>
          <c:val>
            <c:numRef>
              <c:f>Sheet1!$E$2:$E$103</c:f>
              <c:numCache>
                <c:formatCode>General</c:formatCode>
                <c:ptCount val="18"/>
                <c:pt idx="3">
                  <c:v>0</c:v>
                </c:pt>
                <c:pt idx="4">
                  <c:v>0</c:v>
                </c:pt>
                <c:pt idx="5">
                  <c:v>-33.6</c:v>
                </c:pt>
              </c:numCache>
            </c:numRef>
          </c:val>
        </c:ser>
        <c:ser>
          <c:idx val="15"/>
          <c:order val="5"/>
          <c:tx>
            <c:strRef>
              <c:f>Sheet1!$G$1</c:f>
              <c:strCache>
                <c:ptCount val="1"/>
                <c:pt idx="0">
                  <c:v>Mål for markedsandel forventet</c:v>
                </c:pt>
              </c:strCache>
            </c:strRef>
          </c:tx>
          <c:spPr>
            <a:ln w="28209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Sheet1!$A$2:$A$103</c:f>
              <c:strCache>
                <c:ptCount val="18"/>
                <c:pt idx="0">
                  <c:v>2kv</c:v>
                </c:pt>
                <c:pt idx="1">
                  <c:v>3kv</c:v>
                </c:pt>
                <c:pt idx="2">
                  <c:v>4kv</c:v>
                </c:pt>
                <c:pt idx="3">
                  <c:v>2kv</c:v>
                </c:pt>
                <c:pt idx="4">
                  <c:v>3kv</c:v>
                </c:pt>
                <c:pt idx="5">
                  <c:v>4kv</c:v>
                </c:pt>
                <c:pt idx="6">
                  <c:v>2kv</c:v>
                </c:pt>
                <c:pt idx="7">
                  <c:v>3kv</c:v>
                </c:pt>
                <c:pt idx="8">
                  <c:v>4kv</c:v>
                </c:pt>
                <c:pt idx="9">
                  <c:v>2kv</c:v>
                </c:pt>
                <c:pt idx="10">
                  <c:v>3kv</c:v>
                </c:pt>
                <c:pt idx="11">
                  <c:v>4kv</c:v>
                </c:pt>
                <c:pt idx="12">
                  <c:v>2kv</c:v>
                </c:pt>
                <c:pt idx="13">
                  <c:v>3kv</c:v>
                </c:pt>
                <c:pt idx="14">
                  <c:v>4kv</c:v>
                </c:pt>
                <c:pt idx="15">
                  <c:v>2kv</c:v>
                </c:pt>
                <c:pt idx="16">
                  <c:v>3kv</c:v>
                </c:pt>
                <c:pt idx="17">
                  <c:v>4kv</c:v>
                </c:pt>
              </c:strCache>
            </c:strRef>
          </c:cat>
          <c:val>
            <c:numRef>
              <c:f>Sheet1!$G$2:$G$103</c:f>
              <c:numCache>
                <c:formatCode>General</c:formatCode>
                <c:ptCount val="18"/>
                <c:pt idx="6">
                  <c:v>0</c:v>
                </c:pt>
                <c:pt idx="7">
                  <c:v>0</c:v>
                </c:pt>
                <c:pt idx="8">
                  <c:v>-0.9</c:v>
                </c:pt>
              </c:numCache>
            </c:numRef>
          </c:val>
        </c:ser>
        <c:ser>
          <c:idx val="4"/>
          <c:order val="7"/>
          <c:tx>
            <c:strRef>
              <c:f>Sheet1!$I$1</c:f>
              <c:strCache>
                <c:ptCount val="1"/>
                <c:pt idx="0">
                  <c:v>Bankens risikovilje forventet</c:v>
                </c:pt>
              </c:strCache>
            </c:strRef>
          </c:tx>
          <c:spPr>
            <a:ln w="28209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Sheet1!$A$2:$A$103</c:f>
              <c:strCache>
                <c:ptCount val="18"/>
                <c:pt idx="0">
                  <c:v>2kv</c:v>
                </c:pt>
                <c:pt idx="1">
                  <c:v>3kv</c:v>
                </c:pt>
                <c:pt idx="2">
                  <c:v>4kv</c:v>
                </c:pt>
                <c:pt idx="3">
                  <c:v>2kv</c:v>
                </c:pt>
                <c:pt idx="4">
                  <c:v>3kv</c:v>
                </c:pt>
                <c:pt idx="5">
                  <c:v>4kv</c:v>
                </c:pt>
                <c:pt idx="6">
                  <c:v>2kv</c:v>
                </c:pt>
                <c:pt idx="7">
                  <c:v>3kv</c:v>
                </c:pt>
                <c:pt idx="8">
                  <c:v>4kv</c:v>
                </c:pt>
                <c:pt idx="9">
                  <c:v>2kv</c:v>
                </c:pt>
                <c:pt idx="10">
                  <c:v>3kv</c:v>
                </c:pt>
                <c:pt idx="11">
                  <c:v>4kv</c:v>
                </c:pt>
                <c:pt idx="12">
                  <c:v>2kv</c:v>
                </c:pt>
                <c:pt idx="13">
                  <c:v>3kv</c:v>
                </c:pt>
                <c:pt idx="14">
                  <c:v>4kv</c:v>
                </c:pt>
                <c:pt idx="15">
                  <c:v>2kv</c:v>
                </c:pt>
                <c:pt idx="16">
                  <c:v>3kv</c:v>
                </c:pt>
                <c:pt idx="17">
                  <c:v>4kv</c:v>
                </c:pt>
              </c:strCache>
            </c:strRef>
          </c:cat>
          <c:val>
            <c:numRef>
              <c:f>Sheet1!$I$2:$I$103</c:f>
              <c:numCache>
                <c:formatCode>General</c:formatCode>
                <c:ptCount val="18"/>
                <c:pt idx="9">
                  <c:v>0</c:v>
                </c:pt>
                <c:pt idx="10">
                  <c:v>0</c:v>
                </c:pt>
                <c:pt idx="11">
                  <c:v>-16.600000000000001</c:v>
                </c:pt>
              </c:numCache>
            </c:numRef>
          </c:val>
        </c:ser>
        <c:ser>
          <c:idx val="6"/>
          <c:order val="9"/>
          <c:tx>
            <c:strRef>
              <c:f>Sheet1!$K$1</c:f>
              <c:strCache>
                <c:ptCount val="1"/>
                <c:pt idx="0">
                  <c:v>Finansieringssituajonen forventet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7"/>
            <c:spPr>
              <a:solidFill>
                <a:srgbClr val="FF0000"/>
              </a:solidFill>
              <a:ln>
                <a:noFill/>
              </a:ln>
            </c:spPr>
          </c:marker>
          <c:cat>
            <c:strRef>
              <c:f>Sheet1!$A$2:$A$103</c:f>
              <c:strCache>
                <c:ptCount val="18"/>
                <c:pt idx="0">
                  <c:v>2kv</c:v>
                </c:pt>
                <c:pt idx="1">
                  <c:v>3kv</c:v>
                </c:pt>
                <c:pt idx="2">
                  <c:v>4kv</c:v>
                </c:pt>
                <c:pt idx="3">
                  <c:v>2kv</c:v>
                </c:pt>
                <c:pt idx="4">
                  <c:v>3kv</c:v>
                </c:pt>
                <c:pt idx="5">
                  <c:v>4kv</c:v>
                </c:pt>
                <c:pt idx="6">
                  <c:v>2kv</c:v>
                </c:pt>
                <c:pt idx="7">
                  <c:v>3kv</c:v>
                </c:pt>
                <c:pt idx="8">
                  <c:v>4kv</c:v>
                </c:pt>
                <c:pt idx="9">
                  <c:v>2kv</c:v>
                </c:pt>
                <c:pt idx="10">
                  <c:v>3kv</c:v>
                </c:pt>
                <c:pt idx="11">
                  <c:v>4kv</c:v>
                </c:pt>
                <c:pt idx="12">
                  <c:v>2kv</c:v>
                </c:pt>
                <c:pt idx="13">
                  <c:v>3kv</c:v>
                </c:pt>
                <c:pt idx="14">
                  <c:v>4kv</c:v>
                </c:pt>
                <c:pt idx="15">
                  <c:v>2kv</c:v>
                </c:pt>
                <c:pt idx="16">
                  <c:v>3kv</c:v>
                </c:pt>
                <c:pt idx="17">
                  <c:v>4kv</c:v>
                </c:pt>
              </c:strCache>
            </c:strRef>
          </c:cat>
          <c:val>
            <c:numRef>
              <c:f>Sheet1!$K$2:$K$103</c:f>
              <c:numCache>
                <c:formatCode>General</c:formatCode>
                <c:ptCount val="18"/>
                <c:pt idx="12">
                  <c:v>0</c:v>
                </c:pt>
                <c:pt idx="13">
                  <c:v>0</c:v>
                </c:pt>
                <c:pt idx="14">
                  <c:v>-35.800000000000004</c:v>
                </c:pt>
              </c:numCache>
            </c:numRef>
          </c:val>
        </c:ser>
        <c:ser>
          <c:idx val="9"/>
          <c:order val="11"/>
          <c:tx>
            <c:strRef>
              <c:f>Sheet1!$M$1</c:f>
              <c:strCache>
                <c:ptCount val="1"/>
                <c:pt idx="0">
                  <c:v>Kapitaldekning forventet</c:v>
                </c:pt>
              </c:strCache>
            </c:strRef>
          </c:tx>
          <c:spPr>
            <a:ln w="28575">
              <a:noFill/>
            </a:ln>
          </c:spPr>
          <c:marker>
            <c:spPr>
              <a:solidFill>
                <a:srgbClr val="FF0000"/>
              </a:solidFill>
              <a:ln>
                <a:noFill/>
              </a:ln>
            </c:spPr>
          </c:marker>
          <c:dPt>
            <c:idx val="16"/>
            <c:marker>
              <c:symbol val="diamond"/>
              <c:size val="7"/>
            </c:marker>
          </c:dPt>
          <c:cat>
            <c:strRef>
              <c:f>Sheet1!$A$2:$A$103</c:f>
              <c:strCache>
                <c:ptCount val="18"/>
                <c:pt idx="0">
                  <c:v>2kv</c:v>
                </c:pt>
                <c:pt idx="1">
                  <c:v>3kv</c:v>
                </c:pt>
                <c:pt idx="2">
                  <c:v>4kv</c:v>
                </c:pt>
                <c:pt idx="3">
                  <c:v>2kv</c:v>
                </c:pt>
                <c:pt idx="4">
                  <c:v>3kv</c:v>
                </c:pt>
                <c:pt idx="5">
                  <c:v>4kv</c:v>
                </c:pt>
                <c:pt idx="6">
                  <c:v>2kv</c:v>
                </c:pt>
                <c:pt idx="7">
                  <c:v>3kv</c:v>
                </c:pt>
                <c:pt idx="8">
                  <c:v>4kv</c:v>
                </c:pt>
                <c:pt idx="9">
                  <c:v>2kv</c:v>
                </c:pt>
                <c:pt idx="10">
                  <c:v>3kv</c:v>
                </c:pt>
                <c:pt idx="11">
                  <c:v>4kv</c:v>
                </c:pt>
                <c:pt idx="12">
                  <c:v>2kv</c:v>
                </c:pt>
                <c:pt idx="13">
                  <c:v>3kv</c:v>
                </c:pt>
                <c:pt idx="14">
                  <c:v>4kv</c:v>
                </c:pt>
                <c:pt idx="15">
                  <c:v>2kv</c:v>
                </c:pt>
                <c:pt idx="16">
                  <c:v>3kv</c:v>
                </c:pt>
                <c:pt idx="17">
                  <c:v>4kv</c:v>
                </c:pt>
              </c:strCache>
            </c:strRef>
          </c:cat>
          <c:val>
            <c:numRef>
              <c:f>Sheet1!$M$2:$M$103</c:f>
              <c:numCache>
                <c:formatCode>General</c:formatCode>
                <c:ptCount val="18"/>
                <c:pt idx="15">
                  <c:v>0</c:v>
                </c:pt>
                <c:pt idx="16">
                  <c:v>-13</c:v>
                </c:pt>
                <c:pt idx="17">
                  <c:v>-29.6</c:v>
                </c:pt>
              </c:numCache>
            </c:numRef>
          </c:val>
        </c:ser>
        <c:marker val="1"/>
        <c:axId val="186912128"/>
        <c:axId val="186922112"/>
      </c:lineChart>
      <c:catAx>
        <c:axId val="186909440"/>
        <c:scaling>
          <c:orientation val="minMax"/>
        </c:scaling>
        <c:axPos val="b"/>
        <c:majorTickMark val="none"/>
        <c:tickLblPos val="none"/>
        <c:spPr>
          <a:ln w="3134">
            <a:solidFill>
              <a:schemeClr val="tx1"/>
            </a:solidFill>
            <a:prstDash val="solid"/>
          </a:ln>
        </c:spPr>
        <c:crossAx val="186910976"/>
        <c:crossesAt val="0"/>
        <c:auto val="1"/>
        <c:lblAlgn val="ctr"/>
        <c:lblOffset val="100"/>
        <c:tickLblSkip val="1"/>
        <c:tickMarkSkip val="4"/>
      </c:catAx>
      <c:valAx>
        <c:axId val="186910976"/>
        <c:scaling>
          <c:orientation val="minMax"/>
          <c:max val="60"/>
          <c:min val="-60"/>
        </c:scaling>
        <c:axPos val="l"/>
        <c:numFmt formatCode="General" sourceLinked="1"/>
        <c:majorTickMark val="in"/>
        <c:tickLblPos val="nextTo"/>
        <c:spPr>
          <a:ln w="313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/>
                <a:ea typeface="Arial Narrow"/>
                <a:cs typeface="Arial Narrow"/>
              </a:defRPr>
            </a:pPr>
            <a:endParaRPr lang="nb-NO"/>
          </a:p>
        </c:txPr>
        <c:crossAx val="186909440"/>
        <c:crosses val="autoZero"/>
        <c:crossBetween val="between"/>
        <c:majorUnit val="20"/>
        <c:minorUnit val="20"/>
      </c:valAx>
      <c:catAx>
        <c:axId val="186912128"/>
        <c:scaling>
          <c:orientation val="minMax"/>
        </c:scaling>
        <c:axPos val="b"/>
        <c:numFmt formatCode="General" sourceLinked="1"/>
        <c:majorTickMark val="in"/>
        <c:tickLblPos val="nextTo"/>
        <c:spPr>
          <a:ln w="313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/>
                <a:ea typeface="Arial Narrow"/>
                <a:cs typeface="Arial Narrow"/>
              </a:defRPr>
            </a:pPr>
            <a:endParaRPr lang="nb-NO"/>
          </a:p>
        </c:txPr>
        <c:crossAx val="186922112"/>
        <c:crossesAt val="-90"/>
        <c:auto val="1"/>
        <c:lblAlgn val="ctr"/>
        <c:lblOffset val="100"/>
        <c:tickLblSkip val="1"/>
        <c:tickMarkSkip val="1"/>
      </c:catAx>
      <c:valAx>
        <c:axId val="186922112"/>
        <c:scaling>
          <c:orientation val="minMax"/>
          <c:max val="60"/>
          <c:min val="-60"/>
        </c:scaling>
        <c:axPos val="r"/>
        <c:numFmt formatCode="General" sourceLinked="1"/>
        <c:majorTickMark val="in"/>
        <c:tickLblPos val="nextTo"/>
        <c:spPr>
          <a:ln w="313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/>
                <a:ea typeface="Arial Narrow"/>
                <a:cs typeface="Arial Narrow"/>
              </a:defRPr>
            </a:pPr>
            <a:endParaRPr lang="nb-NO"/>
          </a:p>
        </c:txPr>
        <c:crossAx val="186912128"/>
        <c:crosses val="max"/>
        <c:crossBetween val="between"/>
        <c:majorUnit val="20"/>
        <c:minorUnit val="20"/>
      </c:valAx>
      <c:spPr>
        <a:noFill/>
        <a:ln w="12537">
          <a:solidFill>
            <a:schemeClr val="tx1"/>
          </a:solidFill>
          <a:prstDash val="solid"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777" b="0" i="0" u="none" strike="noStrike" baseline="0">
          <a:solidFill>
            <a:schemeClr val="tx1"/>
          </a:solidFill>
          <a:latin typeface="Arial Narrow"/>
          <a:ea typeface="Arial Narrow"/>
          <a:cs typeface="Arial Narrow"/>
        </a:defRPr>
      </a:pPr>
      <a:endParaRPr lang="nb-NO"/>
    </a:p>
  </c:txPr>
  <c:externalData r:id="rId1"/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nb-NO"/>
  <c:chart>
    <c:plotArea>
      <c:layout>
        <c:manualLayout>
          <c:layoutTarget val="inner"/>
          <c:xMode val="edge"/>
          <c:yMode val="edge"/>
          <c:x val="6.6151574803149621E-2"/>
          <c:y val="2.642796934865901E-2"/>
          <c:w val="0.86769685039370836"/>
          <c:h val="0.86572126436782026"/>
        </c:manualLayout>
      </c:layout>
      <c:barChart>
        <c:barDir val="col"/>
        <c:grouping val="clustered"/>
        <c:ser>
          <c:idx val="1"/>
          <c:order val="0"/>
          <c:tx>
            <c:strRef>
              <c:f>Sheet1!$B$1</c:f>
              <c:strCache>
                <c:ptCount val="1"/>
                <c:pt idx="0">
                  <c:v>Utlånsmargin faktisk</c:v>
                </c:pt>
              </c:strCache>
            </c:strRef>
          </c:tx>
          <c:spPr>
            <a:solidFill>
              <a:srgbClr val="000080"/>
            </a:solidFill>
            <a:ln w="25185">
              <a:noFill/>
            </a:ln>
          </c:spPr>
          <c:cat>
            <c:strRef>
              <c:f>Sheet1!$A$2:$A$56</c:f>
              <c:strCache>
                <c:ptCount val="12"/>
                <c:pt idx="0">
                  <c:v>2kv </c:v>
                </c:pt>
                <c:pt idx="1">
                  <c:v>3kv </c:v>
                </c:pt>
                <c:pt idx="2">
                  <c:v>4kb</c:v>
                </c:pt>
                <c:pt idx="3">
                  <c:v>2kv </c:v>
                </c:pt>
                <c:pt idx="4">
                  <c:v>3kv </c:v>
                </c:pt>
                <c:pt idx="5">
                  <c:v>4kv</c:v>
                </c:pt>
                <c:pt idx="6">
                  <c:v>2kv </c:v>
                </c:pt>
                <c:pt idx="7">
                  <c:v>3kv </c:v>
                </c:pt>
                <c:pt idx="8">
                  <c:v>4kv</c:v>
                </c:pt>
                <c:pt idx="9">
                  <c:v>2kv </c:v>
                </c:pt>
                <c:pt idx="10">
                  <c:v>3kv </c:v>
                </c:pt>
                <c:pt idx="11">
                  <c:v>4kv</c:v>
                </c:pt>
              </c:strCache>
            </c:strRef>
          </c:cat>
          <c:val>
            <c:numRef>
              <c:f>Sheet1!$B$2:$B$56</c:f>
              <c:numCache>
                <c:formatCode>General</c:formatCode>
                <c:ptCount val="12"/>
                <c:pt idx="0">
                  <c:v>-33</c:v>
                </c:pt>
                <c:pt idx="1">
                  <c:v>27.6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Krav til ek faktisk</c:v>
                </c:pt>
              </c:strCache>
            </c:strRef>
          </c:tx>
          <c:spPr>
            <a:solidFill>
              <a:srgbClr val="000080"/>
            </a:solidFill>
            <a:ln w="25185">
              <a:noFill/>
            </a:ln>
          </c:spPr>
          <c:cat>
            <c:strRef>
              <c:f>Sheet1!$A$2:$A$56</c:f>
              <c:strCache>
                <c:ptCount val="12"/>
                <c:pt idx="0">
                  <c:v>2kv </c:v>
                </c:pt>
                <c:pt idx="1">
                  <c:v>3kv </c:v>
                </c:pt>
                <c:pt idx="2">
                  <c:v>4kb</c:v>
                </c:pt>
                <c:pt idx="3">
                  <c:v>2kv </c:v>
                </c:pt>
                <c:pt idx="4">
                  <c:v>3kv </c:v>
                </c:pt>
                <c:pt idx="5">
                  <c:v>4kv</c:v>
                </c:pt>
                <c:pt idx="6">
                  <c:v>2kv </c:v>
                </c:pt>
                <c:pt idx="7">
                  <c:v>3kv </c:v>
                </c:pt>
                <c:pt idx="8">
                  <c:v>4kv</c:v>
                </c:pt>
                <c:pt idx="9">
                  <c:v>2kv </c:v>
                </c:pt>
                <c:pt idx="10">
                  <c:v>3kv </c:v>
                </c:pt>
                <c:pt idx="11">
                  <c:v>4kv</c:v>
                </c:pt>
              </c:strCache>
            </c:strRef>
          </c:cat>
          <c:val>
            <c:numRef>
              <c:f>Sheet1!$D$2:$D$56</c:f>
              <c:numCache>
                <c:formatCode>General</c:formatCode>
                <c:ptCount val="12"/>
                <c:pt idx="3">
                  <c:v>0</c:v>
                </c:pt>
                <c:pt idx="4">
                  <c:v>0</c:v>
                </c:pt>
              </c:numCache>
            </c:numRef>
          </c:val>
        </c:ser>
        <c:ser>
          <c:idx val="10"/>
          <c:order val="4"/>
          <c:tx>
            <c:strRef>
              <c:f>Sheet1!$F$1</c:f>
              <c:strCache>
                <c:ptCount val="1"/>
                <c:pt idx="0">
                  <c:v>Maksimal nedbetalingstid</c:v>
                </c:pt>
              </c:strCache>
            </c:strRef>
          </c:tx>
          <c:spPr>
            <a:solidFill>
              <a:srgbClr val="000080"/>
            </a:solidFill>
            <a:ln w="25185">
              <a:noFill/>
            </a:ln>
          </c:spPr>
          <c:cat>
            <c:strRef>
              <c:f>Sheet1!$A$2:$A$56</c:f>
              <c:strCache>
                <c:ptCount val="12"/>
                <c:pt idx="0">
                  <c:v>2kv </c:v>
                </c:pt>
                <c:pt idx="1">
                  <c:v>3kv </c:v>
                </c:pt>
                <c:pt idx="2">
                  <c:v>4kb</c:v>
                </c:pt>
                <c:pt idx="3">
                  <c:v>2kv </c:v>
                </c:pt>
                <c:pt idx="4">
                  <c:v>3kv </c:v>
                </c:pt>
                <c:pt idx="5">
                  <c:v>4kv</c:v>
                </c:pt>
                <c:pt idx="6">
                  <c:v>2kv </c:v>
                </c:pt>
                <c:pt idx="7">
                  <c:v>3kv </c:v>
                </c:pt>
                <c:pt idx="8">
                  <c:v>4kv</c:v>
                </c:pt>
                <c:pt idx="9">
                  <c:v>2kv </c:v>
                </c:pt>
                <c:pt idx="10">
                  <c:v>3kv </c:v>
                </c:pt>
                <c:pt idx="11">
                  <c:v>4kv</c:v>
                </c:pt>
              </c:strCache>
            </c:strRef>
          </c:cat>
          <c:val>
            <c:numRef>
              <c:f>Sheet1!$F$2:$F$56</c:f>
              <c:numCache>
                <c:formatCode>General</c:formatCode>
                <c:ptCount val="12"/>
                <c:pt idx="6">
                  <c:v>0</c:v>
                </c:pt>
                <c:pt idx="7">
                  <c:v>-16.600000000000001</c:v>
                </c:pt>
              </c:numCache>
            </c:numRef>
          </c:val>
        </c:ser>
        <c:ser>
          <c:idx val="0"/>
          <c:order val="6"/>
          <c:tx>
            <c:strRef>
              <c:f>Sheet1!$H$1</c:f>
              <c:strCache>
                <c:ptCount val="1"/>
                <c:pt idx="0">
                  <c:v>gebyrer faktisk</c:v>
                </c:pt>
              </c:strCache>
            </c:strRef>
          </c:tx>
          <c:spPr>
            <a:solidFill>
              <a:srgbClr val="000080"/>
            </a:solidFill>
            <a:ln w="25185">
              <a:noFill/>
            </a:ln>
          </c:spPr>
          <c:cat>
            <c:strRef>
              <c:f>Sheet1!$A$2:$A$56</c:f>
              <c:strCache>
                <c:ptCount val="12"/>
                <c:pt idx="0">
                  <c:v>2kv </c:v>
                </c:pt>
                <c:pt idx="1">
                  <c:v>3kv </c:v>
                </c:pt>
                <c:pt idx="2">
                  <c:v>4kb</c:v>
                </c:pt>
                <c:pt idx="3">
                  <c:v>2kv </c:v>
                </c:pt>
                <c:pt idx="4">
                  <c:v>3kv </c:v>
                </c:pt>
                <c:pt idx="5">
                  <c:v>4kv</c:v>
                </c:pt>
                <c:pt idx="6">
                  <c:v>2kv </c:v>
                </c:pt>
                <c:pt idx="7">
                  <c:v>3kv </c:v>
                </c:pt>
                <c:pt idx="8">
                  <c:v>4kv</c:v>
                </c:pt>
                <c:pt idx="9">
                  <c:v>2kv </c:v>
                </c:pt>
                <c:pt idx="10">
                  <c:v>3kv </c:v>
                </c:pt>
                <c:pt idx="11">
                  <c:v>4kv</c:v>
                </c:pt>
              </c:strCache>
            </c:strRef>
          </c:cat>
          <c:val>
            <c:numRef>
              <c:f>Sheet1!$H$2:$H$56</c:f>
              <c:numCache>
                <c:formatCode>General</c:formatCode>
                <c:ptCount val="12"/>
                <c:pt idx="9">
                  <c:v>0</c:v>
                </c:pt>
                <c:pt idx="10">
                  <c:v>29.6</c:v>
                </c:pt>
              </c:numCache>
            </c:numRef>
          </c:val>
        </c:ser>
        <c:gapWidth val="140"/>
        <c:overlap val="100"/>
        <c:axId val="187336960"/>
        <c:axId val="187351424"/>
      </c:barChart>
      <c:lineChart>
        <c:grouping val="standard"/>
        <c:ser>
          <c:idx val="3"/>
          <c:order val="1"/>
          <c:tx>
            <c:strRef>
              <c:f>Sheet1!$C$1</c:f>
              <c:strCache>
                <c:ptCount val="1"/>
                <c:pt idx="0">
                  <c:v>utlånsmargin forventet</c:v>
                </c:pt>
              </c:strCache>
            </c:strRef>
          </c:tx>
          <c:spPr>
            <a:ln w="28334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Sheet1!$A$2:$A$56</c:f>
              <c:strCache>
                <c:ptCount val="12"/>
                <c:pt idx="0">
                  <c:v>2kv </c:v>
                </c:pt>
                <c:pt idx="1">
                  <c:v>3kv </c:v>
                </c:pt>
                <c:pt idx="2">
                  <c:v>4kb</c:v>
                </c:pt>
                <c:pt idx="3">
                  <c:v>2kv </c:v>
                </c:pt>
                <c:pt idx="4">
                  <c:v>3kv </c:v>
                </c:pt>
                <c:pt idx="5">
                  <c:v>4kv</c:v>
                </c:pt>
                <c:pt idx="6">
                  <c:v>2kv </c:v>
                </c:pt>
                <c:pt idx="7">
                  <c:v>3kv </c:v>
                </c:pt>
                <c:pt idx="8">
                  <c:v>4kv</c:v>
                </c:pt>
                <c:pt idx="9">
                  <c:v>2kv </c:v>
                </c:pt>
                <c:pt idx="10">
                  <c:v>3kv </c:v>
                </c:pt>
                <c:pt idx="11">
                  <c:v>4kv</c:v>
                </c:pt>
              </c:strCache>
            </c:strRef>
          </c:cat>
          <c:val>
            <c:numRef>
              <c:f>Sheet1!$C$2:$C$56</c:f>
              <c:numCache>
                <c:formatCode>General</c:formatCode>
                <c:ptCount val="12"/>
                <c:pt idx="0">
                  <c:v>4.7</c:v>
                </c:pt>
                <c:pt idx="1">
                  <c:v>-14.9</c:v>
                </c:pt>
                <c:pt idx="2">
                  <c:v>47.5</c:v>
                </c:pt>
              </c:numCache>
            </c:numRef>
          </c:val>
        </c:ser>
        <c:ser>
          <c:idx val="7"/>
          <c:order val="3"/>
          <c:tx>
            <c:strRef>
              <c:f>Sheet1!$E$1</c:f>
              <c:strCache>
                <c:ptCount val="1"/>
                <c:pt idx="0">
                  <c:v>krav til ek forventet</c:v>
                </c:pt>
              </c:strCache>
            </c:strRef>
          </c:tx>
          <c:spPr>
            <a:ln w="28334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Sheet1!$A$2:$A$56</c:f>
              <c:strCache>
                <c:ptCount val="12"/>
                <c:pt idx="0">
                  <c:v>2kv </c:v>
                </c:pt>
                <c:pt idx="1">
                  <c:v>3kv </c:v>
                </c:pt>
                <c:pt idx="2">
                  <c:v>4kb</c:v>
                </c:pt>
                <c:pt idx="3">
                  <c:v>2kv </c:v>
                </c:pt>
                <c:pt idx="4">
                  <c:v>3kv </c:v>
                </c:pt>
                <c:pt idx="5">
                  <c:v>4kv</c:v>
                </c:pt>
                <c:pt idx="6">
                  <c:v>2kv </c:v>
                </c:pt>
                <c:pt idx="7">
                  <c:v>3kv </c:v>
                </c:pt>
                <c:pt idx="8">
                  <c:v>4kv</c:v>
                </c:pt>
                <c:pt idx="9">
                  <c:v>2kv </c:v>
                </c:pt>
                <c:pt idx="10">
                  <c:v>3kv </c:v>
                </c:pt>
                <c:pt idx="11">
                  <c:v>4kv</c:v>
                </c:pt>
              </c:strCache>
            </c:strRef>
          </c:cat>
          <c:val>
            <c:numRef>
              <c:f>Sheet1!$E$2:$E$56</c:f>
              <c:numCache>
                <c:formatCode>General</c:formatCode>
                <c:ptCount val="12"/>
                <c:pt idx="3">
                  <c:v>0</c:v>
                </c:pt>
                <c:pt idx="4">
                  <c:v>0</c:v>
                </c:pt>
                <c:pt idx="5">
                  <c:v>10</c:v>
                </c:pt>
              </c:numCache>
            </c:numRef>
          </c:val>
        </c:ser>
        <c:ser>
          <c:idx val="15"/>
          <c:order val="5"/>
          <c:tx>
            <c:strRef>
              <c:f>Sheet1!$G$1</c:f>
              <c:strCache>
                <c:ptCount val="1"/>
                <c:pt idx="0">
                  <c:v>Maks nedbetalingstid forventet</c:v>
                </c:pt>
              </c:strCache>
            </c:strRef>
          </c:tx>
          <c:spPr>
            <a:ln w="28334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Sheet1!$A$2:$A$56</c:f>
              <c:strCache>
                <c:ptCount val="12"/>
                <c:pt idx="0">
                  <c:v>2kv </c:v>
                </c:pt>
                <c:pt idx="1">
                  <c:v>3kv </c:v>
                </c:pt>
                <c:pt idx="2">
                  <c:v>4kb</c:v>
                </c:pt>
                <c:pt idx="3">
                  <c:v>2kv </c:v>
                </c:pt>
                <c:pt idx="4">
                  <c:v>3kv </c:v>
                </c:pt>
                <c:pt idx="5">
                  <c:v>4kv</c:v>
                </c:pt>
                <c:pt idx="6">
                  <c:v>2kv </c:v>
                </c:pt>
                <c:pt idx="7">
                  <c:v>3kv </c:v>
                </c:pt>
                <c:pt idx="8">
                  <c:v>4kv</c:v>
                </c:pt>
                <c:pt idx="9">
                  <c:v>2kv </c:v>
                </c:pt>
                <c:pt idx="10">
                  <c:v>3kv </c:v>
                </c:pt>
                <c:pt idx="11">
                  <c:v>4kv</c:v>
                </c:pt>
              </c:strCache>
            </c:strRef>
          </c:cat>
          <c:val>
            <c:numRef>
              <c:f>Sheet1!$G$2:$G$56</c:f>
              <c:numCache>
                <c:formatCode>General</c:formatCode>
                <c:ptCount val="12"/>
                <c:pt idx="6">
                  <c:v>0</c:v>
                </c:pt>
                <c:pt idx="7">
                  <c:v>0</c:v>
                </c:pt>
                <c:pt idx="8">
                  <c:v>-16.600000000000001</c:v>
                </c:pt>
              </c:numCache>
            </c:numRef>
          </c:val>
        </c:ser>
        <c:ser>
          <c:idx val="4"/>
          <c:order val="7"/>
          <c:tx>
            <c:strRef>
              <c:f>Sheet1!$I$1</c:f>
              <c:strCache>
                <c:ptCount val="1"/>
                <c:pt idx="0">
                  <c:v>gebyrer forventet</c:v>
                </c:pt>
              </c:strCache>
            </c:strRef>
          </c:tx>
          <c:spPr>
            <a:ln w="28334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Sheet1!$A$2:$A$56</c:f>
              <c:strCache>
                <c:ptCount val="12"/>
                <c:pt idx="0">
                  <c:v>2kv </c:v>
                </c:pt>
                <c:pt idx="1">
                  <c:v>3kv </c:v>
                </c:pt>
                <c:pt idx="2">
                  <c:v>4kb</c:v>
                </c:pt>
                <c:pt idx="3">
                  <c:v>2kv </c:v>
                </c:pt>
                <c:pt idx="4">
                  <c:v>3kv </c:v>
                </c:pt>
                <c:pt idx="5">
                  <c:v>4kv</c:v>
                </c:pt>
                <c:pt idx="6">
                  <c:v>2kv </c:v>
                </c:pt>
                <c:pt idx="7">
                  <c:v>3kv </c:v>
                </c:pt>
                <c:pt idx="8">
                  <c:v>4kv</c:v>
                </c:pt>
                <c:pt idx="9">
                  <c:v>2kv </c:v>
                </c:pt>
                <c:pt idx="10">
                  <c:v>3kv </c:v>
                </c:pt>
                <c:pt idx="11">
                  <c:v>4kv</c:v>
                </c:pt>
              </c:strCache>
            </c:strRef>
          </c:cat>
          <c:val>
            <c:numRef>
              <c:f>Sheet1!$I$2:$I$56</c:f>
              <c:numCache>
                <c:formatCode>General</c:formatCode>
                <c:ptCount val="12"/>
                <c:pt idx="9">
                  <c:v>0</c:v>
                </c:pt>
                <c:pt idx="10">
                  <c:v>0</c:v>
                </c:pt>
                <c:pt idx="11">
                  <c:v>33.800000000000004</c:v>
                </c:pt>
              </c:numCache>
            </c:numRef>
          </c:val>
        </c:ser>
        <c:marker val="1"/>
        <c:axId val="187352960"/>
        <c:axId val="187354496"/>
      </c:lineChart>
      <c:catAx>
        <c:axId val="187336960"/>
        <c:scaling>
          <c:orientation val="minMax"/>
        </c:scaling>
        <c:axPos val="b"/>
        <c:majorTickMark val="none"/>
        <c:tickLblPos val="none"/>
        <c:spPr>
          <a:ln w="3149">
            <a:solidFill>
              <a:schemeClr val="tx1"/>
            </a:solidFill>
            <a:prstDash val="solid"/>
          </a:ln>
        </c:spPr>
        <c:crossAx val="187351424"/>
        <c:crossesAt val="0"/>
        <c:auto val="1"/>
        <c:lblAlgn val="ctr"/>
        <c:lblOffset val="100"/>
        <c:tickLblSkip val="1"/>
        <c:tickMarkSkip val="4"/>
      </c:catAx>
      <c:valAx>
        <c:axId val="187351424"/>
        <c:scaling>
          <c:orientation val="minMax"/>
          <c:max val="60"/>
          <c:min val="-60"/>
        </c:scaling>
        <c:axPos val="l"/>
        <c:numFmt formatCode="General" sourceLinked="1"/>
        <c:majorTickMark val="in"/>
        <c:tickLblPos val="nextTo"/>
        <c:spPr>
          <a:ln w="314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/>
                <a:ea typeface="Arial Narrow"/>
                <a:cs typeface="Arial Narrow"/>
              </a:defRPr>
            </a:pPr>
            <a:endParaRPr lang="nb-NO"/>
          </a:p>
        </c:txPr>
        <c:crossAx val="187336960"/>
        <c:crosses val="autoZero"/>
        <c:crossBetween val="between"/>
        <c:majorUnit val="20"/>
        <c:minorUnit val="20"/>
      </c:valAx>
      <c:catAx>
        <c:axId val="187352960"/>
        <c:scaling>
          <c:orientation val="minMax"/>
        </c:scaling>
        <c:axPos val="b"/>
        <c:numFmt formatCode="General" sourceLinked="1"/>
        <c:majorTickMark val="in"/>
        <c:tickLblPos val="nextTo"/>
        <c:spPr>
          <a:ln w="314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/>
                <a:ea typeface="Arial Narrow"/>
                <a:cs typeface="Arial Narrow"/>
              </a:defRPr>
            </a:pPr>
            <a:endParaRPr lang="nb-NO"/>
          </a:p>
        </c:txPr>
        <c:crossAx val="187354496"/>
        <c:crossesAt val="-90"/>
        <c:auto val="1"/>
        <c:lblAlgn val="ctr"/>
        <c:lblOffset val="100"/>
        <c:tickLblSkip val="1"/>
        <c:tickMarkSkip val="1"/>
      </c:catAx>
      <c:valAx>
        <c:axId val="187354496"/>
        <c:scaling>
          <c:orientation val="minMax"/>
          <c:max val="60"/>
          <c:min val="-60"/>
        </c:scaling>
        <c:axPos val="r"/>
        <c:numFmt formatCode="General" sourceLinked="1"/>
        <c:majorTickMark val="in"/>
        <c:tickLblPos val="nextTo"/>
        <c:spPr>
          <a:ln w="314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/>
                <a:ea typeface="Arial Narrow"/>
                <a:cs typeface="Arial Narrow"/>
              </a:defRPr>
            </a:pPr>
            <a:endParaRPr lang="nb-NO"/>
          </a:p>
        </c:txPr>
        <c:crossAx val="187352960"/>
        <c:crosses val="max"/>
        <c:crossBetween val="between"/>
        <c:majorUnit val="20"/>
        <c:minorUnit val="20"/>
      </c:valAx>
      <c:spPr>
        <a:noFill/>
        <a:ln w="12593">
          <a:solidFill>
            <a:schemeClr val="tx1"/>
          </a:solidFill>
          <a:prstDash val="solid"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785" b="0" i="0" u="none" strike="noStrike" baseline="0">
          <a:solidFill>
            <a:schemeClr val="tx1"/>
          </a:solidFill>
          <a:latin typeface="Arial Narrow"/>
          <a:ea typeface="Arial Narrow"/>
          <a:cs typeface="Arial Narrow"/>
        </a:defRPr>
      </a:pPr>
      <a:endParaRPr lang="nb-NO"/>
    </a:p>
  </c:txPr>
  <c:externalData r:id="rId1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0.75987</cdr:x>
      <cdr:y>0.0368</cdr:y>
    </cdr:from>
    <cdr:to>
      <cdr:x>0.92524</cdr:x>
      <cdr:y>0.10165</cdr:y>
    </cdr:to>
    <cdr:sp macro="" textlink="">
      <cdr:nvSpPr>
        <cdr:cNvPr id="2" name="Text Box 8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6948264" y="192084"/>
          <a:ext cx="1512168" cy="338554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nb-NO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9pPr>
        </a:lstStyle>
        <a:p xmlns:a="http://schemas.openxmlformats.org/drawingml/2006/main">
          <a:pPr algn="ctr">
            <a:spcBef>
              <a:spcPct val="50000"/>
            </a:spcBef>
          </a:pPr>
          <a:r>
            <a:rPr lang="nb-NO" sz="1600" dirty="0" err="1" smtClean="0">
              <a:latin typeface="Univers 45 Light" pitchFamily="34" charset="0"/>
            </a:rPr>
            <a:t>Fastrentelån</a:t>
          </a:r>
          <a:endParaRPr lang="nb-NO" sz="1600" dirty="0">
            <a:latin typeface="Univers 45 Light" pitchFamily="34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0.75987</cdr:x>
      <cdr:y>0.17518</cdr:y>
    </cdr:from>
    <cdr:to>
      <cdr:x>0.75987</cdr:x>
      <cdr:y>0.89242</cdr:y>
    </cdr:to>
    <cdr:sp macro="" textlink="">
      <cdr:nvSpPr>
        <cdr:cNvPr id="2" name="Line 13"/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 flipH="1" flipV="1">
          <a:off x="6948264" y="914444"/>
          <a:ext cx="0" cy="3743993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9525">
          <a:solidFill>
            <a:srgbClr val="000000"/>
          </a:solidFill>
          <a:round/>
          <a:headEnd/>
          <a:tailEnd/>
        </a:ln>
      </cdr:spPr>
      <cdr:txBody>
        <a:bodyPr xmlns:a="http://schemas.openxmlformats.org/drawingml/2006/main"/>
        <a:lstStyle xmlns:a="http://schemas.openxmlformats.org/drawingml/2006/main">
          <a:defPPr>
            <a:defRPr lang="nb-NO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9pPr>
        </a:lstStyle>
        <a:p xmlns:a="http://schemas.openxmlformats.org/drawingml/2006/main">
          <a:endParaRPr lang="nb-NO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0.64063</cdr:x>
      <cdr:y>0.02737</cdr:y>
    </cdr:from>
    <cdr:to>
      <cdr:x>0.64063</cdr:x>
      <cdr:y>0.88254</cdr:y>
    </cdr:to>
    <cdr:sp macro="" textlink="">
      <cdr:nvSpPr>
        <cdr:cNvPr id="2" name="Line 6"/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 flipV="1">
          <a:off x="5857921" y="142871"/>
          <a:ext cx="0" cy="4463988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9525">
          <a:solidFill>
            <a:srgbClr val="000000"/>
          </a:solidFill>
          <a:round/>
          <a:headEnd/>
          <a:tailEnd/>
        </a:ln>
      </cdr:spPr>
      <cdr:txBody>
        <a:bodyPr xmlns:a="http://schemas.openxmlformats.org/drawingml/2006/main"/>
        <a:lstStyle xmlns:a="http://schemas.openxmlformats.org/drawingml/2006/main">
          <a:defPPr>
            <a:defRPr lang="nb-NO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9pPr>
        </a:lstStyle>
        <a:p xmlns:a="http://schemas.openxmlformats.org/drawingml/2006/main">
          <a:endParaRPr lang="nb-NO"/>
        </a:p>
      </cdr:txBody>
    </cdr:sp>
  </cdr:relSizeAnchor>
  <cdr:relSizeAnchor xmlns:cdr="http://schemas.openxmlformats.org/drawingml/2006/chartDrawing">
    <cdr:from>
      <cdr:x>0.64063</cdr:x>
      <cdr:y>0.02737</cdr:y>
    </cdr:from>
    <cdr:to>
      <cdr:x>0.93737</cdr:x>
      <cdr:y>0.10312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5857884" y="142876"/>
          <a:ext cx="2713437" cy="39541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pPr algn="ctr"/>
          <a:r>
            <a:rPr lang="nb-NO" sz="1600" dirty="0" err="1" smtClean="0">
              <a:latin typeface="Univers 45 Light" pitchFamily="34" charset="0"/>
            </a:rPr>
            <a:t>Fastrentelån</a:t>
          </a:r>
          <a:endParaRPr lang="nb-NO" sz="1600" dirty="0">
            <a:latin typeface="Univers 45 Light" pitchFamily="34" charset="0"/>
          </a:endParaRP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0.78549</cdr:x>
      <cdr:y>0.02817</cdr:y>
    </cdr:from>
    <cdr:to>
      <cdr:x>0.78549</cdr:x>
      <cdr:y>0.88334</cdr:y>
    </cdr:to>
    <cdr:sp macro="" textlink="">
      <cdr:nvSpPr>
        <cdr:cNvPr id="2" name="Line 11"/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 flipH="1" flipV="1">
          <a:off x="7182521" y="147046"/>
          <a:ext cx="0" cy="4464000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9525">
          <a:solidFill>
            <a:srgbClr val="000000"/>
          </a:solidFill>
          <a:round/>
          <a:headEnd/>
          <a:tailEnd/>
        </a:ln>
      </cdr:spPr>
      <cdr:txBody>
        <a:bodyPr xmlns:a="http://schemas.openxmlformats.org/drawingml/2006/main"/>
        <a:lstStyle xmlns:a="http://schemas.openxmlformats.org/drawingml/2006/main">
          <a:defPPr>
            <a:defRPr lang="nb-NO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9pPr>
        </a:lstStyle>
        <a:p xmlns:a="http://schemas.openxmlformats.org/drawingml/2006/main">
          <a:endParaRPr lang="nb-NO"/>
        </a:p>
      </cdr:txBody>
    </cdr:sp>
  </cdr:relSizeAnchor>
  <cdr:relSizeAnchor xmlns:cdr="http://schemas.openxmlformats.org/drawingml/2006/chartDrawing">
    <cdr:from>
      <cdr:x>0.63281</cdr:x>
      <cdr:y>0.02817</cdr:y>
    </cdr:from>
    <cdr:to>
      <cdr:x>0.79925</cdr:x>
      <cdr:y>0.1402</cdr:y>
    </cdr:to>
    <cdr:sp macro="" textlink="">
      <cdr:nvSpPr>
        <cdr:cNvPr id="4" name="Text Box 6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5786414" y="147047"/>
          <a:ext cx="1521889" cy="584797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nb-NO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9pPr>
        </a:lstStyle>
        <a:p xmlns:a="http://schemas.openxmlformats.org/drawingml/2006/main">
          <a:pPr algn="ctr">
            <a:spcBef>
              <a:spcPct val="50000"/>
            </a:spcBef>
          </a:pPr>
          <a:r>
            <a:rPr lang="nb-NO" sz="1600" dirty="0" err="1" smtClean="0">
              <a:latin typeface="Univers 45 Light"/>
            </a:rPr>
            <a:t>Finansierings-situasjonen</a:t>
          </a:r>
          <a:endParaRPr lang="nb-NO" sz="1600" baseline="30000" dirty="0">
            <a:latin typeface="Univers 45 Light"/>
          </a:endParaRPr>
        </a:p>
      </cdr:txBody>
    </cdr:sp>
  </cdr:relSizeAnchor>
  <cdr:relSizeAnchor xmlns:cdr="http://schemas.openxmlformats.org/drawingml/2006/chartDrawing">
    <cdr:from>
      <cdr:x>0.78125</cdr:x>
      <cdr:y>0.02737</cdr:y>
    </cdr:from>
    <cdr:to>
      <cdr:x>0.92969</cdr:x>
      <cdr:y>0.14266</cdr:y>
    </cdr:to>
    <cdr:sp macro="" textlink="">
      <cdr:nvSpPr>
        <cdr:cNvPr id="5" name="Text Box 6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7143768" y="142876"/>
          <a:ext cx="1357322" cy="60182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nb-NO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9pPr>
        </a:lstStyle>
        <a:p xmlns:a="http://schemas.openxmlformats.org/drawingml/2006/main">
          <a:pPr algn="ctr">
            <a:spcBef>
              <a:spcPct val="50000"/>
            </a:spcBef>
          </a:pPr>
          <a:r>
            <a:rPr lang="nb-NO" sz="1600" dirty="0" err="1" smtClean="0">
              <a:latin typeface="Univers 45 Light"/>
            </a:rPr>
            <a:t>Kapital-dekning</a:t>
          </a:r>
          <a:endParaRPr lang="nb-NO" sz="1600" baseline="30000" dirty="0">
            <a:latin typeface="Univers 45 Light"/>
          </a:endParaRPr>
        </a:p>
      </cdr:txBody>
    </cdr:sp>
  </cdr:relSizeAnchor>
  <cdr:relSizeAnchor xmlns:cdr="http://schemas.openxmlformats.org/drawingml/2006/chartDrawing">
    <cdr:from>
      <cdr:x>0.64063</cdr:x>
      <cdr:y>0.02737</cdr:y>
    </cdr:from>
    <cdr:to>
      <cdr:x>0.64063</cdr:x>
      <cdr:y>0.88254</cdr:y>
    </cdr:to>
    <cdr:sp macro="" textlink="">
      <cdr:nvSpPr>
        <cdr:cNvPr id="6" name="Line 11"/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 flipH="1" flipV="1">
          <a:off x="5857884" y="142876"/>
          <a:ext cx="0" cy="4464000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9525">
          <a:solidFill>
            <a:srgbClr val="000000"/>
          </a:solidFill>
          <a:round/>
          <a:headEnd/>
          <a:tailEnd/>
        </a:ln>
      </cdr:spPr>
      <cdr:txBody>
        <a:bodyPr xmlns:a="http://schemas.openxmlformats.org/drawingml/2006/main"/>
        <a:lstStyle xmlns:a="http://schemas.openxmlformats.org/drawingml/2006/main">
          <a:defPPr>
            <a:defRPr lang="nb-NO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9pPr>
        </a:lstStyle>
        <a:p xmlns:a="http://schemas.openxmlformats.org/drawingml/2006/main">
          <a:endParaRPr lang="nb-NO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8140E495-DF68-4F93-9ED0-6EE8A26AB0EB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65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noProof="0" smtClean="0"/>
              <a:t>Klikk for å redigere tekststiler i malen</a:t>
            </a:r>
          </a:p>
          <a:p>
            <a:pPr lvl="1"/>
            <a:r>
              <a:rPr lang="nb-NO" noProof="0" smtClean="0"/>
              <a:t>Andre nivå</a:t>
            </a:r>
          </a:p>
          <a:p>
            <a:pPr lvl="2"/>
            <a:r>
              <a:rPr lang="nb-NO" noProof="0" smtClean="0"/>
              <a:t>Tredje nivå</a:t>
            </a:r>
          </a:p>
          <a:p>
            <a:pPr lvl="3"/>
            <a:r>
              <a:rPr lang="nb-NO" noProof="0" smtClean="0"/>
              <a:t>Fjerde nivå</a:t>
            </a:r>
          </a:p>
          <a:p>
            <a:pPr lvl="4"/>
            <a:r>
              <a:rPr lang="nb-NO" noProof="0" smtClean="0"/>
              <a:t>Femte nivå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E315453F-2B5B-4DA9-8FE9-14CEED12EC62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F442678-358C-49F5-B4DC-87D5144AA750}" type="slidenum">
              <a:rPr lang="nb-NO" smtClean="0"/>
              <a:pPr/>
              <a:t>2</a:t>
            </a:fld>
            <a:endParaRPr lang="nb-NO" smtClean="0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2950"/>
            <a:ext cx="4965700" cy="3724275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6463"/>
            <a:ext cx="5438775" cy="4467225"/>
          </a:xfrm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6555D7A-E3E5-45CC-8DD9-2D9EF602A1FF}" type="slidenum">
              <a:rPr lang="nb-NO" smtClean="0"/>
              <a:pPr/>
              <a:t>3</a:t>
            </a:fld>
            <a:endParaRPr lang="nb-NO" smtClean="0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2950"/>
            <a:ext cx="4965700" cy="3724275"/>
          </a:xfrm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6463"/>
            <a:ext cx="5438775" cy="4467225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003F141-6B68-4B80-9433-36B3340E6F7D}" type="slidenum">
              <a:rPr lang="nb-NO" smtClean="0"/>
              <a:pPr/>
              <a:t>4</a:t>
            </a:fld>
            <a:endParaRPr lang="nb-NO" smtClean="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2950"/>
            <a:ext cx="4965700" cy="3724275"/>
          </a:xfrm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6463"/>
            <a:ext cx="5438775" cy="4467225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F040A15-6AB2-4AA2-89AE-21A5791AC017}" type="slidenum">
              <a:rPr lang="nb-NO" smtClean="0"/>
              <a:pPr/>
              <a:t>5</a:t>
            </a:fld>
            <a:endParaRPr lang="nb-NO" smtClean="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2950"/>
            <a:ext cx="4965700" cy="3724275"/>
          </a:xfrm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6463"/>
            <a:ext cx="5438775" cy="4467225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3109E47-B49F-402C-8A26-34289FCFF0AD}" type="slidenum">
              <a:rPr lang="nb-NO" smtClean="0"/>
              <a:pPr/>
              <a:t>6</a:t>
            </a:fld>
            <a:endParaRPr lang="nb-NO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2950"/>
            <a:ext cx="4965700" cy="3724275"/>
          </a:xfrm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6463"/>
            <a:ext cx="5438775" cy="4467225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8751CEB-45B9-4C81-86AA-5748081CD7F2}" type="slidenum">
              <a:rPr lang="nb-NO" smtClean="0"/>
              <a:pPr/>
              <a:t>7</a:t>
            </a:fld>
            <a:endParaRPr lang="nb-NO" smtClean="0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2950"/>
            <a:ext cx="4965700" cy="3724275"/>
          </a:xfrm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6463"/>
            <a:ext cx="5438775" cy="4467225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00C05E7-47CE-461F-B6DB-4C73E097A588}" type="slidenum">
              <a:rPr lang="nb-NO" smtClean="0"/>
              <a:pPr/>
              <a:t>8</a:t>
            </a:fld>
            <a:endParaRPr lang="nb-NO" smtClean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2950"/>
            <a:ext cx="4965700" cy="3724275"/>
          </a:xfrm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6463"/>
            <a:ext cx="5438775" cy="4467225"/>
          </a:xfrm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nb-N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0DD77B-AAC4-48FC-A777-EE62AF715F3A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31BC7D-9767-4298-8A6E-066A0F9F7E62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EF285B-890B-4089-8F6F-265371A4A2D4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9613" y="557213"/>
            <a:ext cx="4537075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1979613" y="1627188"/>
            <a:ext cx="4537075" cy="3889375"/>
          </a:xfrm>
        </p:spPr>
        <p:txBody>
          <a:bodyPr/>
          <a:lstStyle/>
          <a:p>
            <a:pPr lvl="0"/>
            <a:endParaRPr lang="nb-NO" noProof="0" dirty="0" smtClean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179388" y="6429375"/>
            <a:ext cx="184150" cy="244475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  <a:effectLst/>
        </p:spPr>
        <p:txBody>
          <a:bodyPr wrap="none" lIns="91408" tIns="45705" rIns="91408" bIns="45705" anchor="ctr">
            <a:spAutoFit/>
          </a:bodyPr>
          <a:lstStyle/>
          <a:p>
            <a:pPr defTabSz="912813" eaLnBrk="0" hangingPunct="0">
              <a:spcBef>
                <a:spcPct val="50000"/>
              </a:spcBef>
              <a:defRPr/>
            </a:pPr>
            <a:endParaRPr lang="en-GB" sz="1000" dirty="0">
              <a:latin typeface="Times New Roman" pitchFamily="18" charset="0"/>
            </a:endParaRP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790700"/>
          </a:xfrm>
        </p:spPr>
        <p:txBody>
          <a:bodyPr anchor="ctr"/>
          <a:lstStyle>
            <a:lvl1pPr algn="ctr">
              <a:defRPr sz="2000">
                <a:solidFill>
                  <a:srgbClr val="0C2577"/>
                </a:solidFill>
              </a:defRPr>
            </a:lvl1pPr>
          </a:lstStyle>
          <a:p>
            <a:r>
              <a:rPr lang="en-GB"/>
              <a:t>Klikk for å redigere tittelstil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79613" y="1627188"/>
            <a:ext cx="2192337" cy="3889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24350" y="1627188"/>
            <a:ext cx="2192338" cy="3889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32F86A-9158-410B-ABB3-01B1BCDCF5E6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b-NO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383213" y="557213"/>
            <a:ext cx="1133475" cy="49593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79613" y="557213"/>
            <a:ext cx="3251200" cy="49593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9613" y="557213"/>
            <a:ext cx="4537075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1979613" y="1627188"/>
            <a:ext cx="4537075" cy="3889375"/>
          </a:xfrm>
        </p:spPr>
        <p:txBody>
          <a:bodyPr/>
          <a:lstStyle/>
          <a:p>
            <a:pPr lvl="0"/>
            <a:endParaRPr lang="nb-NO" noProof="0" dirty="0" smtClean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A322EC-2493-4B98-969B-CC306422CA68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670D9F-17C2-4B0B-AE6D-FA5334CDB811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361D3A-230A-4B49-B602-7782675787BF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E53FDF-4970-415C-A607-15DD3781C2F9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785BB4-BD65-4C87-B97C-D8F7A8C82874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377B7D-EE07-447B-B030-B013A78AB158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b-NO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BA4367-7E6C-4DD6-8F1F-9446FE8A9B9D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Klikk for å redigere tittelstil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F7492FA-F607-4475-B207-474A5342E10D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26" r:id="rId1"/>
    <p:sldLayoutId id="2147484227" r:id="rId2"/>
    <p:sldLayoutId id="2147484228" r:id="rId3"/>
    <p:sldLayoutId id="2147484229" r:id="rId4"/>
    <p:sldLayoutId id="2147484230" r:id="rId5"/>
    <p:sldLayoutId id="2147484231" r:id="rId6"/>
    <p:sldLayoutId id="2147484232" r:id="rId7"/>
    <p:sldLayoutId id="2147484233" r:id="rId8"/>
    <p:sldLayoutId id="2147484234" r:id="rId9"/>
    <p:sldLayoutId id="2147484235" r:id="rId10"/>
    <p:sldLayoutId id="2147484236" r:id="rId11"/>
    <p:sldLayoutId id="2147484249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979613" y="557213"/>
            <a:ext cx="45370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Klikk for å redigere tittelstil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79613" y="1627188"/>
            <a:ext cx="4537075" cy="3889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Klikk for å redigere tekststiler i malen</a:t>
            </a:r>
          </a:p>
          <a:p>
            <a:pPr lvl="1"/>
            <a:r>
              <a:rPr lang="en-GB" smtClean="0"/>
              <a:t>Andre nivå</a:t>
            </a:r>
          </a:p>
          <a:p>
            <a:pPr lvl="2"/>
            <a:r>
              <a:rPr lang="en-GB" smtClean="0"/>
              <a:t>Tredje nivå</a:t>
            </a:r>
          </a:p>
          <a:p>
            <a:pPr lvl="3"/>
            <a:r>
              <a:rPr lang="en-GB" smtClean="0"/>
              <a:t>Fjerde nivå</a:t>
            </a:r>
          </a:p>
          <a:p>
            <a:pPr lvl="4"/>
            <a:r>
              <a:rPr lang="en-GB" smtClean="0"/>
              <a:t>Femte nivå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48" r:id="rId1"/>
    <p:sldLayoutId id="2147484237" r:id="rId2"/>
    <p:sldLayoutId id="2147484238" r:id="rId3"/>
    <p:sldLayoutId id="2147484239" r:id="rId4"/>
    <p:sldLayoutId id="2147484240" r:id="rId5"/>
    <p:sldLayoutId id="2147484241" r:id="rId6"/>
    <p:sldLayoutId id="2147484242" r:id="rId7"/>
    <p:sldLayoutId id="2147484243" r:id="rId8"/>
    <p:sldLayoutId id="2147484244" r:id="rId9"/>
    <p:sldLayoutId id="2147484245" r:id="rId10"/>
    <p:sldLayoutId id="2147484246" r:id="rId11"/>
    <p:sldLayoutId id="2147484247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 Narrow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 Narrow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 Narrow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 Narrow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 Narrow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 Narrow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 Narrow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nb-NO" dirty="0" smtClean="0"/>
              <a:t>Norges Banks utlånsundersøkelse </a:t>
            </a:r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827088" y="3789363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nb-NO" sz="4000" dirty="0" smtClean="0">
                <a:solidFill>
                  <a:schemeClr val="tx2"/>
                </a:solidFill>
              </a:rPr>
              <a:t>3. </a:t>
            </a:r>
            <a:r>
              <a:rPr lang="nb-NO" sz="4000" dirty="0">
                <a:solidFill>
                  <a:schemeClr val="tx2"/>
                </a:solidFill>
              </a:rPr>
              <a:t>kvartal </a:t>
            </a:r>
            <a:r>
              <a:rPr lang="nb-NO" sz="4000" dirty="0" smtClean="0">
                <a:solidFill>
                  <a:schemeClr val="tx2"/>
                </a:solidFill>
              </a:rPr>
              <a:t>2011 </a:t>
            </a:r>
            <a:endParaRPr lang="nb-NO" sz="40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Object 2"/>
          <p:cNvGraphicFramePr>
            <a:graphicFrameLocks noGrp="1"/>
          </p:cNvGraphicFramePr>
          <p:nvPr>
            <p:ph type="chart" idx="1"/>
          </p:nvPr>
        </p:nvGraphicFramePr>
        <p:xfrm>
          <a:off x="0" y="428604"/>
          <a:ext cx="9144000" cy="52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2267744" y="548680"/>
            <a:ext cx="151216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>
                <a:latin typeface="Univers 45 Light" pitchFamily="34" charset="0"/>
              </a:rPr>
              <a:t>Vanlige boliglån</a:t>
            </a:r>
            <a:r>
              <a:rPr lang="nb-NO" sz="1600" baseline="30000" dirty="0">
                <a:latin typeface="Univers 45 Light" pitchFamily="34" charset="0"/>
              </a:rPr>
              <a:t>3)</a:t>
            </a:r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323528" y="620688"/>
            <a:ext cx="200026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>
                <a:latin typeface="Univers 45 Light" pitchFamily="34" charset="0"/>
              </a:rPr>
              <a:t>Samlet</a:t>
            </a:r>
            <a:endParaRPr lang="nb-NO" sz="1600" baseline="30000" dirty="0">
              <a:latin typeface="Univers 45 Light" pitchFamily="34" charset="0"/>
            </a:endParaRPr>
          </a:p>
        </p:txBody>
      </p:sp>
      <p:sp>
        <p:nvSpPr>
          <p:cNvPr id="11270" name="Text Box 8"/>
          <p:cNvSpPr txBox="1">
            <a:spLocks noChangeArrowheads="1"/>
          </p:cNvSpPr>
          <p:nvPr/>
        </p:nvSpPr>
        <p:spPr bwMode="auto">
          <a:xfrm>
            <a:off x="5364088" y="620688"/>
            <a:ext cx="151216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err="1" smtClean="0">
                <a:latin typeface="Univers 45 Light" pitchFamily="34" charset="0"/>
              </a:rPr>
              <a:t>Første-hjemslån</a:t>
            </a:r>
            <a:endParaRPr lang="nb-NO" sz="1600" dirty="0">
              <a:latin typeface="Univers 45 Light" pitchFamily="34" charset="0"/>
            </a:endParaRPr>
          </a:p>
        </p:txBody>
      </p:sp>
      <p:sp>
        <p:nvSpPr>
          <p:cNvPr id="11271" name="Line 9"/>
          <p:cNvSpPr>
            <a:spLocks noChangeShapeType="1"/>
          </p:cNvSpPr>
          <p:nvPr/>
        </p:nvSpPr>
        <p:spPr bwMode="auto">
          <a:xfrm flipH="1" flipV="1">
            <a:off x="5364088" y="548680"/>
            <a:ext cx="0" cy="446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11272" name="Text Box 10"/>
          <p:cNvSpPr txBox="1">
            <a:spLocks noChangeArrowheads="1"/>
          </p:cNvSpPr>
          <p:nvPr/>
        </p:nvSpPr>
        <p:spPr bwMode="auto">
          <a:xfrm>
            <a:off x="3563888" y="620688"/>
            <a:ext cx="200026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err="1" smtClean="0">
                <a:latin typeface="Univers 45 Light" pitchFamily="34" charset="0"/>
              </a:rPr>
              <a:t>Rammelån</a:t>
            </a:r>
            <a:r>
              <a:rPr lang="nb-NO" sz="1600" dirty="0" smtClean="0">
                <a:latin typeface="Univers 45 Light" pitchFamily="34" charset="0"/>
              </a:rPr>
              <a:t> med pant i bolig</a:t>
            </a:r>
            <a:endParaRPr lang="nb-NO" sz="1600" dirty="0">
              <a:latin typeface="Univers 45 Light" pitchFamily="34" charset="0"/>
            </a:endParaRPr>
          </a:p>
        </p:txBody>
      </p:sp>
      <p:sp>
        <p:nvSpPr>
          <p:cNvPr id="11273" name="Rectangle 11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143932" cy="428628"/>
          </a:xfrm>
        </p:spPr>
        <p:txBody>
          <a:bodyPr/>
          <a:lstStyle/>
          <a:p>
            <a:pPr algn="l" eaLnBrk="1" hangingPunct="1"/>
            <a:r>
              <a:rPr lang="nb-NO" sz="2000" b="1" dirty="0" smtClean="0">
                <a:latin typeface="Univers 45 Light" pitchFamily="34" charset="0"/>
              </a:rPr>
              <a:t>Figur 1</a:t>
            </a:r>
            <a:r>
              <a:rPr lang="nb-NO" sz="2000" dirty="0" smtClean="0">
                <a:latin typeface="Univers 45 Light" pitchFamily="34" charset="0"/>
              </a:rPr>
              <a:t> Etterspørsel etter lån fra husholdninger. Nettotall.</a:t>
            </a:r>
            <a:r>
              <a:rPr lang="nb-NO" sz="2000" baseline="30000" dirty="0" smtClean="0">
                <a:latin typeface="Univers 45 Light" pitchFamily="34" charset="0"/>
              </a:rPr>
              <a:t>1), 2)</a:t>
            </a:r>
            <a:r>
              <a:rPr lang="nb-NO" sz="2000" dirty="0" smtClean="0">
                <a:latin typeface="Univers 45 Light" pitchFamily="34" charset="0"/>
              </a:rPr>
              <a:t> Prosent</a:t>
            </a:r>
            <a:endParaRPr lang="en-GB" sz="2000" dirty="0" smtClean="0">
              <a:latin typeface="Univers 45 Light" pitchFamily="34" charset="0"/>
            </a:endParaRPr>
          </a:p>
        </p:txBody>
      </p:sp>
      <p:sp>
        <p:nvSpPr>
          <p:cNvPr id="11274" name="Text Box 12"/>
          <p:cNvSpPr txBox="1">
            <a:spLocks noChangeArrowheads="1"/>
          </p:cNvSpPr>
          <p:nvPr/>
        </p:nvSpPr>
        <p:spPr bwMode="auto">
          <a:xfrm>
            <a:off x="0" y="5500702"/>
            <a:ext cx="9144000" cy="13572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/>
            <a:r>
              <a:rPr lang="nb-NO" sz="1600" dirty="0" smtClean="0">
                <a:latin typeface="Univers 45 Light" pitchFamily="34" charset="0"/>
              </a:rPr>
              <a:t>1) Nettotall </a:t>
            </a:r>
            <a:r>
              <a:rPr lang="nb-NO" sz="1600" dirty="0">
                <a:latin typeface="Univers 45 Light" pitchFamily="34" charset="0"/>
              </a:rPr>
              <a:t>fremkommer ved å veie sammen svarene i </a:t>
            </a:r>
            <a:r>
              <a:rPr lang="nb-NO" sz="1600" dirty="0" smtClean="0">
                <a:latin typeface="Univers 45 Light" pitchFamily="34" charset="0"/>
              </a:rPr>
              <a:t>undersøkelsen</a:t>
            </a:r>
            <a:r>
              <a:rPr lang="nb-NO" sz="1600" dirty="0">
                <a:latin typeface="Univers 45 Light" pitchFamily="34" charset="0"/>
              </a:rPr>
              <a:t>. De </a:t>
            </a:r>
            <a:r>
              <a:rPr lang="nb-NO" sz="1600" dirty="0" smtClean="0">
                <a:latin typeface="Univers 45 Light" pitchFamily="34" charset="0"/>
              </a:rPr>
              <a:t>blå søylene viser</a:t>
            </a:r>
          </a:p>
          <a:p>
            <a:pPr marL="457200" indent="-457200"/>
            <a:r>
              <a:rPr lang="nb-NO" sz="1600" dirty="0" smtClean="0">
                <a:latin typeface="Univers 45 Light" pitchFamily="34" charset="0"/>
              </a:rPr>
              <a:t> utviklingen </a:t>
            </a:r>
            <a:r>
              <a:rPr lang="nb-NO" sz="1600" dirty="0">
                <a:latin typeface="Univers 45 Light" pitchFamily="34" charset="0"/>
              </a:rPr>
              <a:t>det </a:t>
            </a:r>
            <a:r>
              <a:rPr lang="nb-NO" sz="1600" dirty="0" smtClean="0">
                <a:latin typeface="Univers 45 Light" pitchFamily="34" charset="0"/>
              </a:rPr>
              <a:t>siste kvartalet</a:t>
            </a:r>
            <a:r>
              <a:rPr lang="nb-NO" sz="1600" dirty="0">
                <a:latin typeface="Univers 45 Light" pitchFamily="34" charset="0"/>
              </a:rPr>
              <a:t>. De røde punktene viser forventet utvikling </a:t>
            </a:r>
            <a:r>
              <a:rPr lang="nb-NO" sz="1600" dirty="0" smtClean="0">
                <a:latin typeface="Univers 45 Light" pitchFamily="34" charset="0"/>
              </a:rPr>
              <a:t>for neste </a:t>
            </a:r>
            <a:r>
              <a:rPr lang="nb-NO" sz="1600" dirty="0">
                <a:latin typeface="Univers 45 Light" pitchFamily="34" charset="0"/>
              </a:rPr>
              <a:t>kvartal. </a:t>
            </a:r>
            <a:r>
              <a:rPr lang="nb-NO" sz="1600" dirty="0" smtClean="0">
                <a:latin typeface="Univers 45 Light" pitchFamily="34" charset="0"/>
              </a:rPr>
              <a:t>De</a:t>
            </a:r>
          </a:p>
          <a:p>
            <a:pPr marL="457200" indent="-457200"/>
            <a:r>
              <a:rPr lang="nb-NO" sz="1600" dirty="0" smtClean="0">
                <a:latin typeface="Univers 45 Light" pitchFamily="34" charset="0"/>
              </a:rPr>
              <a:t> røde </a:t>
            </a:r>
            <a:r>
              <a:rPr lang="nb-NO" sz="1600" dirty="0">
                <a:latin typeface="Univers 45 Light" pitchFamily="34" charset="0"/>
              </a:rPr>
              <a:t>punktene er forflyttet ett kvartal fram i tid</a:t>
            </a:r>
          </a:p>
          <a:p>
            <a:pPr marL="457200" indent="-457200" eaLnBrk="0" hangingPunct="0">
              <a:lnSpc>
                <a:spcPct val="80000"/>
              </a:lnSpc>
            </a:pPr>
            <a:r>
              <a:rPr lang="nb-NO" sz="1600" dirty="0" smtClean="0">
                <a:latin typeface="Univers 45 Light" pitchFamily="34" charset="0"/>
              </a:rPr>
              <a:t>2) Negative </a:t>
            </a:r>
            <a:r>
              <a:rPr lang="nb-NO" sz="1600" dirty="0">
                <a:latin typeface="Univers 45 Light" pitchFamily="34" charset="0"/>
              </a:rPr>
              <a:t>nettotall betyr fallende etterspørsel</a:t>
            </a:r>
          </a:p>
          <a:p>
            <a:pPr marL="457200" indent="-457200" eaLnBrk="0" hangingPunct="0">
              <a:lnSpc>
                <a:spcPct val="80000"/>
              </a:lnSpc>
            </a:pPr>
            <a:r>
              <a:rPr lang="nb-NO" sz="1600" dirty="0" smtClean="0">
                <a:latin typeface="Univers 45 Light" pitchFamily="34" charset="0"/>
              </a:rPr>
              <a:t>3) Nedbetalingslån </a:t>
            </a:r>
            <a:r>
              <a:rPr lang="nb-NO" sz="1600" dirty="0">
                <a:latin typeface="Univers 45 Light" pitchFamily="34" charset="0"/>
              </a:rPr>
              <a:t>med pant i bolig </a:t>
            </a:r>
            <a:endParaRPr lang="nb-NO" sz="1600" dirty="0" smtClean="0">
              <a:latin typeface="Univers 45 Light" pitchFamily="34" charset="0"/>
            </a:endParaRPr>
          </a:p>
          <a:p>
            <a:pPr marL="457200" indent="-457200" eaLnBrk="0" hangingPunct="0">
              <a:lnSpc>
                <a:spcPct val="80000"/>
              </a:lnSpc>
            </a:pPr>
            <a:r>
              <a:rPr lang="nb-NO" sz="1600" dirty="0" smtClean="0">
                <a:latin typeface="Univers 45 Light" pitchFamily="34" charset="0"/>
              </a:rPr>
              <a:t>Kilde: </a:t>
            </a:r>
            <a:r>
              <a:rPr lang="nb-NO" sz="1600" dirty="0" smtClean="0">
                <a:solidFill>
                  <a:schemeClr val="tx2"/>
                </a:solidFill>
                <a:latin typeface="Univers 45 Light" pitchFamily="34" charset="0"/>
              </a:rPr>
              <a:t>Norges Bank </a:t>
            </a:r>
          </a:p>
          <a:p>
            <a:pPr marL="457200" indent="-457200" eaLnBrk="0" hangingPunct="0">
              <a:lnSpc>
                <a:spcPct val="80000"/>
              </a:lnSpc>
            </a:pPr>
            <a:endParaRPr lang="nb-NO" sz="1600" dirty="0" smtClean="0">
              <a:latin typeface="Univers 45 Light" pitchFamily="34" charset="0"/>
            </a:endParaRPr>
          </a:p>
          <a:p>
            <a:pPr marL="457200" indent="-457200" eaLnBrk="0" hangingPunct="0">
              <a:lnSpc>
                <a:spcPct val="80000"/>
              </a:lnSpc>
            </a:pPr>
            <a:endParaRPr lang="nb-NO" sz="1600" dirty="0" smtClean="0">
              <a:latin typeface="Univers 45 Light" pitchFamily="34" charset="0"/>
            </a:endParaRPr>
          </a:p>
          <a:p>
            <a:pPr marL="457200" indent="-457200" eaLnBrk="0" hangingPunct="0">
              <a:lnSpc>
                <a:spcPct val="80000"/>
              </a:lnSpc>
            </a:pPr>
            <a:r>
              <a:rPr lang="nb-NO" sz="1600" dirty="0">
                <a:latin typeface="Univers 45 Light" pitchFamily="34" charset="0"/>
              </a:rPr>
              <a:t>	</a:t>
            </a:r>
          </a:p>
          <a:p>
            <a:pPr marL="457200" indent="-457200"/>
            <a:endParaRPr lang="nb-NO" sz="1600" dirty="0">
              <a:latin typeface="Univers 45 Light" pitchFamily="34" charset="0"/>
            </a:endParaRPr>
          </a:p>
        </p:txBody>
      </p:sp>
      <p:sp>
        <p:nvSpPr>
          <p:cNvPr id="11275" name="Line 9"/>
          <p:cNvSpPr>
            <a:spLocks noChangeShapeType="1"/>
          </p:cNvSpPr>
          <p:nvPr/>
        </p:nvSpPr>
        <p:spPr bwMode="auto">
          <a:xfrm flipH="1" flipV="1">
            <a:off x="3779912" y="548680"/>
            <a:ext cx="0" cy="446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11276" name="Line 9"/>
          <p:cNvSpPr>
            <a:spLocks noChangeShapeType="1"/>
          </p:cNvSpPr>
          <p:nvPr/>
        </p:nvSpPr>
        <p:spPr bwMode="auto">
          <a:xfrm flipH="1" flipV="1">
            <a:off x="2195736" y="548680"/>
            <a:ext cx="0" cy="446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12" name="Line 9"/>
          <p:cNvSpPr>
            <a:spLocks noChangeShapeType="1"/>
          </p:cNvSpPr>
          <p:nvPr/>
        </p:nvSpPr>
        <p:spPr bwMode="auto">
          <a:xfrm flipH="1" flipV="1">
            <a:off x="6948264" y="548680"/>
            <a:ext cx="0" cy="446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Object 2"/>
          <p:cNvGraphicFramePr>
            <a:graphicFrameLocks noGrp="1"/>
          </p:cNvGraphicFramePr>
          <p:nvPr>
            <p:ph type="chart" idx="1"/>
          </p:nvPr>
        </p:nvGraphicFramePr>
        <p:xfrm>
          <a:off x="0" y="714356"/>
          <a:ext cx="9144000" cy="52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29" name="Text Box 3"/>
          <p:cNvSpPr txBox="1">
            <a:spLocks noChangeArrowheads="1"/>
          </p:cNvSpPr>
          <p:nvPr/>
        </p:nvSpPr>
        <p:spPr bwMode="auto">
          <a:xfrm>
            <a:off x="0" y="5857892"/>
            <a:ext cx="7072362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/>
            <a:r>
              <a:rPr lang="nb-NO" sz="1600" dirty="0" smtClean="0">
                <a:latin typeface="Univers 45 Light" pitchFamily="34" charset="0"/>
              </a:rPr>
              <a:t>1) Se </a:t>
            </a:r>
            <a:r>
              <a:rPr lang="nb-NO" sz="1600" dirty="0">
                <a:latin typeface="Univers 45 Light" pitchFamily="34" charset="0"/>
              </a:rPr>
              <a:t>fotnote 1 i figur 1</a:t>
            </a:r>
          </a:p>
          <a:p>
            <a:pPr marL="342900" indent="-342900"/>
            <a:r>
              <a:rPr lang="nb-NO" sz="1600" dirty="0" smtClean="0">
                <a:latin typeface="Univers 45 Light" pitchFamily="34" charset="0"/>
              </a:rPr>
              <a:t>2) Negative </a:t>
            </a:r>
            <a:r>
              <a:rPr lang="nb-NO" sz="1600" dirty="0">
                <a:latin typeface="Univers 45 Light" pitchFamily="34" charset="0"/>
              </a:rPr>
              <a:t>tall innebærer innstramming i </a:t>
            </a:r>
            <a:r>
              <a:rPr lang="nb-NO" sz="1600" dirty="0" smtClean="0">
                <a:latin typeface="Univers 45 Light" pitchFamily="34" charset="0"/>
              </a:rPr>
              <a:t>kredittpraksis</a:t>
            </a:r>
          </a:p>
          <a:p>
            <a:pPr marL="342900" indent="-342900"/>
            <a:r>
              <a:rPr lang="nb-NO" sz="1600" dirty="0" smtClean="0">
                <a:latin typeface="Univers 45 Light" pitchFamily="34" charset="0"/>
              </a:rPr>
              <a:t>Kilde: </a:t>
            </a:r>
            <a:r>
              <a:rPr lang="nb-NO" sz="1600" dirty="0" smtClean="0">
                <a:solidFill>
                  <a:schemeClr val="tx2"/>
                </a:solidFill>
                <a:latin typeface="Univers 45 Light" pitchFamily="34" charset="0"/>
              </a:rPr>
              <a:t>Norges Bank </a:t>
            </a:r>
          </a:p>
          <a:p>
            <a:pPr marL="342900" indent="-342900"/>
            <a:r>
              <a:rPr lang="nb-NO" sz="1600" dirty="0" smtClean="0">
                <a:latin typeface="Univers 45 Light" pitchFamily="34" charset="0"/>
              </a:rPr>
              <a:t>  </a:t>
            </a:r>
            <a:endParaRPr lang="nb-NO" sz="1600" dirty="0">
              <a:latin typeface="Univers 45 Light" pitchFamily="34" charset="0"/>
            </a:endParaRPr>
          </a:p>
          <a:p>
            <a:pPr marL="342900" indent="-342900" eaLnBrk="0" hangingPunct="0"/>
            <a:r>
              <a:rPr lang="nb-NO" sz="1600" dirty="0">
                <a:latin typeface="Univers 45 Light" pitchFamily="34" charset="0"/>
              </a:rPr>
              <a:t>		</a:t>
            </a:r>
          </a:p>
        </p:txBody>
      </p:sp>
      <p:sp>
        <p:nvSpPr>
          <p:cNvPr id="1030" name="Text Box 5"/>
          <p:cNvSpPr txBox="1">
            <a:spLocks noChangeArrowheads="1"/>
          </p:cNvSpPr>
          <p:nvPr/>
        </p:nvSpPr>
        <p:spPr bwMode="auto">
          <a:xfrm>
            <a:off x="2214546" y="1571612"/>
            <a:ext cx="157163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err="1">
                <a:latin typeface="Univers 45 Light" pitchFamily="34" charset="0"/>
              </a:rPr>
              <a:t>Makro-økonomiske</a:t>
            </a:r>
            <a:r>
              <a:rPr lang="nb-NO" sz="1600" dirty="0">
                <a:latin typeface="Univers 45 Light" pitchFamily="34" charset="0"/>
              </a:rPr>
              <a:t> utsikter</a:t>
            </a:r>
          </a:p>
        </p:txBody>
      </p:sp>
      <p:sp>
        <p:nvSpPr>
          <p:cNvPr id="1031" name="Text Box 6"/>
          <p:cNvSpPr txBox="1">
            <a:spLocks noChangeArrowheads="1"/>
          </p:cNvSpPr>
          <p:nvPr/>
        </p:nvSpPr>
        <p:spPr bwMode="auto">
          <a:xfrm>
            <a:off x="571472" y="857232"/>
            <a:ext cx="164307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smtClean="0">
                <a:latin typeface="Univers 45 Light" pitchFamily="34" charset="0"/>
              </a:rPr>
              <a:t>Samlet </a:t>
            </a:r>
            <a:r>
              <a:rPr lang="nb-NO" sz="1600" dirty="0" err="1" smtClean="0">
                <a:latin typeface="Univers 45 Light" pitchFamily="34" charset="0"/>
              </a:rPr>
              <a:t>kreditt-praksis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baseline="30000" dirty="0" smtClean="0">
                <a:latin typeface="Univers 45 Light" pitchFamily="34" charset="0"/>
              </a:rPr>
              <a:t>2</a:t>
            </a:r>
            <a:r>
              <a:rPr lang="nb-NO" sz="1600" baseline="30000" dirty="0">
                <a:latin typeface="Univers 45 Light" pitchFamily="34" charset="0"/>
              </a:rPr>
              <a:t>)</a:t>
            </a:r>
          </a:p>
        </p:txBody>
      </p:sp>
      <p:sp>
        <p:nvSpPr>
          <p:cNvPr id="1032" name="Line 7"/>
          <p:cNvSpPr>
            <a:spLocks noChangeShapeType="1"/>
          </p:cNvSpPr>
          <p:nvPr/>
        </p:nvSpPr>
        <p:spPr bwMode="auto">
          <a:xfrm flipV="1">
            <a:off x="2190733" y="871520"/>
            <a:ext cx="0" cy="446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1033" name="Line 9"/>
          <p:cNvSpPr>
            <a:spLocks noChangeShapeType="1"/>
          </p:cNvSpPr>
          <p:nvPr/>
        </p:nvSpPr>
        <p:spPr bwMode="auto">
          <a:xfrm>
            <a:off x="2228836" y="1600187"/>
            <a:ext cx="6300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1034" name="Text Box 10"/>
          <p:cNvSpPr txBox="1">
            <a:spLocks noChangeArrowheads="1"/>
          </p:cNvSpPr>
          <p:nvPr/>
        </p:nvSpPr>
        <p:spPr bwMode="auto">
          <a:xfrm>
            <a:off x="3786182" y="1643050"/>
            <a:ext cx="157163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smtClean="0">
                <a:latin typeface="Univers 45 Light" pitchFamily="34" charset="0"/>
              </a:rPr>
              <a:t>Mål for markedsandel</a:t>
            </a:r>
            <a:endParaRPr lang="nb-NO" sz="1600" dirty="0">
              <a:latin typeface="Univers 45 Light" pitchFamily="34" charset="0"/>
            </a:endParaRPr>
          </a:p>
        </p:txBody>
      </p:sp>
      <p:sp>
        <p:nvSpPr>
          <p:cNvPr id="1035" name="Text Box 11"/>
          <p:cNvSpPr txBox="1">
            <a:spLocks noChangeArrowheads="1"/>
          </p:cNvSpPr>
          <p:nvPr/>
        </p:nvSpPr>
        <p:spPr bwMode="auto">
          <a:xfrm>
            <a:off x="2214546" y="857232"/>
            <a:ext cx="628654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>
                <a:latin typeface="Univers 45 Light" pitchFamily="34" charset="0"/>
              </a:rPr>
              <a:t>Faktorer som påvirker bankenes kredittpraksis</a:t>
            </a:r>
            <a:endParaRPr lang="nb-NO" sz="1600" baseline="30000" dirty="0">
              <a:latin typeface="Univers 45 Light" pitchFamily="34" charset="0"/>
            </a:endParaRPr>
          </a:p>
        </p:txBody>
      </p:sp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1" y="0"/>
            <a:ext cx="9143999" cy="6366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nb-NO" sz="2000" b="1" dirty="0">
                <a:latin typeface="Univers 45 Light" pitchFamily="34" charset="0"/>
              </a:rPr>
              <a:t>Figur 2 </a:t>
            </a:r>
            <a:r>
              <a:rPr lang="nb-NO" sz="2000" dirty="0">
                <a:latin typeface="Univers 45 Light" pitchFamily="34" charset="0"/>
              </a:rPr>
              <a:t>Endring i kredittpraksis overfor </a:t>
            </a:r>
            <a:r>
              <a:rPr lang="nb-NO" sz="2000" dirty="0" smtClean="0">
                <a:latin typeface="Univers 45 Light" pitchFamily="34" charset="0"/>
              </a:rPr>
              <a:t>husholdninger. </a:t>
            </a:r>
            <a:r>
              <a:rPr lang="nb-NO" sz="2000" dirty="0">
                <a:latin typeface="Univers 45 Light" pitchFamily="34" charset="0"/>
              </a:rPr>
              <a:t>Faktorer som påvirker kredittpraksisen. Nettotall.</a:t>
            </a:r>
            <a:r>
              <a:rPr lang="nb-NO" sz="2000" baseline="30000" dirty="0">
                <a:latin typeface="Univers 45 Light" pitchFamily="34" charset="0"/>
              </a:rPr>
              <a:t>1)</a:t>
            </a:r>
            <a:r>
              <a:rPr lang="nb-NO" sz="2000" dirty="0">
                <a:latin typeface="Univers 45 Light" pitchFamily="34" charset="0"/>
              </a:rPr>
              <a:t> Prosent</a:t>
            </a:r>
            <a:endParaRPr lang="en-GB" sz="2000" dirty="0">
              <a:latin typeface="Univers 45 Light" pitchFamily="34" charset="0"/>
            </a:endParaRPr>
          </a:p>
        </p:txBody>
      </p:sp>
      <p:sp>
        <p:nvSpPr>
          <p:cNvPr id="1037" name="Line 13"/>
          <p:cNvSpPr>
            <a:spLocks noChangeShapeType="1"/>
          </p:cNvSpPr>
          <p:nvPr/>
        </p:nvSpPr>
        <p:spPr bwMode="auto">
          <a:xfrm flipH="1" flipV="1">
            <a:off x="5357818" y="1619238"/>
            <a:ext cx="0" cy="374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1038" name="Text Box 14"/>
          <p:cNvSpPr txBox="1">
            <a:spLocks noChangeArrowheads="1"/>
          </p:cNvSpPr>
          <p:nvPr/>
        </p:nvSpPr>
        <p:spPr bwMode="auto">
          <a:xfrm>
            <a:off x="5357818" y="1571612"/>
            <a:ext cx="157163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smtClean="0">
                <a:latin typeface="Univers 45 Light" pitchFamily="34" charset="0"/>
              </a:rPr>
              <a:t>Bankens risikovilje</a:t>
            </a:r>
            <a:endParaRPr lang="nb-NO" sz="1600" dirty="0">
              <a:latin typeface="Univers 45 Light" pitchFamily="34" charset="0"/>
            </a:endParaRPr>
          </a:p>
        </p:txBody>
      </p:sp>
      <p:sp>
        <p:nvSpPr>
          <p:cNvPr id="1039" name="Line 13"/>
          <p:cNvSpPr>
            <a:spLocks noChangeShapeType="1"/>
          </p:cNvSpPr>
          <p:nvPr/>
        </p:nvSpPr>
        <p:spPr bwMode="auto">
          <a:xfrm flipH="1" flipV="1">
            <a:off x="3776657" y="1614475"/>
            <a:ext cx="0" cy="374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15" name="Text Box 14"/>
          <p:cNvSpPr txBox="1">
            <a:spLocks noChangeArrowheads="1"/>
          </p:cNvSpPr>
          <p:nvPr/>
        </p:nvSpPr>
        <p:spPr bwMode="auto">
          <a:xfrm>
            <a:off x="6929454" y="1571612"/>
            <a:ext cx="145897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err="1" smtClean="0">
                <a:latin typeface="Univers 45 Light" pitchFamily="34" charset="0"/>
              </a:rPr>
              <a:t>Finansierings-situasjonen</a:t>
            </a:r>
            <a:endParaRPr lang="nb-NO" sz="1600" dirty="0">
              <a:latin typeface="Univers 45 Ligh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Object 2"/>
          <p:cNvGraphicFramePr>
            <a:graphicFrameLocks noGrp="1"/>
          </p:cNvGraphicFramePr>
          <p:nvPr>
            <p:ph type="chart" idx="1"/>
          </p:nvPr>
        </p:nvGraphicFramePr>
        <p:xfrm>
          <a:off x="0" y="500042"/>
          <a:ext cx="9144000" cy="52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053" name="Text Box 4"/>
          <p:cNvSpPr txBox="1">
            <a:spLocks noChangeArrowheads="1"/>
          </p:cNvSpPr>
          <p:nvPr/>
        </p:nvSpPr>
        <p:spPr bwMode="auto">
          <a:xfrm>
            <a:off x="2051720" y="692696"/>
            <a:ext cx="196901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smtClean="0">
                <a:latin typeface="Univers 45 Light" pitchFamily="34" charset="0"/>
              </a:rPr>
              <a:t>Maks. gjeld i forhold til inntekt</a:t>
            </a:r>
            <a:endParaRPr lang="nb-NO" sz="1600" baseline="30000" dirty="0">
              <a:latin typeface="Univers 45 Light" pitchFamily="34" charset="0"/>
            </a:endParaRPr>
          </a:p>
        </p:txBody>
      </p:sp>
      <p:sp>
        <p:nvSpPr>
          <p:cNvPr id="2054" name="Text Box 5"/>
          <p:cNvSpPr txBox="1">
            <a:spLocks noChangeArrowheads="1"/>
          </p:cNvSpPr>
          <p:nvPr/>
        </p:nvSpPr>
        <p:spPr bwMode="auto">
          <a:xfrm>
            <a:off x="395536" y="692696"/>
            <a:ext cx="192882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smtClean="0">
                <a:latin typeface="Univers 45 Light" pitchFamily="34" charset="0"/>
              </a:rPr>
              <a:t>Utlånsmargin</a:t>
            </a:r>
            <a:endParaRPr lang="nb-NO" sz="1600" baseline="30000" dirty="0">
              <a:latin typeface="Univers 45 Light" pitchFamily="34" charset="0"/>
            </a:endParaRPr>
          </a:p>
        </p:txBody>
      </p:sp>
      <p:sp>
        <p:nvSpPr>
          <p:cNvPr id="2055" name="Line 6"/>
          <p:cNvSpPr>
            <a:spLocks noChangeShapeType="1"/>
          </p:cNvSpPr>
          <p:nvPr/>
        </p:nvSpPr>
        <p:spPr bwMode="auto">
          <a:xfrm flipV="1">
            <a:off x="2195736" y="620688"/>
            <a:ext cx="0" cy="442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2056" name="Line 7"/>
          <p:cNvSpPr>
            <a:spLocks noChangeShapeType="1"/>
          </p:cNvSpPr>
          <p:nvPr/>
        </p:nvSpPr>
        <p:spPr bwMode="auto">
          <a:xfrm flipH="1" flipV="1">
            <a:off x="3779912" y="620688"/>
            <a:ext cx="0" cy="442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2057" name="Text Box 8"/>
          <p:cNvSpPr txBox="1">
            <a:spLocks noChangeArrowheads="1"/>
          </p:cNvSpPr>
          <p:nvPr/>
        </p:nvSpPr>
        <p:spPr bwMode="auto">
          <a:xfrm>
            <a:off x="5220072" y="692696"/>
            <a:ext cx="192882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smtClean="0">
                <a:latin typeface="Univers 45 Light" pitchFamily="34" charset="0"/>
              </a:rPr>
              <a:t>Gebyrer</a:t>
            </a:r>
            <a:endParaRPr lang="nb-NO" sz="1600" dirty="0">
              <a:latin typeface="Univers 45 Light" pitchFamily="34" charset="0"/>
            </a:endParaRPr>
          </a:p>
        </p:txBody>
      </p:sp>
      <p:sp>
        <p:nvSpPr>
          <p:cNvPr id="2058" name="Line 9"/>
          <p:cNvSpPr>
            <a:spLocks noChangeShapeType="1"/>
          </p:cNvSpPr>
          <p:nvPr/>
        </p:nvSpPr>
        <p:spPr bwMode="auto">
          <a:xfrm flipH="1" flipV="1">
            <a:off x="5364088" y="620688"/>
            <a:ext cx="0" cy="442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2059" name="Text Box 10"/>
          <p:cNvSpPr txBox="1">
            <a:spLocks noChangeArrowheads="1"/>
          </p:cNvSpPr>
          <p:nvPr/>
        </p:nvSpPr>
        <p:spPr bwMode="auto">
          <a:xfrm>
            <a:off x="3779912" y="764704"/>
            <a:ext cx="165618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>
                <a:latin typeface="Univers 45 Light" pitchFamily="34" charset="0"/>
              </a:rPr>
              <a:t>Maks. gjeld i forhold til </a:t>
            </a:r>
            <a:r>
              <a:rPr lang="nb-NO" sz="1600" dirty="0" smtClean="0">
                <a:latin typeface="Univers 45 Light" pitchFamily="34" charset="0"/>
              </a:rPr>
              <a:t>boligens </a:t>
            </a:r>
            <a:r>
              <a:rPr lang="nb-NO" sz="1600" dirty="0">
                <a:latin typeface="Univers 45 Light" pitchFamily="34" charset="0"/>
              </a:rPr>
              <a:t>verdi</a:t>
            </a:r>
          </a:p>
        </p:txBody>
      </p:sp>
      <p:sp>
        <p:nvSpPr>
          <p:cNvPr id="2060" name="Text Box 11"/>
          <p:cNvSpPr txBox="1">
            <a:spLocks noChangeArrowheads="1"/>
          </p:cNvSpPr>
          <p:nvPr/>
        </p:nvSpPr>
        <p:spPr bwMode="auto">
          <a:xfrm>
            <a:off x="0" y="5500665"/>
            <a:ext cx="9144000" cy="13573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/>
            <a:r>
              <a:rPr lang="nb-NO" sz="1600" dirty="0" smtClean="0">
                <a:latin typeface="Univers 45 Light" pitchFamily="34" charset="0"/>
              </a:rPr>
              <a:t>1) Se </a:t>
            </a:r>
            <a:r>
              <a:rPr lang="nb-NO" sz="1600" dirty="0">
                <a:latin typeface="Univers 45 Light" pitchFamily="34" charset="0"/>
              </a:rPr>
              <a:t>fotnote 1 i figur 1 </a:t>
            </a:r>
          </a:p>
          <a:p>
            <a:pPr marL="457200" indent="-457200"/>
            <a:r>
              <a:rPr lang="nb-NO" sz="1600" dirty="0" smtClean="0">
                <a:latin typeface="Univers 45 Light" pitchFamily="34" charset="0"/>
              </a:rPr>
              <a:t>2) Positive </a:t>
            </a:r>
            <a:r>
              <a:rPr lang="nb-NO" sz="1600" dirty="0">
                <a:latin typeface="Univers 45 Light" pitchFamily="34" charset="0"/>
              </a:rPr>
              <a:t>tall for utlånsmargin betyr økt </a:t>
            </a:r>
            <a:r>
              <a:rPr lang="nb-NO" sz="1600" dirty="0" smtClean="0">
                <a:latin typeface="Univers 45 Light" pitchFamily="34" charset="0"/>
              </a:rPr>
              <a:t>utlånsmargin. Positive tall for utlånsmargin og gebyrer</a:t>
            </a:r>
          </a:p>
          <a:p>
            <a:pPr marL="457200" indent="-457200"/>
            <a:r>
              <a:rPr lang="nb-NO" sz="1600" dirty="0" smtClean="0">
                <a:latin typeface="Univers 45 Light" pitchFamily="34" charset="0"/>
              </a:rPr>
              <a:t>betyr strammere </a:t>
            </a:r>
            <a:r>
              <a:rPr lang="nb-NO" sz="1600" dirty="0">
                <a:latin typeface="Univers 45 Light" pitchFamily="34" charset="0"/>
              </a:rPr>
              <a:t>kredittpraksis</a:t>
            </a:r>
            <a:r>
              <a:rPr lang="nb-NO" sz="1600" dirty="0" smtClean="0">
                <a:latin typeface="Univers 45 Light" pitchFamily="34" charset="0"/>
              </a:rPr>
              <a:t>. Negative </a:t>
            </a:r>
            <a:r>
              <a:rPr lang="nb-NO" sz="1600" dirty="0">
                <a:latin typeface="Univers 45 Light" pitchFamily="34" charset="0"/>
              </a:rPr>
              <a:t>tall </a:t>
            </a:r>
            <a:r>
              <a:rPr lang="nb-NO" sz="1600" dirty="0" smtClean="0">
                <a:latin typeface="Univers 45 Light" pitchFamily="34" charset="0"/>
              </a:rPr>
              <a:t>for bruk av avdragsfrihet, maksimal </a:t>
            </a:r>
            <a:r>
              <a:rPr lang="nb-NO" sz="1600" dirty="0">
                <a:latin typeface="Univers 45 Light" pitchFamily="34" charset="0"/>
              </a:rPr>
              <a:t>gjeld i forhold </a:t>
            </a:r>
            <a:r>
              <a:rPr lang="nb-NO" sz="1600" dirty="0" smtClean="0">
                <a:latin typeface="Univers 45 Light" pitchFamily="34" charset="0"/>
              </a:rPr>
              <a:t>til</a:t>
            </a:r>
          </a:p>
          <a:p>
            <a:pPr marL="457200" indent="-457200"/>
            <a:r>
              <a:rPr lang="nb-NO" sz="1600" dirty="0" smtClean="0">
                <a:latin typeface="Univers 45 Light" pitchFamily="34" charset="0"/>
              </a:rPr>
              <a:t>boligens verdi og inntekt innebærer </a:t>
            </a:r>
            <a:r>
              <a:rPr lang="nb-NO" sz="1600" dirty="0">
                <a:latin typeface="Univers 45 Light" pitchFamily="34" charset="0"/>
              </a:rPr>
              <a:t>strammere kredittpraksis </a:t>
            </a:r>
            <a:endParaRPr lang="nb-NO" sz="1600" dirty="0" smtClean="0">
              <a:latin typeface="Univers 45 Light" pitchFamily="34" charset="0"/>
            </a:endParaRPr>
          </a:p>
          <a:p>
            <a:pPr marL="457200" indent="-457200"/>
            <a:r>
              <a:rPr lang="nb-NO" sz="1600" dirty="0" smtClean="0">
                <a:latin typeface="Univers 45 Light" pitchFamily="34" charset="0"/>
              </a:rPr>
              <a:t>Kilde: </a:t>
            </a:r>
            <a:r>
              <a:rPr lang="nb-NO" sz="1600" dirty="0" smtClean="0">
                <a:solidFill>
                  <a:schemeClr val="tx2"/>
                </a:solidFill>
                <a:latin typeface="Univers 45 Light" pitchFamily="34" charset="0"/>
              </a:rPr>
              <a:t>Norges Bank </a:t>
            </a:r>
          </a:p>
          <a:p>
            <a:pPr marL="457200" indent="-457200"/>
            <a:endParaRPr lang="nb-NO" sz="1600" dirty="0" smtClean="0">
              <a:latin typeface="Univers 45 Light" pitchFamily="34" charset="0"/>
            </a:endParaRPr>
          </a:p>
          <a:p>
            <a:pPr marL="457200" indent="-457200"/>
            <a:r>
              <a:rPr lang="nb-NO" sz="1600" dirty="0">
                <a:latin typeface="Univers 45 Light" pitchFamily="34" charset="0"/>
              </a:rPr>
              <a:t>	</a:t>
            </a:r>
          </a:p>
          <a:p>
            <a:pPr marL="457200" indent="-457200"/>
            <a:endParaRPr lang="nb-NO" sz="1600" dirty="0">
              <a:latin typeface="Univers 45 Light" pitchFamily="34" charset="0"/>
            </a:endParaRPr>
          </a:p>
        </p:txBody>
      </p:sp>
      <p:sp>
        <p:nvSpPr>
          <p:cNvPr id="2061" name="Rectangle 1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357190"/>
          </a:xfrm>
        </p:spPr>
        <p:txBody>
          <a:bodyPr/>
          <a:lstStyle/>
          <a:p>
            <a:pPr algn="l" eaLnBrk="1" hangingPunct="1"/>
            <a:r>
              <a:rPr lang="nb-NO" sz="2000" b="1" dirty="0" smtClean="0">
                <a:latin typeface="Univers 45 Light" pitchFamily="34" charset="0"/>
              </a:rPr>
              <a:t>Figur 3</a:t>
            </a:r>
            <a:r>
              <a:rPr lang="nb-NO" sz="2000" dirty="0" smtClean="0">
                <a:latin typeface="Univers 45 Light" pitchFamily="34" charset="0"/>
              </a:rPr>
              <a:t> Endring i lånebetingelser for husholdninger. Nettotall.</a:t>
            </a:r>
            <a:r>
              <a:rPr lang="nb-NO" sz="2000" baseline="30000" dirty="0" smtClean="0">
                <a:latin typeface="Univers 45 Light" pitchFamily="34" charset="0"/>
              </a:rPr>
              <a:t>1), 2)</a:t>
            </a:r>
            <a:r>
              <a:rPr lang="nb-NO" sz="2000" dirty="0" smtClean="0">
                <a:latin typeface="Univers 45 Light" pitchFamily="34" charset="0"/>
              </a:rPr>
              <a:t> Prosent</a:t>
            </a:r>
            <a:endParaRPr lang="en-GB" sz="2000" dirty="0" smtClean="0">
              <a:latin typeface="Univers 45 Light" pitchFamily="34" charset="0"/>
            </a:endParaRPr>
          </a:p>
        </p:txBody>
      </p:sp>
      <p:sp>
        <p:nvSpPr>
          <p:cNvPr id="12" name="Line 9"/>
          <p:cNvSpPr>
            <a:spLocks noChangeShapeType="1"/>
          </p:cNvSpPr>
          <p:nvPr/>
        </p:nvSpPr>
        <p:spPr bwMode="auto">
          <a:xfrm flipH="1" flipV="1">
            <a:off x="6948264" y="620688"/>
            <a:ext cx="0" cy="442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13" name="Text Box 8"/>
          <p:cNvSpPr txBox="1">
            <a:spLocks noChangeArrowheads="1"/>
          </p:cNvSpPr>
          <p:nvPr/>
        </p:nvSpPr>
        <p:spPr bwMode="auto">
          <a:xfrm>
            <a:off x="6732240" y="692696"/>
            <a:ext cx="192882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smtClean="0">
                <a:latin typeface="Univers 45 Light" pitchFamily="34" charset="0"/>
              </a:rPr>
              <a:t>Bruk av avdragsfrihet</a:t>
            </a:r>
            <a:endParaRPr lang="nb-NO" sz="1600" dirty="0">
              <a:latin typeface="Univers 45 Ligh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Object 2"/>
          <p:cNvGraphicFramePr>
            <a:graphicFrameLocks noGrp="1"/>
          </p:cNvGraphicFramePr>
          <p:nvPr>
            <p:ph type="chart" idx="1"/>
          </p:nvPr>
        </p:nvGraphicFramePr>
        <p:xfrm>
          <a:off x="0" y="857232"/>
          <a:ext cx="9144000" cy="52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077" name="Text Box 3"/>
          <p:cNvSpPr txBox="1">
            <a:spLocks noChangeArrowheads="1"/>
          </p:cNvSpPr>
          <p:nvPr/>
        </p:nvSpPr>
        <p:spPr bwMode="auto">
          <a:xfrm>
            <a:off x="19050" y="5983287"/>
            <a:ext cx="8215370" cy="722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/>
            <a:r>
              <a:rPr lang="nb-NO" sz="1600" dirty="0" smtClean="0">
                <a:latin typeface="Univers 45 Light" pitchFamily="34" charset="0"/>
              </a:rPr>
              <a:t>1) Se </a:t>
            </a:r>
            <a:r>
              <a:rPr lang="nb-NO" sz="1600" dirty="0">
                <a:latin typeface="Univers 45 Light" pitchFamily="34" charset="0"/>
              </a:rPr>
              <a:t>fotnote 1 i figur </a:t>
            </a:r>
            <a:r>
              <a:rPr lang="nb-NO" sz="1600" dirty="0" smtClean="0">
                <a:latin typeface="Univers 45 Light" pitchFamily="34" charset="0"/>
              </a:rPr>
              <a:t>1</a:t>
            </a:r>
          </a:p>
          <a:p>
            <a:pPr marL="342900" indent="-342900"/>
            <a:r>
              <a:rPr lang="nb-NO" sz="1600" dirty="0" smtClean="0">
                <a:latin typeface="Univers 45 Light" pitchFamily="34" charset="0"/>
              </a:rPr>
              <a:t>2) Positive nettotall betyr økt etterspørsel / økt utnyttelsesgrad på kredittlinjer</a:t>
            </a:r>
          </a:p>
          <a:p>
            <a:pPr marL="342900" indent="-342900"/>
            <a:r>
              <a:rPr lang="nb-NO" sz="1600" dirty="0" smtClean="0">
                <a:latin typeface="Univers 45 Light" pitchFamily="34" charset="0"/>
              </a:rPr>
              <a:t>Kilde: </a:t>
            </a:r>
            <a:r>
              <a:rPr lang="nb-NO" sz="1600" dirty="0" smtClean="0">
                <a:solidFill>
                  <a:schemeClr val="tx2"/>
                </a:solidFill>
                <a:latin typeface="Univers 45 Light" pitchFamily="34" charset="0"/>
              </a:rPr>
              <a:t>Norges Bank </a:t>
            </a:r>
          </a:p>
          <a:p>
            <a:pPr marL="342900" indent="-342900"/>
            <a:r>
              <a:rPr lang="nb-NO" sz="1600" dirty="0" smtClean="0">
                <a:latin typeface="Univers 45 Light" pitchFamily="34" charset="0"/>
              </a:rPr>
              <a:t>		</a:t>
            </a:r>
            <a:endParaRPr lang="nb-NO" sz="1600" dirty="0">
              <a:latin typeface="Univers 45 Light" pitchFamily="34" charset="0"/>
            </a:endParaRPr>
          </a:p>
        </p:txBody>
      </p:sp>
      <p:sp>
        <p:nvSpPr>
          <p:cNvPr id="3078" name="Text Box 5"/>
          <p:cNvSpPr txBox="1">
            <a:spLocks noChangeArrowheads="1"/>
          </p:cNvSpPr>
          <p:nvPr/>
        </p:nvSpPr>
        <p:spPr bwMode="auto">
          <a:xfrm>
            <a:off x="323528" y="908720"/>
            <a:ext cx="264320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>
                <a:latin typeface="Univers 45 Light" pitchFamily="34" charset="0"/>
              </a:rPr>
              <a:t>Låneetterspørsel fra ikke-finansielle foretak </a:t>
            </a:r>
            <a:endParaRPr lang="nb-NO" sz="1600" baseline="30000" dirty="0">
              <a:latin typeface="Univers 45 Light" pitchFamily="34" charset="0"/>
            </a:endParaRPr>
          </a:p>
        </p:txBody>
      </p:sp>
      <p:sp>
        <p:nvSpPr>
          <p:cNvPr id="3079" name="Line 6"/>
          <p:cNvSpPr>
            <a:spLocks noChangeShapeType="1"/>
          </p:cNvSpPr>
          <p:nvPr/>
        </p:nvSpPr>
        <p:spPr bwMode="auto">
          <a:xfrm flipV="1">
            <a:off x="3234018" y="1000108"/>
            <a:ext cx="0" cy="446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3080" name="Text Box 7"/>
          <p:cNvSpPr txBox="1">
            <a:spLocks noChangeArrowheads="1"/>
          </p:cNvSpPr>
          <p:nvPr/>
        </p:nvSpPr>
        <p:spPr bwMode="auto">
          <a:xfrm>
            <a:off x="3214678" y="1000108"/>
            <a:ext cx="264320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>
                <a:latin typeface="Univers 45 Light" pitchFamily="34" charset="0"/>
              </a:rPr>
              <a:t>Utnyttelsesgrad på kredittlinjer</a:t>
            </a:r>
          </a:p>
        </p:txBody>
      </p:sp>
      <p:sp>
        <p:nvSpPr>
          <p:cNvPr id="3081" name="Rectangle 8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872568" cy="769957"/>
          </a:xfrm>
        </p:spPr>
        <p:txBody>
          <a:bodyPr anchor="ctr"/>
          <a:lstStyle/>
          <a:p>
            <a:pPr eaLnBrk="1" hangingPunct="1"/>
            <a:r>
              <a:rPr lang="nb-NO" sz="2000" b="1" dirty="0" smtClean="0">
                <a:latin typeface="Univers 45 Light" pitchFamily="34" charset="0"/>
              </a:rPr>
              <a:t>Figur 4</a:t>
            </a:r>
            <a:r>
              <a:rPr lang="nb-NO" sz="2000" dirty="0" smtClean="0">
                <a:latin typeface="Univers 45 Light" pitchFamily="34" charset="0"/>
              </a:rPr>
              <a:t> Etterspørsel etter lån fra ikke-finansielle foretak og utnyttelsesgrad på kredittlinjer. Nettotall.</a:t>
            </a:r>
            <a:r>
              <a:rPr lang="nb-NO" sz="2000" baseline="30000" dirty="0" smtClean="0">
                <a:latin typeface="Univers 45 Light" pitchFamily="34" charset="0"/>
              </a:rPr>
              <a:t>1), 2)</a:t>
            </a:r>
            <a:r>
              <a:rPr lang="nb-NO" sz="2000" dirty="0" smtClean="0">
                <a:latin typeface="Univers 45 Light" pitchFamily="34" charset="0"/>
              </a:rPr>
              <a:t> Prosent</a:t>
            </a:r>
            <a:endParaRPr lang="en-GB" sz="2000" dirty="0" smtClean="0">
              <a:latin typeface="Univers 45 Ligh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Object 2"/>
          <p:cNvGraphicFramePr>
            <a:graphicFrameLocks noGrp="1"/>
          </p:cNvGraphicFramePr>
          <p:nvPr>
            <p:ph type="chart" idx="1"/>
          </p:nvPr>
        </p:nvGraphicFramePr>
        <p:xfrm>
          <a:off x="0" y="785794"/>
          <a:ext cx="9144000" cy="53795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101" name="Text Box 3"/>
          <p:cNvSpPr txBox="1">
            <a:spLocks noChangeArrowheads="1"/>
          </p:cNvSpPr>
          <p:nvPr/>
        </p:nvSpPr>
        <p:spPr bwMode="auto">
          <a:xfrm>
            <a:off x="0" y="6000744"/>
            <a:ext cx="7715304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/>
            <a:r>
              <a:rPr lang="nb-NO" sz="1600" dirty="0" smtClean="0">
                <a:latin typeface="Univers 45 Light" pitchFamily="34" charset="0"/>
              </a:rPr>
              <a:t>1) Se </a:t>
            </a:r>
            <a:r>
              <a:rPr lang="nb-NO" sz="1600" dirty="0">
                <a:latin typeface="Univers 45 Light" pitchFamily="34" charset="0"/>
              </a:rPr>
              <a:t>fotnote 1 i figur 1</a:t>
            </a:r>
          </a:p>
          <a:p>
            <a:pPr marL="342900" indent="-342900"/>
            <a:r>
              <a:rPr lang="nb-NO" sz="1600" dirty="0" smtClean="0">
                <a:latin typeface="Univers 45 Light" pitchFamily="34" charset="0"/>
              </a:rPr>
              <a:t>2) Negative </a:t>
            </a:r>
            <a:r>
              <a:rPr lang="nb-NO" sz="1600" dirty="0">
                <a:latin typeface="Univers 45 Light" pitchFamily="34" charset="0"/>
              </a:rPr>
              <a:t>tall innebærer innstramming i kredittpraksis </a:t>
            </a:r>
            <a:endParaRPr lang="nb-NO" sz="1600" dirty="0" smtClean="0">
              <a:latin typeface="Univers 45 Light" pitchFamily="34" charset="0"/>
            </a:endParaRPr>
          </a:p>
          <a:p>
            <a:pPr marL="342900" indent="-342900"/>
            <a:r>
              <a:rPr lang="nb-NO" sz="1600" dirty="0" smtClean="0">
                <a:latin typeface="Univers 45 Light" pitchFamily="34" charset="0"/>
              </a:rPr>
              <a:t>Kilde: </a:t>
            </a:r>
            <a:r>
              <a:rPr lang="nb-NO" sz="1600" dirty="0" smtClean="0">
                <a:solidFill>
                  <a:schemeClr val="tx2"/>
                </a:solidFill>
                <a:latin typeface="Univers 45 Light" pitchFamily="34" charset="0"/>
              </a:rPr>
              <a:t>Norges Bank </a:t>
            </a:r>
          </a:p>
          <a:p>
            <a:pPr marL="342900" indent="-342900"/>
            <a:r>
              <a:rPr lang="nb-NO" sz="1600" dirty="0">
                <a:latin typeface="Univers 45 Light" pitchFamily="34" charset="0"/>
              </a:rPr>
              <a:t>		</a:t>
            </a:r>
          </a:p>
        </p:txBody>
      </p:sp>
      <p:sp>
        <p:nvSpPr>
          <p:cNvPr id="4102" name="Text Box 5"/>
          <p:cNvSpPr txBox="1">
            <a:spLocks noChangeArrowheads="1"/>
          </p:cNvSpPr>
          <p:nvPr/>
        </p:nvSpPr>
        <p:spPr bwMode="auto">
          <a:xfrm>
            <a:off x="571472" y="928670"/>
            <a:ext cx="400052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>
                <a:latin typeface="Univers 45 Light" pitchFamily="34" charset="0"/>
              </a:rPr>
              <a:t>Samlet </a:t>
            </a:r>
            <a:endParaRPr lang="nb-NO" sz="1600" baseline="30000" dirty="0">
              <a:latin typeface="Univers 45 Light" pitchFamily="34" charset="0"/>
            </a:endParaRPr>
          </a:p>
        </p:txBody>
      </p:sp>
      <p:sp>
        <p:nvSpPr>
          <p:cNvPr id="4103" name="Line 6"/>
          <p:cNvSpPr>
            <a:spLocks noChangeShapeType="1"/>
          </p:cNvSpPr>
          <p:nvPr/>
        </p:nvSpPr>
        <p:spPr bwMode="auto">
          <a:xfrm flipV="1">
            <a:off x="4566371" y="928670"/>
            <a:ext cx="0" cy="446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4104" name="Text Box 7"/>
          <p:cNvSpPr txBox="1">
            <a:spLocks noChangeArrowheads="1"/>
          </p:cNvSpPr>
          <p:nvPr/>
        </p:nvSpPr>
        <p:spPr bwMode="auto">
          <a:xfrm>
            <a:off x="4572000" y="928670"/>
            <a:ext cx="400052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>
                <a:latin typeface="Univers 45 Light" pitchFamily="34" charset="0"/>
              </a:rPr>
              <a:t>Næringseiendom</a:t>
            </a:r>
          </a:p>
        </p:txBody>
      </p:sp>
      <p:sp>
        <p:nvSpPr>
          <p:cNvPr id="4105" name="Rectangle 8"/>
          <p:cNvSpPr>
            <a:spLocks noChangeArrowheads="1"/>
          </p:cNvSpPr>
          <p:nvPr/>
        </p:nvSpPr>
        <p:spPr bwMode="auto">
          <a:xfrm>
            <a:off x="0" y="0"/>
            <a:ext cx="8910698" cy="614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nb-NO" sz="2000" b="1" dirty="0">
                <a:latin typeface="Univers 45 Light" pitchFamily="34" charset="0"/>
              </a:rPr>
              <a:t>Figur </a:t>
            </a:r>
            <a:r>
              <a:rPr lang="nb-NO" sz="2000" b="1" dirty="0" smtClean="0">
                <a:latin typeface="Univers 45 Light" pitchFamily="34" charset="0"/>
              </a:rPr>
              <a:t>5 </a:t>
            </a:r>
            <a:r>
              <a:rPr lang="nb-NO" sz="2000" dirty="0">
                <a:latin typeface="Univers 45 Light" pitchFamily="34" charset="0"/>
              </a:rPr>
              <a:t>Endring i kredittpraksis overfor ikke-finansielle </a:t>
            </a:r>
            <a:r>
              <a:rPr lang="nb-NO" sz="2000" dirty="0" smtClean="0">
                <a:latin typeface="Univers 45 Light" pitchFamily="34" charset="0"/>
              </a:rPr>
              <a:t>foretak. </a:t>
            </a:r>
            <a:r>
              <a:rPr lang="nb-NO" sz="2000" dirty="0">
                <a:latin typeface="Univers 45 Light" pitchFamily="34" charset="0"/>
              </a:rPr>
              <a:t>Nettotall.</a:t>
            </a:r>
            <a:r>
              <a:rPr lang="nb-NO" sz="2000" baseline="30000" dirty="0">
                <a:latin typeface="Univers 45 Light" pitchFamily="34" charset="0"/>
              </a:rPr>
              <a:t>1), 2)</a:t>
            </a:r>
            <a:r>
              <a:rPr lang="nb-NO" sz="2000" dirty="0">
                <a:latin typeface="Univers 45 Light" pitchFamily="34" charset="0"/>
              </a:rPr>
              <a:t> Prosent</a:t>
            </a:r>
            <a:endParaRPr lang="en-GB" sz="2000" dirty="0">
              <a:latin typeface="Univers 45 Ligh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Object 2"/>
          <p:cNvGraphicFramePr>
            <a:graphicFrameLocks noGrp="1"/>
          </p:cNvGraphicFramePr>
          <p:nvPr>
            <p:ph type="chart" idx="1"/>
          </p:nvPr>
        </p:nvGraphicFramePr>
        <p:xfrm>
          <a:off x="0" y="857232"/>
          <a:ext cx="9144000" cy="52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125" name="Text Box 3"/>
          <p:cNvSpPr txBox="1">
            <a:spLocks noChangeArrowheads="1"/>
          </p:cNvSpPr>
          <p:nvPr/>
        </p:nvSpPr>
        <p:spPr bwMode="auto">
          <a:xfrm>
            <a:off x="28575" y="5929330"/>
            <a:ext cx="8143932" cy="785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/>
            <a:r>
              <a:rPr lang="nb-NO" sz="1600" dirty="0" smtClean="0">
                <a:latin typeface="Univers 45 Light"/>
              </a:rPr>
              <a:t>1) Se </a:t>
            </a:r>
            <a:r>
              <a:rPr lang="nb-NO" sz="1600" dirty="0">
                <a:latin typeface="Univers 45 Light"/>
              </a:rPr>
              <a:t>fotnote 1 i figur </a:t>
            </a:r>
            <a:r>
              <a:rPr lang="nb-NO" sz="1600" dirty="0" smtClean="0">
                <a:latin typeface="Univers 45 Light"/>
              </a:rPr>
              <a:t>1</a:t>
            </a:r>
          </a:p>
          <a:p>
            <a:pPr marL="342900" indent="-342900" eaLnBrk="0" hangingPunct="0"/>
            <a:r>
              <a:rPr lang="nb-NO" sz="1600" dirty="0" smtClean="0">
                <a:latin typeface="Univers 45 Light"/>
              </a:rPr>
              <a:t>2) Negative tall betyr at faktoren bidrar til innstramming i kredittpraksis</a:t>
            </a:r>
          </a:p>
          <a:p>
            <a:pPr marL="342900" indent="-342900" eaLnBrk="0" hangingPunct="0"/>
            <a:r>
              <a:rPr lang="nb-NO" sz="1600" dirty="0" smtClean="0">
                <a:latin typeface="Univers 45 Light"/>
              </a:rPr>
              <a:t>Kilde: </a:t>
            </a:r>
            <a:r>
              <a:rPr lang="nb-NO" sz="1600" dirty="0" smtClean="0">
                <a:solidFill>
                  <a:schemeClr val="tx2"/>
                </a:solidFill>
                <a:latin typeface="Univers 45 Light"/>
              </a:rPr>
              <a:t>Norges Bank </a:t>
            </a:r>
          </a:p>
          <a:p>
            <a:pPr marL="342900" indent="-342900" eaLnBrk="0" hangingPunct="0"/>
            <a:r>
              <a:rPr lang="nb-NO" sz="1600" dirty="0" smtClean="0">
                <a:latin typeface="Univers 45 Light"/>
              </a:rPr>
              <a:t> 	</a:t>
            </a:r>
          </a:p>
        </p:txBody>
      </p:sp>
      <p:sp>
        <p:nvSpPr>
          <p:cNvPr id="5126" name="Text Box 5"/>
          <p:cNvSpPr txBox="1">
            <a:spLocks noChangeArrowheads="1"/>
          </p:cNvSpPr>
          <p:nvPr/>
        </p:nvSpPr>
        <p:spPr bwMode="auto">
          <a:xfrm>
            <a:off x="571472" y="1000108"/>
            <a:ext cx="135732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err="1">
                <a:latin typeface="Univers 45 Light"/>
              </a:rPr>
              <a:t>Makro-økonomiske</a:t>
            </a:r>
            <a:r>
              <a:rPr lang="nb-NO" sz="1600" dirty="0">
                <a:latin typeface="Univers 45 Light"/>
              </a:rPr>
              <a:t> utsikter</a:t>
            </a:r>
          </a:p>
        </p:txBody>
      </p:sp>
      <p:sp>
        <p:nvSpPr>
          <p:cNvPr id="5127" name="Text Box 6"/>
          <p:cNvSpPr txBox="1">
            <a:spLocks noChangeArrowheads="1"/>
          </p:cNvSpPr>
          <p:nvPr/>
        </p:nvSpPr>
        <p:spPr bwMode="auto">
          <a:xfrm>
            <a:off x="4572000" y="1000108"/>
            <a:ext cx="128588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>
                <a:latin typeface="Univers 45 Light"/>
              </a:rPr>
              <a:t>Bankens risikovilje</a:t>
            </a:r>
            <a:endParaRPr lang="nb-NO" sz="1600" baseline="30000" dirty="0">
              <a:latin typeface="Univers 45 Light"/>
            </a:endParaRPr>
          </a:p>
        </p:txBody>
      </p:sp>
      <p:sp>
        <p:nvSpPr>
          <p:cNvPr id="5128" name="Line 7"/>
          <p:cNvSpPr>
            <a:spLocks noChangeShapeType="1"/>
          </p:cNvSpPr>
          <p:nvPr/>
        </p:nvSpPr>
        <p:spPr bwMode="auto">
          <a:xfrm flipV="1">
            <a:off x="1921076" y="1033445"/>
            <a:ext cx="0" cy="446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5129" name="Line 8"/>
          <p:cNvSpPr>
            <a:spLocks noChangeShapeType="1"/>
          </p:cNvSpPr>
          <p:nvPr/>
        </p:nvSpPr>
        <p:spPr bwMode="auto">
          <a:xfrm flipH="1" flipV="1">
            <a:off x="3252779" y="1033446"/>
            <a:ext cx="0" cy="446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5130" name="Text Box 9"/>
          <p:cNvSpPr txBox="1">
            <a:spLocks noChangeArrowheads="1"/>
          </p:cNvSpPr>
          <p:nvPr/>
        </p:nvSpPr>
        <p:spPr bwMode="auto">
          <a:xfrm>
            <a:off x="1928794" y="1000108"/>
            <a:ext cx="128588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err="1" smtClean="0">
                <a:latin typeface="Univers 45 Light"/>
              </a:rPr>
              <a:t>Nærings-spesifikke</a:t>
            </a:r>
            <a:r>
              <a:rPr lang="nb-NO" sz="1600" dirty="0" smtClean="0">
                <a:latin typeface="Univers 45 Light"/>
              </a:rPr>
              <a:t> utsikter</a:t>
            </a:r>
            <a:endParaRPr lang="nb-NO" sz="1600" dirty="0">
              <a:latin typeface="Univers 45 Light"/>
            </a:endParaRPr>
          </a:p>
        </p:txBody>
      </p:sp>
      <p:sp>
        <p:nvSpPr>
          <p:cNvPr id="5131" name="Rectangle 10"/>
          <p:cNvSpPr>
            <a:spLocks noChangeArrowheads="1"/>
          </p:cNvSpPr>
          <p:nvPr/>
        </p:nvSpPr>
        <p:spPr bwMode="auto">
          <a:xfrm>
            <a:off x="0" y="0"/>
            <a:ext cx="8872598" cy="708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nb-NO" sz="2000" b="1" dirty="0">
                <a:latin typeface="Univers 45 Light"/>
              </a:rPr>
              <a:t>Figur </a:t>
            </a:r>
            <a:r>
              <a:rPr lang="nb-NO" sz="2000" b="1" dirty="0" smtClean="0">
                <a:latin typeface="Univers 45 Light"/>
              </a:rPr>
              <a:t>6 </a:t>
            </a:r>
            <a:r>
              <a:rPr lang="nb-NO" sz="2000" dirty="0">
                <a:latin typeface="Univers 45 Light"/>
              </a:rPr>
              <a:t>Faktorer som påvirker kredittpraksisen overfor ikke-finansielle </a:t>
            </a:r>
            <a:r>
              <a:rPr lang="nb-NO" sz="2000" dirty="0" smtClean="0">
                <a:latin typeface="Univers 45 Light"/>
              </a:rPr>
              <a:t>foretak. </a:t>
            </a:r>
            <a:r>
              <a:rPr lang="nb-NO" sz="2000" dirty="0">
                <a:latin typeface="Univers 45 Light"/>
              </a:rPr>
              <a:t>Nettotall.</a:t>
            </a:r>
            <a:r>
              <a:rPr lang="nb-NO" sz="2000" baseline="30000" dirty="0">
                <a:latin typeface="Univers 45 Light"/>
              </a:rPr>
              <a:t>1), 2)</a:t>
            </a:r>
            <a:r>
              <a:rPr lang="nb-NO" sz="2000" dirty="0">
                <a:latin typeface="Univers 45 Light"/>
              </a:rPr>
              <a:t> Prosent</a:t>
            </a:r>
            <a:endParaRPr lang="en-GB" sz="2000" dirty="0">
              <a:latin typeface="Univers 45 Light"/>
            </a:endParaRPr>
          </a:p>
        </p:txBody>
      </p:sp>
      <p:sp>
        <p:nvSpPr>
          <p:cNvPr id="5132" name="Line 11"/>
          <p:cNvSpPr>
            <a:spLocks noChangeShapeType="1"/>
          </p:cNvSpPr>
          <p:nvPr/>
        </p:nvSpPr>
        <p:spPr bwMode="auto">
          <a:xfrm flipH="1" flipV="1">
            <a:off x="4565432" y="1023921"/>
            <a:ext cx="0" cy="446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5133" name="Text Box 12"/>
          <p:cNvSpPr txBox="1">
            <a:spLocks noChangeArrowheads="1"/>
          </p:cNvSpPr>
          <p:nvPr/>
        </p:nvSpPr>
        <p:spPr bwMode="auto">
          <a:xfrm>
            <a:off x="3347864" y="1000108"/>
            <a:ext cx="108012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smtClean="0">
                <a:latin typeface="Univers 45 Light"/>
              </a:rPr>
              <a:t>Mål for </a:t>
            </a:r>
            <a:r>
              <a:rPr lang="nb-NO" sz="1600" dirty="0" err="1" smtClean="0">
                <a:latin typeface="Univers 45 Light"/>
              </a:rPr>
              <a:t>markeds-andel</a:t>
            </a:r>
            <a:endParaRPr lang="nb-NO" sz="1600" dirty="0">
              <a:latin typeface="Univers 45 Ligh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Object 2"/>
          <p:cNvGraphicFramePr>
            <a:graphicFrameLocks noGrp="1"/>
          </p:cNvGraphicFramePr>
          <p:nvPr>
            <p:ph type="chart" idx="1"/>
          </p:nvPr>
        </p:nvGraphicFramePr>
        <p:xfrm>
          <a:off x="0" y="642918"/>
          <a:ext cx="9144000" cy="48743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149" name="Text Box 4"/>
          <p:cNvSpPr txBox="1">
            <a:spLocks noChangeArrowheads="1"/>
          </p:cNvSpPr>
          <p:nvPr/>
        </p:nvSpPr>
        <p:spPr bwMode="auto">
          <a:xfrm>
            <a:off x="2571736" y="785794"/>
            <a:ext cx="200026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>
                <a:latin typeface="Univers 45 Light"/>
              </a:rPr>
              <a:t>Krav til egenkapital</a:t>
            </a:r>
            <a:endParaRPr lang="nb-NO" sz="1600" baseline="30000" dirty="0">
              <a:latin typeface="Univers 45 Light"/>
            </a:endParaRPr>
          </a:p>
        </p:txBody>
      </p:sp>
      <p:sp>
        <p:nvSpPr>
          <p:cNvPr id="6150" name="Text Box 5"/>
          <p:cNvSpPr txBox="1">
            <a:spLocks noChangeArrowheads="1"/>
          </p:cNvSpPr>
          <p:nvPr/>
        </p:nvSpPr>
        <p:spPr bwMode="auto">
          <a:xfrm>
            <a:off x="571472" y="785794"/>
            <a:ext cx="200026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smtClean="0">
                <a:latin typeface="Univers 45 Light"/>
              </a:rPr>
              <a:t>Utlånsmargin</a:t>
            </a:r>
            <a:endParaRPr lang="nb-NO" sz="1600" baseline="30000" dirty="0">
              <a:latin typeface="Univers 45 Light"/>
            </a:endParaRPr>
          </a:p>
        </p:txBody>
      </p:sp>
      <p:sp>
        <p:nvSpPr>
          <p:cNvPr id="6151" name="Line 6"/>
          <p:cNvSpPr>
            <a:spLocks noChangeShapeType="1"/>
          </p:cNvSpPr>
          <p:nvPr/>
        </p:nvSpPr>
        <p:spPr bwMode="auto">
          <a:xfrm flipV="1">
            <a:off x="2584219" y="764704"/>
            <a:ext cx="0" cy="4176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6152" name="Line 7"/>
          <p:cNvSpPr>
            <a:spLocks noChangeShapeType="1"/>
          </p:cNvSpPr>
          <p:nvPr/>
        </p:nvSpPr>
        <p:spPr bwMode="auto">
          <a:xfrm flipH="1" flipV="1">
            <a:off x="4558040" y="764704"/>
            <a:ext cx="0" cy="4176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6153" name="Text Box 8"/>
          <p:cNvSpPr txBox="1">
            <a:spLocks noChangeArrowheads="1"/>
          </p:cNvSpPr>
          <p:nvPr/>
        </p:nvSpPr>
        <p:spPr bwMode="auto">
          <a:xfrm>
            <a:off x="6500826" y="785794"/>
            <a:ext cx="207170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>
                <a:latin typeface="Univers 45 Light"/>
              </a:rPr>
              <a:t>Gebyrer</a:t>
            </a:r>
          </a:p>
        </p:txBody>
      </p:sp>
      <p:sp>
        <p:nvSpPr>
          <p:cNvPr id="6154" name="Line 9"/>
          <p:cNvSpPr>
            <a:spLocks noChangeShapeType="1"/>
          </p:cNvSpPr>
          <p:nvPr/>
        </p:nvSpPr>
        <p:spPr bwMode="auto">
          <a:xfrm flipH="1" flipV="1">
            <a:off x="6555019" y="764704"/>
            <a:ext cx="0" cy="4176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6155" name="Text Box 10"/>
          <p:cNvSpPr txBox="1">
            <a:spLocks noChangeArrowheads="1"/>
          </p:cNvSpPr>
          <p:nvPr/>
        </p:nvSpPr>
        <p:spPr bwMode="auto">
          <a:xfrm>
            <a:off x="4572000" y="785794"/>
            <a:ext cx="200026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smtClean="0">
                <a:latin typeface="Univers 45 Light"/>
              </a:rPr>
              <a:t>Maksimal nedbetalingstid</a:t>
            </a:r>
            <a:endParaRPr lang="nb-NO" sz="1600" dirty="0">
              <a:latin typeface="Univers 45 Light"/>
            </a:endParaRPr>
          </a:p>
        </p:txBody>
      </p:sp>
      <p:sp>
        <p:nvSpPr>
          <p:cNvPr id="6156" name="Text Box 11"/>
          <p:cNvSpPr txBox="1">
            <a:spLocks noChangeArrowheads="1"/>
          </p:cNvSpPr>
          <p:nvPr/>
        </p:nvSpPr>
        <p:spPr bwMode="auto">
          <a:xfrm>
            <a:off x="57118" y="5517232"/>
            <a:ext cx="9086882" cy="1274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/>
            <a:r>
              <a:rPr lang="nb-NO" sz="1600" dirty="0" smtClean="0">
                <a:latin typeface="Univers 45 Light"/>
              </a:rPr>
              <a:t>1) Se </a:t>
            </a:r>
            <a:r>
              <a:rPr lang="nb-NO" sz="1600" dirty="0">
                <a:latin typeface="Univers 45 Light"/>
              </a:rPr>
              <a:t>fotnote 1 i figur 1 </a:t>
            </a:r>
            <a:endParaRPr lang="nb-NO" sz="1600" dirty="0" smtClean="0">
              <a:latin typeface="Univers 45 Light"/>
            </a:endParaRPr>
          </a:p>
          <a:p>
            <a:pPr marL="54000" indent="-457200"/>
            <a:r>
              <a:rPr lang="nb-NO" sz="1600" dirty="0" smtClean="0">
                <a:latin typeface="Univers 45 Light" pitchFamily="34" charset="0"/>
              </a:rPr>
              <a:t>2) Positive tall for utlånsmargin betyr økt utlånsmargin. Positive tall for utlånsmargin, krav til</a:t>
            </a:r>
          </a:p>
          <a:p>
            <a:pPr marL="54000" indent="-457200"/>
            <a:r>
              <a:rPr lang="nb-NO" sz="1600" dirty="0" smtClean="0">
                <a:latin typeface="Univers 45 Light" pitchFamily="34" charset="0"/>
              </a:rPr>
              <a:t>egenkapital og gebyrer og negative tall for maksimal nedbetalingstid innebærer strammere</a:t>
            </a:r>
          </a:p>
          <a:p>
            <a:pPr marL="54000" indent="-457200"/>
            <a:r>
              <a:rPr lang="nb-NO" sz="1600" dirty="0" smtClean="0">
                <a:latin typeface="Univers 45 Light" pitchFamily="34" charset="0"/>
              </a:rPr>
              <a:t>kredittpraksis </a:t>
            </a:r>
          </a:p>
          <a:p>
            <a:pPr marL="457200" indent="-457200"/>
            <a:r>
              <a:rPr lang="nb-NO" sz="1600" dirty="0" smtClean="0">
                <a:latin typeface="Univers 45 Light"/>
              </a:rPr>
              <a:t>Kilde: </a:t>
            </a:r>
            <a:r>
              <a:rPr lang="nb-NO" sz="1600" dirty="0" smtClean="0">
                <a:solidFill>
                  <a:schemeClr val="tx2"/>
                </a:solidFill>
                <a:latin typeface="Univers 45 Light"/>
              </a:rPr>
              <a:t>Norges Bank </a:t>
            </a:r>
            <a:r>
              <a:rPr lang="nb-NO" sz="1600" dirty="0" smtClean="0">
                <a:latin typeface="Univers 45 Light"/>
              </a:rPr>
              <a:t>	</a:t>
            </a:r>
          </a:p>
          <a:p>
            <a:pPr marL="457200" indent="-457200"/>
            <a:endParaRPr lang="nb-NO" sz="1600" dirty="0">
              <a:latin typeface="Univers 45 Light"/>
            </a:endParaRPr>
          </a:p>
        </p:txBody>
      </p:sp>
      <p:sp>
        <p:nvSpPr>
          <p:cNvPr id="6157" name="Rectangle 1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572560" cy="635000"/>
          </a:xfrm>
        </p:spPr>
        <p:txBody>
          <a:bodyPr anchor="ctr"/>
          <a:lstStyle/>
          <a:p>
            <a:pPr eaLnBrk="1" hangingPunct="1"/>
            <a:r>
              <a:rPr lang="nb-NO" sz="2000" b="1" dirty="0" smtClean="0">
                <a:latin typeface="Univers 45 Light"/>
              </a:rPr>
              <a:t>Figur 7</a:t>
            </a:r>
            <a:r>
              <a:rPr lang="nb-NO" sz="2000" dirty="0" smtClean="0">
                <a:latin typeface="Univers 45 Light"/>
              </a:rPr>
              <a:t> Endring i lånebetingelser for ikke-finansielle foretak. Nettotall.</a:t>
            </a:r>
            <a:r>
              <a:rPr lang="nb-NO" sz="2000" baseline="30000" dirty="0" smtClean="0">
                <a:latin typeface="Univers 45 Light"/>
              </a:rPr>
              <a:t>1), 2)</a:t>
            </a:r>
            <a:r>
              <a:rPr lang="nb-NO" sz="2000" dirty="0" smtClean="0">
                <a:latin typeface="Univers 45 Light"/>
              </a:rPr>
              <a:t> Prosent</a:t>
            </a:r>
            <a:endParaRPr lang="en-GB" sz="2000" dirty="0" smtClean="0">
              <a:latin typeface="Univers 45 Ligh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andard utforming">
  <a:themeElements>
    <a:clrScheme name="Standard utforming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 utforming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 utforming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NB Powerpointmal">
  <a:themeElements>
    <a:clrScheme name="NB Powerpointmal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NB Powerpointmal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NB Powerpointmal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B Powerpointmal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B Powerpointmal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B Powerpointmal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B Powerpointmal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B Powerpointmal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B Powerpointmal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8844</TotalTime>
  <Words>436</Words>
  <Application>Microsoft Office PowerPoint</Application>
  <PresentationFormat>On-screen Show (4:3)</PresentationFormat>
  <Paragraphs>85</Paragraphs>
  <Slides>8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Standard utforming</vt:lpstr>
      <vt:lpstr>NB Powerpointmal</vt:lpstr>
      <vt:lpstr>Norges Banks utlånsundersøkelse </vt:lpstr>
      <vt:lpstr>Figur 1 Etterspørsel etter lån fra husholdninger. Nettotall.1), 2) Prosent</vt:lpstr>
      <vt:lpstr>Slide 3</vt:lpstr>
      <vt:lpstr>Figur 3 Endring i lånebetingelser for husholdninger. Nettotall.1), 2) Prosent</vt:lpstr>
      <vt:lpstr>Figur 4 Etterspørsel etter lån fra ikke-finansielle foretak og utnyttelsesgrad på kredittlinjer. Nettotall.1), 2) Prosent</vt:lpstr>
      <vt:lpstr>Slide 6</vt:lpstr>
      <vt:lpstr>Slide 7</vt:lpstr>
      <vt:lpstr>Figur 7 Endring i lånebetingelser for ikke-finansielle foretak. Nettotall.1), 2) Prosent</vt:lpstr>
    </vt:vector>
  </TitlesOfParts>
  <Company>Norges Bank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Norges Banks utlånsundersøkelse </dc:title>
  <dc:creator>Magdalena Riiser</dc:creator>
  <cp:lastModifiedBy>Birgitte Hovdan Molden</cp:lastModifiedBy>
  <cp:revision>529</cp:revision>
  <dcterms:created xsi:type="dcterms:W3CDTF">2008-03-11T13:27:45Z</dcterms:created>
  <dcterms:modified xsi:type="dcterms:W3CDTF">2011-10-17T10:38:06Z</dcterms:modified>
</cp:coreProperties>
</file>