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76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190080"/>
    <a:srgbClr val="FF9933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60"/>
  </p:normalViewPr>
  <p:slideViewPr>
    <p:cSldViewPr>
      <p:cViewPr>
        <p:scale>
          <a:sx n="100" d="100"/>
          <a:sy n="100" d="100"/>
        </p:scale>
        <p:origin x="-1506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077"/>
          <c:h val="0.865721264367819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Sheet1!$B$2:$B$72</c:f>
              <c:numCache>
                <c:formatCode>General</c:formatCode>
                <c:ptCount val="15"/>
                <c:pt idx="0">
                  <c:v>42.5</c:v>
                </c:pt>
                <c:pt idx="1">
                  <c:v>27.5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Sheet1!$D$2:$D$72</c:f>
              <c:numCache>
                <c:formatCode>General</c:formatCode>
                <c:ptCount val="15"/>
                <c:pt idx="3">
                  <c:v>42.5</c:v>
                </c:pt>
                <c:pt idx="4">
                  <c:v>27.5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Sheet1!$F$2:$F$72</c:f>
              <c:numCache>
                <c:formatCode>General</c:formatCode>
                <c:ptCount val="15"/>
                <c:pt idx="6" formatCode="0.0">
                  <c:v>22.6</c:v>
                </c:pt>
                <c:pt idx="7">
                  <c:v>22.3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Sheet1!$H$2:$H$72</c:f>
              <c:numCache>
                <c:formatCode>General</c:formatCode>
                <c:ptCount val="15"/>
                <c:pt idx="9" formatCode="0.0">
                  <c:v>38.700000000000003</c:v>
                </c:pt>
                <c:pt idx="10" formatCode="0.0">
                  <c:v>32.700000000000003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Sheet1!$J$2:$J$72</c:f>
              <c:numCache>
                <c:formatCode>General</c:formatCode>
                <c:ptCount val="15"/>
                <c:pt idx="12">
                  <c:v>-3</c:v>
                </c:pt>
                <c:pt idx="13">
                  <c:v>13.1</c:v>
                </c:pt>
              </c:numCache>
            </c:numRef>
          </c:val>
        </c:ser>
        <c:gapWidth val="140"/>
        <c:overlap val="100"/>
        <c:axId val="174718976"/>
        <c:axId val="17472051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Sheet1!$C$2:$C$72</c:f>
              <c:numCache>
                <c:formatCode>General</c:formatCode>
                <c:ptCount val="15"/>
                <c:pt idx="0">
                  <c:v>3.8</c:v>
                </c:pt>
                <c:pt idx="1">
                  <c:v>3.1</c:v>
                </c:pt>
                <c:pt idx="2">
                  <c:v>0.5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Sheet1!$E$2:$E$72</c:f>
              <c:numCache>
                <c:formatCode>General</c:formatCode>
                <c:ptCount val="15"/>
                <c:pt idx="3">
                  <c:v>3.8</c:v>
                </c:pt>
                <c:pt idx="4">
                  <c:v>3.1</c:v>
                </c:pt>
                <c:pt idx="5">
                  <c:v>0.5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Sheet1!$G$2:$G$72</c:f>
              <c:numCache>
                <c:formatCode>General</c:formatCode>
                <c:ptCount val="15"/>
                <c:pt idx="6" formatCode="0.0">
                  <c:v>3.8</c:v>
                </c:pt>
                <c:pt idx="7">
                  <c:v>-3.4</c:v>
                </c:pt>
                <c:pt idx="8">
                  <c:v>3.5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Sheet1!$I$2:$I$72</c:f>
              <c:numCache>
                <c:formatCode>General</c:formatCode>
                <c:ptCount val="15"/>
                <c:pt idx="9">
                  <c:v>10.6</c:v>
                </c:pt>
                <c:pt idx="10">
                  <c:v>-6.4</c:v>
                </c:pt>
                <c:pt idx="11">
                  <c:v>-7.8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Sheet1!$K$2:$K$72</c:f>
              <c:numCache>
                <c:formatCode>General</c:formatCode>
                <c:ptCount val="15"/>
                <c:pt idx="12">
                  <c:v>-3</c:v>
                </c:pt>
                <c:pt idx="13">
                  <c:v>21.8</c:v>
                </c:pt>
                <c:pt idx="14">
                  <c:v>33</c:v>
                </c:pt>
              </c:numCache>
            </c:numRef>
          </c:val>
        </c:ser>
        <c:marker val="1"/>
        <c:axId val="174721664"/>
        <c:axId val="174723456"/>
      </c:lineChart>
      <c:catAx>
        <c:axId val="17471897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74720512"/>
        <c:crossesAt val="0"/>
        <c:auto val="1"/>
        <c:lblAlgn val="ctr"/>
        <c:lblOffset val="100"/>
        <c:tickLblSkip val="1"/>
        <c:tickMarkSkip val="4"/>
      </c:catAx>
      <c:valAx>
        <c:axId val="17472051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4718976"/>
        <c:crosses val="autoZero"/>
        <c:crossBetween val="between"/>
        <c:majorUnit val="20"/>
        <c:minorUnit val="20"/>
      </c:valAx>
      <c:catAx>
        <c:axId val="17472166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4723456"/>
        <c:crossesAt val="-90"/>
        <c:auto val="1"/>
        <c:lblAlgn val="ctr"/>
        <c:lblOffset val="100"/>
        <c:tickLblSkip val="1"/>
        <c:tickMarkSkip val="1"/>
      </c:catAx>
      <c:valAx>
        <c:axId val="17472345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472166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Sheet1!$A$2:$A$89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Sheet1!$B$2:$B$89</c:f>
              <c:numCache>
                <c:formatCode>General</c:formatCode>
                <c:ptCount val="15"/>
                <c:pt idx="0">
                  <c:v>0</c:v>
                </c:pt>
                <c:pt idx="1">
                  <c:v>-4.2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Sheet1!$A$2:$A$89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Sheet1!$D$2:$D$89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Sheet1!$A$2:$A$89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Sheet1!$F$2:$F$89</c:f>
              <c:numCache>
                <c:formatCode>General</c:formatCode>
                <c:ptCount val="15"/>
                <c:pt idx="6">
                  <c:v>0</c:v>
                </c:pt>
                <c:pt idx="7">
                  <c:v>2.2999999999999998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Sheet1!$A$2:$A$89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Sheet1!$H$2:$H$89</c:f>
              <c:numCache>
                <c:formatCode>General</c:formatCode>
                <c:ptCount val="15"/>
                <c:pt idx="9">
                  <c:v>0</c:v>
                </c:pt>
                <c:pt idx="10">
                  <c:v>-4.2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Sheet1!$A$2:$A$89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Sheet1!$J$2:$J$89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90160896"/>
        <c:axId val="17472537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Sheet1!$A$2:$A$89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Sheet1!$C$2:$C$89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-33.5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Makroøkonomiske 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Sheet1!$A$2:$A$89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Sheet1!$E$2:$E$89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-8.2000000000000011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Sheet1!$A$2:$A$89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Sheet1!$G$2:$G$89</c:f>
              <c:numCache>
                <c:formatCode>General</c:formatCode>
                <c:ptCount val="15"/>
                <c:pt idx="6">
                  <c:v>0</c:v>
                </c:pt>
                <c:pt idx="7">
                  <c:v>2.2999999999999998</c:v>
                </c:pt>
                <c:pt idx="8">
                  <c:v>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Sheet1!$A$2:$A$89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Sheet1!$I$2:$I$89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-10.8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Sheet1!$A$2:$A$89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Sheet1!$K$2:$K$89</c:f>
              <c:numCache>
                <c:formatCode>General</c:formatCode>
                <c:ptCount val="15"/>
                <c:pt idx="12">
                  <c:v>0</c:v>
                </c:pt>
                <c:pt idx="13">
                  <c:v>-3</c:v>
                </c:pt>
                <c:pt idx="14">
                  <c:v>-6.5</c:v>
                </c:pt>
              </c:numCache>
            </c:numRef>
          </c:val>
        </c:ser>
        <c:marker val="1"/>
        <c:axId val="190163968"/>
        <c:axId val="190178432"/>
      </c:lineChart>
      <c:catAx>
        <c:axId val="19016089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74725376"/>
        <c:crossesAt val="0"/>
        <c:auto val="1"/>
        <c:lblAlgn val="ctr"/>
        <c:lblOffset val="100"/>
        <c:tickLblSkip val="1"/>
        <c:tickMarkSkip val="4"/>
      </c:catAx>
      <c:valAx>
        <c:axId val="17472537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0160896"/>
        <c:crosses val="autoZero"/>
        <c:crossBetween val="between"/>
        <c:majorUnit val="20"/>
        <c:minorUnit val="20"/>
      </c:valAx>
      <c:catAx>
        <c:axId val="190163968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0178432"/>
        <c:crossesAt val="-90"/>
        <c:auto val="1"/>
        <c:lblAlgn val="ctr"/>
        <c:lblOffset val="100"/>
        <c:tickLblSkip val="1"/>
        <c:tickMarkSkip val="1"/>
      </c:catAx>
      <c:valAx>
        <c:axId val="19017843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016396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489095785440647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Sheet1!$B$2:$B$72</c:f>
              <c:numCache>
                <c:formatCode>General</c:formatCode>
                <c:ptCount val="15"/>
                <c:pt idx="0">
                  <c:v>-20.5</c:v>
                </c:pt>
                <c:pt idx="1">
                  <c:v>-39.4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Sheet1!$D$2:$D$72</c:f>
              <c:numCache>
                <c:formatCode>General</c:formatCode>
                <c:ptCount val="15"/>
                <c:pt idx="3">
                  <c:v>-3</c:v>
                </c:pt>
                <c:pt idx="4">
                  <c:v>-4.2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Sheet1!$F$2:$F$72</c:f>
              <c:numCache>
                <c:formatCode>General</c:formatCode>
                <c:ptCount val="15"/>
                <c:pt idx="6">
                  <c:v>-3</c:v>
                </c:pt>
                <c:pt idx="7">
                  <c:v>-4.2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Sheet1!$H$2:$H$72</c:f>
              <c:numCache>
                <c:formatCode>General</c:formatCode>
                <c:ptCount val="15"/>
                <c:pt idx="9">
                  <c:v>0</c:v>
                </c:pt>
                <c:pt idx="10">
                  <c:v>9.8000000000000007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Bruk av 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Sheet1!$J$2:$J$72</c:f>
              <c:numCache>
                <c:formatCode>General</c:formatCode>
                <c:ptCount val="15"/>
                <c:pt idx="12">
                  <c:v>-7.2</c:v>
                </c:pt>
                <c:pt idx="13">
                  <c:v>-10.200000000000001</c:v>
                </c:pt>
              </c:numCache>
            </c:numRef>
          </c:val>
        </c:ser>
        <c:gapWidth val="140"/>
        <c:overlap val="100"/>
        <c:axId val="196227840"/>
        <c:axId val="196229760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Sheet1!$E$2:$E$72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-4.2</c:v>
                </c:pt>
              </c:numCache>
            </c:numRef>
          </c:val>
        </c:ser>
        <c:marker val="1"/>
        <c:axId val="196227840"/>
        <c:axId val="196229760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Sheet1!$C$2:$C$72</c:f>
              <c:numCache>
                <c:formatCode>General</c:formatCode>
                <c:ptCount val="15"/>
                <c:pt idx="0">
                  <c:v>-11</c:v>
                </c:pt>
                <c:pt idx="1">
                  <c:v>20.7</c:v>
                </c:pt>
                <c:pt idx="2">
                  <c:v>29.4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Sheet1!$G$2:$G$72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-6.5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Sheet1!$I$2:$I$72</c:f>
              <c:numCache>
                <c:formatCode>General</c:formatCode>
                <c:ptCount val="15"/>
                <c:pt idx="9">
                  <c:v>4.2</c:v>
                </c:pt>
                <c:pt idx="10">
                  <c:v>9.8000000000000007</c:v>
                </c:pt>
                <c:pt idx="11">
                  <c:v>3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Bruk av 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Sheet1!$A$2:$A$72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Sheet1!$K$2:$K$72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-23</c:v>
                </c:pt>
              </c:numCache>
            </c:numRef>
          </c:val>
        </c:ser>
        <c:marker val="1"/>
        <c:axId val="196239744"/>
        <c:axId val="196241280"/>
      </c:lineChart>
      <c:catAx>
        <c:axId val="196227840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6229760"/>
        <c:crossesAt val="0"/>
        <c:auto val="1"/>
        <c:lblAlgn val="ctr"/>
        <c:lblOffset val="100"/>
        <c:tickLblSkip val="1"/>
        <c:tickMarkSkip val="4"/>
      </c:catAx>
      <c:valAx>
        <c:axId val="19622976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227840"/>
        <c:crosses val="autoZero"/>
        <c:crossBetween val="between"/>
        <c:majorUnit val="20"/>
        <c:minorUnit val="20"/>
      </c:valAx>
      <c:catAx>
        <c:axId val="19623974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241280"/>
        <c:crossesAt val="-90"/>
        <c:auto val="1"/>
        <c:lblAlgn val="ctr"/>
        <c:lblOffset val="100"/>
        <c:tickLblSkip val="1"/>
        <c:tickMarkSkip val="1"/>
      </c:catAx>
      <c:valAx>
        <c:axId val="19624128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239744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5.9968722659667573E-2"/>
          <c:y val="2.642796934865901E-2"/>
          <c:w val="0.86554636920384953"/>
          <c:h val="0.8535565134099615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Sheet1!$A$2:$A$52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9"/>
                <c:pt idx="0">
                  <c:v>29.8</c:v>
                </c:pt>
                <c:pt idx="1">
                  <c:v>12.9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Sheet1!$A$2:$A$52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9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Sheet1!$A$2:$A$52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9"/>
                <c:pt idx="6">
                  <c:v>0</c:v>
                </c:pt>
                <c:pt idx="7">
                  <c:v>24.9</c:v>
                </c:pt>
              </c:numCache>
            </c:numRef>
          </c:val>
        </c:ser>
        <c:gapWidth val="140"/>
        <c:overlap val="100"/>
        <c:axId val="196485888"/>
        <c:axId val="1964874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9"/>
                <c:pt idx="0">
                  <c:v>48.7</c:v>
                </c:pt>
                <c:pt idx="1">
                  <c:v>27.7</c:v>
                </c:pt>
                <c:pt idx="2">
                  <c:v>-36.6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9"/>
                <c:pt idx="3">
                  <c:v>0</c:v>
                </c:pt>
                <c:pt idx="4">
                  <c:v>0.9</c:v>
                </c:pt>
                <c:pt idx="5">
                  <c:v>4.0999999999999996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Sheet1!$A$2:$A$52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Sheet1!$G$2:$G$52</c:f>
              <c:numCache>
                <c:formatCode>General</c:formatCode>
                <c:ptCount val="9"/>
                <c:pt idx="6">
                  <c:v>0</c:v>
                </c:pt>
                <c:pt idx="7">
                  <c:v>7</c:v>
                </c:pt>
                <c:pt idx="8">
                  <c:v>27.9</c:v>
                </c:pt>
              </c:numCache>
            </c:numRef>
          </c:val>
        </c:ser>
        <c:marker val="1"/>
        <c:axId val="196485888"/>
        <c:axId val="196487424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Sheet1!$A$2:$A$52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Sheet1!$H$2:$H$52</c:f>
              <c:numCache>
                <c:formatCode>General</c:formatCode>
                <c:ptCount val="9"/>
              </c:numCache>
            </c:numRef>
          </c:val>
        </c:ser>
        <c:marker val="1"/>
        <c:axId val="196490752"/>
        <c:axId val="196489216"/>
      </c:lineChart>
      <c:catAx>
        <c:axId val="196485888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96487424"/>
        <c:crossesAt val="0"/>
        <c:auto val="1"/>
        <c:lblAlgn val="ctr"/>
        <c:lblOffset val="100"/>
        <c:tickLblSkip val="1"/>
        <c:tickMarkSkip val="4"/>
      </c:catAx>
      <c:valAx>
        <c:axId val="1964874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485888"/>
        <c:crosses val="autoZero"/>
        <c:crossBetween val="between"/>
        <c:majorUnit val="20"/>
        <c:minorUnit val="20"/>
      </c:valAx>
      <c:valAx>
        <c:axId val="19648921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6490752"/>
        <c:crosses val="max"/>
        <c:crossBetween val="between"/>
        <c:majorUnit val="20"/>
      </c:valAx>
      <c:catAx>
        <c:axId val="196490752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6489216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5013E-2"/>
          <c:w val="0.86861373578302714"/>
          <c:h val="0.865928160919540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Sheet1!$A$2:$A$35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Sheet1!$B$2:$B$35</c:f>
              <c:numCache>
                <c:formatCode>General</c:formatCode>
                <c:ptCount val="6"/>
                <c:pt idx="0">
                  <c:v>0</c:v>
                </c:pt>
                <c:pt idx="1">
                  <c:v>-23.6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Sheet1!$A$2:$A$35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Sheet1!$D$2:$D$35</c:f>
              <c:numCache>
                <c:formatCode>General</c:formatCode>
                <c:ptCount val="6"/>
                <c:pt idx="3">
                  <c:v>0</c:v>
                </c:pt>
                <c:pt idx="4">
                  <c:v>-7</c:v>
                </c:pt>
              </c:numCache>
            </c:numRef>
          </c:val>
        </c:ser>
        <c:gapWidth val="140"/>
        <c:overlap val="100"/>
        <c:axId val="190236544"/>
        <c:axId val="19678003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Sheet1!$A$2:$A$35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Sheet1!$C$2:$C$35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-27.5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Sheet1!$A$2:$A$35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Sheet1!$E$2:$E$35</c:f>
              <c:numCache>
                <c:formatCode>General</c:formatCode>
                <c:ptCount val="6"/>
                <c:pt idx="3">
                  <c:v>0</c:v>
                </c:pt>
                <c:pt idx="4">
                  <c:v>0</c:v>
                </c:pt>
                <c:pt idx="5">
                  <c:v>-27.5</c:v>
                </c:pt>
              </c:numCache>
            </c:numRef>
          </c:val>
        </c:ser>
        <c:marker val="1"/>
        <c:axId val="196781568"/>
        <c:axId val="196783104"/>
      </c:lineChart>
      <c:catAx>
        <c:axId val="190236544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6780032"/>
        <c:crossesAt val="0"/>
        <c:auto val="1"/>
        <c:lblAlgn val="ctr"/>
        <c:lblOffset val="100"/>
        <c:tickLblSkip val="1"/>
        <c:tickMarkSkip val="4"/>
      </c:catAx>
      <c:valAx>
        <c:axId val="19678003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0236544"/>
        <c:crosses val="autoZero"/>
        <c:crossBetween val="between"/>
        <c:majorUnit val="20"/>
        <c:minorUnit val="20"/>
      </c:valAx>
      <c:catAx>
        <c:axId val="19678156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783104"/>
        <c:crossesAt val="-90"/>
        <c:auto val="1"/>
        <c:lblAlgn val="ctr"/>
        <c:lblOffset val="100"/>
        <c:tickLblSkip val="1"/>
        <c:tickMarkSkip val="1"/>
      </c:catAx>
      <c:valAx>
        <c:axId val="19678310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781568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77"/>
          <c:h val="0.865721264367819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Sheet1!$B$2:$B$103</c:f>
              <c:numCache>
                <c:formatCode>General</c:formatCode>
                <c:ptCount val="18"/>
                <c:pt idx="0">
                  <c:v>4.0999999999999996</c:v>
                </c:pt>
                <c:pt idx="1">
                  <c:v>-10.6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Sheet1!$D$2:$D$103</c:f>
              <c:numCache>
                <c:formatCode>General</c:formatCode>
                <c:ptCount val="18"/>
                <c:pt idx="3">
                  <c:v>0</c:v>
                </c:pt>
                <c:pt idx="4">
                  <c:v>-11.7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Sheet1!$F$2:$F$103</c:f>
              <c:numCache>
                <c:formatCode>General</c:formatCode>
                <c:ptCount val="18"/>
                <c:pt idx="6">
                  <c:v>0</c:v>
                </c:pt>
                <c:pt idx="7">
                  <c:v>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Sheet1!$H$2:$H$103</c:f>
              <c:numCache>
                <c:formatCode>General</c:formatCode>
                <c:ptCount val="18"/>
                <c:pt idx="9">
                  <c:v>0</c:v>
                </c:pt>
                <c:pt idx="10">
                  <c:v>-3.6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Sheet1!$J$2:$J$103</c:f>
              <c:numCache>
                <c:formatCode>General</c:formatCode>
                <c:ptCount val="18"/>
                <c:pt idx="12">
                  <c:v>0</c:v>
                </c:pt>
                <c:pt idx="13">
                  <c:v>-16.600000000000001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Sheet1!$L$2:$L$103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</c:numCache>
            </c:numRef>
          </c:val>
        </c:ser>
        <c:gapWidth val="140"/>
        <c:overlap val="100"/>
        <c:axId val="196968448"/>
        <c:axId val="19697036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Sheet1!$C$2:$C$103</c:f>
              <c:numCache>
                <c:formatCode>General</c:formatCode>
                <c:ptCount val="18"/>
                <c:pt idx="0">
                  <c:v>4.0999999999999996</c:v>
                </c:pt>
                <c:pt idx="1">
                  <c:v>0</c:v>
                </c:pt>
                <c:pt idx="2">
                  <c:v>-33.6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Sheet1!$E$2:$E$103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  <c:pt idx="5">
                  <c:v>-33.6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Sheet1!$G$2:$G$103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  <c:pt idx="8">
                  <c:v>-0.9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Sheet1!$I$2:$I$103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  <c:pt idx="11">
                  <c:v>-16.600000000000001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Sheet1!$K$2:$K$103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  <c:pt idx="14">
                  <c:v>-35.800000000000011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Sheet1!$A$2:$A$103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Sheet1!$M$2:$M$103</c:f>
              <c:numCache>
                <c:formatCode>General</c:formatCode>
                <c:ptCount val="18"/>
                <c:pt idx="15">
                  <c:v>0</c:v>
                </c:pt>
                <c:pt idx="16">
                  <c:v>-13</c:v>
                </c:pt>
                <c:pt idx="17">
                  <c:v>-29.6</c:v>
                </c:pt>
              </c:numCache>
            </c:numRef>
          </c:val>
        </c:ser>
        <c:marker val="1"/>
        <c:axId val="196971904"/>
        <c:axId val="196990080"/>
      </c:lineChart>
      <c:catAx>
        <c:axId val="196968448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96970368"/>
        <c:crossesAt val="0"/>
        <c:auto val="1"/>
        <c:lblAlgn val="ctr"/>
        <c:lblOffset val="100"/>
        <c:tickLblSkip val="1"/>
        <c:tickMarkSkip val="4"/>
      </c:catAx>
      <c:valAx>
        <c:axId val="19697036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6968448"/>
        <c:crosses val="autoZero"/>
        <c:crossBetween val="between"/>
        <c:majorUnit val="20"/>
        <c:minorUnit val="20"/>
      </c:valAx>
      <c:catAx>
        <c:axId val="19697190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6990080"/>
        <c:crossesAt val="-90"/>
        <c:auto val="1"/>
        <c:lblAlgn val="ctr"/>
        <c:lblOffset val="100"/>
        <c:tickLblSkip val="1"/>
        <c:tickMarkSkip val="1"/>
      </c:catAx>
      <c:valAx>
        <c:axId val="19699008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697190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7657911747179617E-2"/>
          <c:w val="0.8676968503937077"/>
          <c:h val="0.865721264367819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Sheet1!$A$2:$A$56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Sheet1!$B$2:$B$56</c:f>
              <c:numCache>
                <c:formatCode>General</c:formatCode>
                <c:ptCount val="12"/>
                <c:pt idx="0">
                  <c:v>-33</c:v>
                </c:pt>
                <c:pt idx="1">
                  <c:v>27.6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Sheet1!$A$2:$A$56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Sheet1!$D$2:$D$56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Sheet1!$A$2:$A$56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Sheet1!$F$2:$F$56</c:f>
              <c:numCache>
                <c:formatCode>General</c:formatCode>
                <c:ptCount val="12"/>
                <c:pt idx="6">
                  <c:v>0</c:v>
                </c:pt>
                <c:pt idx="7">
                  <c:v>-16.600000000000001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Sheet1!$A$2:$A$56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Sheet1!$H$2:$H$56</c:f>
              <c:numCache>
                <c:formatCode>General</c:formatCode>
                <c:ptCount val="12"/>
                <c:pt idx="9">
                  <c:v>0</c:v>
                </c:pt>
                <c:pt idx="10">
                  <c:v>29.6</c:v>
                </c:pt>
              </c:numCache>
            </c:numRef>
          </c:val>
        </c:ser>
        <c:gapWidth val="140"/>
        <c:overlap val="100"/>
        <c:axId val="197221376"/>
        <c:axId val="19724812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Sheet1!$C$2:$C$56</c:f>
              <c:numCache>
                <c:formatCode>General</c:formatCode>
                <c:ptCount val="12"/>
                <c:pt idx="0">
                  <c:v>4.7</c:v>
                </c:pt>
                <c:pt idx="1">
                  <c:v>-14.9</c:v>
                </c:pt>
                <c:pt idx="2">
                  <c:v>47.5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Sheet1!$E$2:$E$56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10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Maksimal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Sheet1!$G$2:$G$56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  <c:pt idx="8">
                  <c:v>-16.600000000000001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Sheet1!$I$2:$I$56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33.800000000000011</c:v>
                </c:pt>
              </c:numCache>
            </c:numRef>
          </c:val>
        </c:ser>
        <c:marker val="1"/>
        <c:axId val="197249664"/>
        <c:axId val="197255552"/>
      </c:lineChart>
      <c:catAx>
        <c:axId val="19722137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7248128"/>
        <c:crossesAt val="0"/>
        <c:auto val="1"/>
        <c:lblAlgn val="ctr"/>
        <c:lblOffset val="100"/>
        <c:tickLblSkip val="1"/>
        <c:tickMarkSkip val="4"/>
      </c:catAx>
      <c:valAx>
        <c:axId val="19724812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7221376"/>
        <c:crosses val="autoZero"/>
        <c:crossBetween val="between"/>
        <c:majorUnit val="20"/>
        <c:minorUnit val="20"/>
      </c:valAx>
      <c:catAx>
        <c:axId val="19724966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7255552"/>
        <c:crossesAt val="-90"/>
        <c:auto val="1"/>
        <c:lblAlgn val="ctr"/>
        <c:lblOffset val="100"/>
        <c:tickLblSkip val="1"/>
        <c:tickMarkSkip val="1"/>
      </c:catAx>
      <c:valAx>
        <c:axId val="19725555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724966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0.14759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770428"/>
          <a:ext cx="0" cy="381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0.63387</cdr:x>
      <cdr:y>0.02366</cdr:y>
    </cdr:from>
    <cdr:to>
      <cdr:x>0.63387</cdr:x>
      <cdr:y>0.87883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796136" y="12349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0.79137</cdr:x>
      <cdr:y>0.02759</cdr:y>
    </cdr:from>
    <cdr:to>
      <cdr:x>0.79137</cdr:x>
      <cdr:y>0.88276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36296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0.64175</cdr:x>
      <cdr:y>0.02759</cdr:y>
    </cdr:from>
    <cdr:to>
      <cdr:x>0.64175</cdr:x>
      <cdr:y>0.88276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68144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5453F-2B5B-4DA9-8FE9-14CEED12EC62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5852" y="2000240"/>
            <a:ext cx="67659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Norges Bank’s </a:t>
            </a:r>
            <a:b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Survey of Bank Lending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2011 Q3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476672"/>
          <a:ext cx="9144000" cy="5171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81779"/>
            <a:ext cx="17281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Repayment loans secured on dwellings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7544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707904" y="692696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27708" y="27708"/>
            <a:ext cx="9116292" cy="428628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balances.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62068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944" y="5496366"/>
            <a:ext cx="90011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blue bars show developments over the past quarter. The red diamonds show expectations over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the next quarter. The red diamonds have been moved forward one quarter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Negative net percentage balances denote falling demand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en-GB" sz="1600" dirty="0" smtClean="0">
              <a:latin typeface="Univers 45 Light" pitchFamily="34" charset="0"/>
            </a:endParaRP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64088" y="620688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948264" y="692696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Fixed-rate loans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148478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Economic outlook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195736" y="1509410"/>
            <a:ext cx="63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48478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Market share objectives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915816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912" y="1485216"/>
            <a:ext cx="516" cy="388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Funding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364088" y="1484784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500042"/>
          <a:ext cx="9144000" cy="4873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3090" y="6557940"/>
            <a:ext cx="4498975" cy="3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1600" dirty="0">
              <a:solidFill>
                <a:schemeClr val="tx2"/>
              </a:solidFill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571472" y="714356"/>
            <a:ext cx="15522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Lending margins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699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851920" y="692696"/>
            <a:ext cx="13681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24528" cy="404664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3</a:t>
            </a:r>
            <a:r>
              <a:rPr lang="en-GB" sz="2000" dirty="0" smtClean="0">
                <a:latin typeface="Univers 45 Light" pitchFamily="34" charset="0"/>
              </a:rPr>
              <a:t> Change in loan conditions for households.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</a:t>
            </a:r>
            <a:r>
              <a:rPr lang="nb-NO" sz="2000" baseline="30000" dirty="0" smtClean="0">
                <a:latin typeface="Univers 45 Light" pitchFamily="34" charset="0"/>
              </a:rPr>
              <a:t>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0" y="5301208"/>
            <a:ext cx="9144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Positive net percentage balances for lending margins indicate higher lending margins. Positive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denote tighter credit standards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Arial Narrow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195736" y="620688"/>
            <a:ext cx="14401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loan-to-income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948264" y="692696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Use of interest-only periods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7708" y="5786454"/>
            <a:ext cx="8973448" cy="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Positive net percentage balances denote increased demand or increased drawdowns on credit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lines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Norges Bank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23528" y="908720"/>
            <a:ext cx="2952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corporations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03848" y="98072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03848" y="98072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Drawdowns on credit lines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9107056" cy="769957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4</a:t>
            </a:r>
            <a:r>
              <a:rPr lang="en-GB" sz="2000" dirty="0" smtClean="0">
                <a:latin typeface="Univers 45 Light" pitchFamily="34" charset="0"/>
              </a:rPr>
              <a:t> Credit demand among non-financial corporations and drawdowns on credit lines.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78579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5416" y="6003218"/>
            <a:ext cx="77153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1156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72000" y="908720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Commercial real estate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46180" y="55416"/>
            <a:ext cx="9097820" cy="65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5 </a:t>
            </a:r>
            <a:r>
              <a:rPr lang="en-GB" sz="2000" dirty="0" smtClean="0">
                <a:latin typeface="Univers 45 Light" pitchFamily="34" charset="0"/>
              </a:rPr>
              <a:t>Change in credit standards for non-financial corporations.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69269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9156" y="5717466"/>
            <a:ext cx="8942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342900" indent="-342900" eaLnBrk="0" hangingPunct="0"/>
            <a:r>
              <a:rPr lang="en-GB" sz="1600" dirty="0" smtClean="0">
                <a:latin typeface="Univers 45 Light" pitchFamily="34" charset="0"/>
              </a:rPr>
              <a:t>2) Negative net percentage balances denote that the factor has contributed to tighter credit</a:t>
            </a:r>
          </a:p>
          <a:p>
            <a:pPr marL="342900" indent="-342900" eaLnBrk="0" hangingPunct="0"/>
            <a:r>
              <a:rPr lang="en-GB" sz="1600" dirty="0" smtClean="0">
                <a:latin typeface="Univers 45 Light" pitchFamily="34" charset="0"/>
              </a:rPr>
              <a:t> standards</a:t>
            </a:r>
          </a:p>
          <a:p>
            <a:pPr marL="342900" indent="-342900" eaLnBrk="0" hangingPunct="0"/>
            <a:r>
              <a:rPr lang="en-GB" sz="1600" dirty="0" smtClean="0">
                <a:latin typeface="Univers 45 Light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endParaRPr lang="nb-NO" sz="1600" dirty="0" smtClean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</a:t>
            </a:r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499992" y="836712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H="1" flipV="1">
            <a:off x="1907704" y="836710"/>
            <a:ext cx="0" cy="44644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37486" y="812938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785794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46180" y="36944"/>
            <a:ext cx="8954976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6 </a:t>
            </a:r>
            <a:r>
              <a:rPr lang="en-GB" sz="2000" dirty="0" smtClean="0">
                <a:latin typeface="Univers 45 Light" pitchFamily="34" charset="0"/>
              </a:rPr>
              <a:t>Factors affecting credit standards for non-financial corporations.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baseline="30000" dirty="0">
              <a:latin typeface="Univers 45 Light" pitchFamily="34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6588" y="794466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214678" y="785794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68144" y="836712"/>
            <a:ext cx="1357244" cy="3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Funding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236296" y="836712"/>
            <a:ext cx="1285920" cy="5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92696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55776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611560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Lending margins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3208" y="836712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64000" y="836712"/>
            <a:ext cx="0" cy="406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16216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Fees</a:t>
            </a:r>
            <a:endParaRPr lang="en-GB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60792" y="83716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Maximum loan maturity</a:t>
            </a:r>
            <a:endParaRPr lang="en-GB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0" y="5301208"/>
            <a:ext cx="9144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600" dirty="0" smtClean="0">
                <a:latin typeface="Univers 45 Light"/>
              </a:rPr>
              <a:t>1</a:t>
            </a:r>
            <a:r>
              <a:rPr lang="en-GB" sz="1600" dirty="0" smtClean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600" dirty="0" smtClean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600" dirty="0" smtClean="0">
                <a:latin typeface="Univers 45 Light"/>
              </a:rPr>
              <a:t> net percentage balances for lending margins, equity capital requirements and fees denote tighter credit standards. Negative net percentage balances for maximum loan maturity indicate tighter credit standards</a:t>
            </a:r>
          </a:p>
          <a:p>
            <a:pPr marL="457200" indent="-457200"/>
            <a:r>
              <a:rPr lang="en-GB" sz="1600" dirty="0" smtClean="0">
                <a:latin typeface="Univers 45 Light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/>
              </a:rPr>
              <a:t>Norges Bank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600" dirty="0">
              <a:latin typeface="Univers 45 Light"/>
            </a:endParaRP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8858280" cy="635000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/>
              </a:rPr>
              <a:t>Chart 7</a:t>
            </a:r>
            <a:r>
              <a:rPr lang="en-GB" sz="2000" dirty="0" smtClean="0">
                <a:latin typeface="Univers 45 Light"/>
              </a:rPr>
              <a:t> Change in loan conditions for non-financial corporations. </a:t>
            </a:r>
            <a:br>
              <a:rPr lang="en-GB" sz="2000" dirty="0" smtClean="0">
                <a:latin typeface="Univers 45 Light"/>
              </a:rPr>
            </a:br>
            <a:r>
              <a:rPr lang="en-GB" sz="2000" dirty="0" smtClean="0">
                <a:latin typeface="Univers 45 Light"/>
              </a:rPr>
              <a:t>Net percentage balances</a:t>
            </a:r>
            <a:r>
              <a:rPr lang="en-GB" sz="2000" baseline="30000" dirty="0" smtClean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5882</TotalTime>
  <Words>481</Words>
  <Application>Microsoft Office PowerPoint</Application>
  <PresentationFormat>Skjermfremvisning (4:3)</PresentationFormat>
  <Paragraphs>85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Lysbilde 1</vt:lpstr>
      <vt:lpstr>Chart 1 Household credit demand. Net percentage balances.1), 2)</vt:lpstr>
      <vt:lpstr>Lysbilde 3</vt:lpstr>
      <vt:lpstr>Chart 3 Change in loan conditions for households. Net percentage balances1), 2)</vt:lpstr>
      <vt:lpstr>Chart 4 Credit demand among non-financial corporations and drawdowns on credit lines. Net percentage balances1), 2)</vt:lpstr>
      <vt:lpstr>Lysbilde 6</vt:lpstr>
      <vt:lpstr>Lysbilde 7</vt:lpstr>
      <vt:lpstr>Chart 7 Change in loan conditions for non-financial corporations.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/>
  <cp:lastModifiedBy>Charlotte Jakset</cp:lastModifiedBy>
  <cp:revision>463</cp:revision>
  <dcterms:created xsi:type="dcterms:W3CDTF">2008-03-11T13:27:45Z</dcterms:created>
  <dcterms:modified xsi:type="dcterms:W3CDTF">2011-10-18T06:50:10Z</dcterms:modified>
</cp:coreProperties>
</file>