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76" r:id="rId3"/>
    <p:sldId id="258" r:id="rId4"/>
    <p:sldId id="259" r:id="rId5"/>
    <p:sldId id="260" r:id="rId6"/>
    <p:sldId id="275" r:id="rId7"/>
    <p:sldId id="270" r:id="rId8"/>
    <p:sldId id="271" r:id="rId9"/>
    <p:sldId id="272" r:id="rId10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80"/>
    <a:srgbClr val="190080"/>
    <a:srgbClr val="FF9933"/>
    <a:srgbClr val="000066"/>
    <a:srgbClr val="006666"/>
    <a:srgbClr val="E4E4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50" autoAdjust="0"/>
    <p:restoredTop sz="94660"/>
  </p:normalViewPr>
  <p:slideViewPr>
    <p:cSldViewPr>
      <p:cViewPr>
        <p:scale>
          <a:sx n="100" d="100"/>
          <a:sy n="100" d="100"/>
        </p:scale>
        <p:origin x="-1506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6151574803149912E-2"/>
          <c:y val="2.6427969348659052E-2"/>
          <c:w val="0.8676968503937077"/>
          <c:h val="0.86572126436781993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Samlet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dPt>
            <c:idx val="0"/>
            <c:spPr>
              <a:solidFill>
                <a:srgbClr val="000080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Sheet1!$A$2:$A$72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Sheet1!$B$2:$B$72</c:f>
              <c:numCache>
                <c:formatCode>General</c:formatCode>
                <c:ptCount val="15"/>
                <c:pt idx="0">
                  <c:v>42.5</c:v>
                </c:pt>
                <c:pt idx="1">
                  <c:v>27.5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Vanlige boliglån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Sheet1!$A$2:$A$72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Sheet1!$D$2:$D$72</c:f>
              <c:numCache>
                <c:formatCode>General</c:formatCode>
                <c:ptCount val="15"/>
                <c:pt idx="3">
                  <c:v>42.5</c:v>
                </c:pt>
                <c:pt idx="4">
                  <c:v>27.5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Rammelån med pant i bolig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Sheet1!$A$2:$A$72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Sheet1!$F$2:$F$72</c:f>
              <c:numCache>
                <c:formatCode>General</c:formatCode>
                <c:ptCount val="15"/>
                <c:pt idx="6" formatCode="0.0">
                  <c:v>22.6</c:v>
                </c:pt>
                <c:pt idx="7">
                  <c:v>22.3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Førstehjemslån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Sheet1!$A$2:$A$72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Sheet1!$H$2:$H$72</c:f>
              <c:numCache>
                <c:formatCode>General</c:formatCode>
                <c:ptCount val="15"/>
                <c:pt idx="9" formatCode="0.0">
                  <c:v>38.700000000000003</c:v>
                </c:pt>
                <c:pt idx="10" formatCode="0.0">
                  <c:v>32.700000000000003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Fastrentelån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Sheet1!$A$2:$A$72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Sheet1!$J$2:$J$72</c:f>
              <c:numCache>
                <c:formatCode>General</c:formatCode>
                <c:ptCount val="15"/>
                <c:pt idx="12">
                  <c:v>-3</c:v>
                </c:pt>
                <c:pt idx="13">
                  <c:v>13.1</c:v>
                </c:pt>
              </c:numCache>
            </c:numRef>
          </c:val>
        </c:ser>
        <c:gapWidth val="140"/>
        <c:overlap val="100"/>
        <c:axId val="174718976"/>
        <c:axId val="174720512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Samlet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Sheet1!$A$2:$A$72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Sheet1!$C$2:$C$72</c:f>
              <c:numCache>
                <c:formatCode>General</c:formatCode>
                <c:ptCount val="15"/>
                <c:pt idx="0">
                  <c:v>3.8</c:v>
                </c:pt>
                <c:pt idx="1">
                  <c:v>3.1</c:v>
                </c:pt>
                <c:pt idx="2">
                  <c:v>0.5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Vanlige boliglån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Sheet1!$A$2:$A$72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Sheet1!$E$2:$E$72</c:f>
              <c:numCache>
                <c:formatCode>General</c:formatCode>
                <c:ptCount val="15"/>
                <c:pt idx="3">
                  <c:v>3.8</c:v>
                </c:pt>
                <c:pt idx="4">
                  <c:v>3.1</c:v>
                </c:pt>
                <c:pt idx="5">
                  <c:v>0.5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Rammelån med pant i bolig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Sheet1!$A$2:$A$72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Sheet1!$G$2:$G$72</c:f>
              <c:numCache>
                <c:formatCode>General</c:formatCode>
                <c:ptCount val="15"/>
                <c:pt idx="6" formatCode="0.0">
                  <c:v>3.8</c:v>
                </c:pt>
                <c:pt idx="7">
                  <c:v>-3.4</c:v>
                </c:pt>
                <c:pt idx="8">
                  <c:v>3.5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Førstehjemslån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Sheet1!$A$2:$A$72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Sheet1!$I$2:$I$72</c:f>
              <c:numCache>
                <c:formatCode>General</c:formatCode>
                <c:ptCount val="15"/>
                <c:pt idx="9">
                  <c:v>10.6</c:v>
                </c:pt>
                <c:pt idx="10">
                  <c:v>-6.4</c:v>
                </c:pt>
                <c:pt idx="11">
                  <c:v>-7.8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Sheet1!$A$2:$A$72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Sheet1!$K$2:$K$72</c:f>
              <c:numCache>
                <c:formatCode>General</c:formatCode>
                <c:ptCount val="15"/>
                <c:pt idx="12">
                  <c:v>-3</c:v>
                </c:pt>
                <c:pt idx="13">
                  <c:v>21.8</c:v>
                </c:pt>
                <c:pt idx="14">
                  <c:v>33</c:v>
                </c:pt>
              </c:numCache>
            </c:numRef>
          </c:val>
        </c:ser>
        <c:marker val="1"/>
        <c:axId val="174721664"/>
        <c:axId val="174723456"/>
      </c:lineChart>
      <c:catAx>
        <c:axId val="174718976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74720512"/>
        <c:crossesAt val="0"/>
        <c:auto val="1"/>
        <c:lblAlgn val="ctr"/>
        <c:lblOffset val="100"/>
        <c:tickLblSkip val="1"/>
        <c:tickMarkSkip val="4"/>
      </c:catAx>
      <c:valAx>
        <c:axId val="174720512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4718976"/>
        <c:crosses val="autoZero"/>
        <c:crossBetween val="between"/>
        <c:majorUnit val="20"/>
        <c:minorUnit val="20"/>
      </c:valAx>
      <c:catAx>
        <c:axId val="174721664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4723456"/>
        <c:crossesAt val="-90"/>
        <c:auto val="1"/>
        <c:lblAlgn val="ctr"/>
        <c:lblOffset val="100"/>
        <c:tickLblSkip val="1"/>
        <c:tickMarkSkip val="1"/>
      </c:catAx>
      <c:valAx>
        <c:axId val="174723456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4721664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5663167104111991E-2"/>
          <c:y val="2.6209003831417641E-2"/>
          <c:w val="0.86867366579177663"/>
          <c:h val="0.8659402298850577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Kredittpraksis samlet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Sheet1!$A$2:$A$89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Sheet1!$B$2:$B$89</c:f>
              <c:numCache>
                <c:formatCode>General</c:formatCode>
                <c:ptCount val="15"/>
                <c:pt idx="0">
                  <c:v>0</c:v>
                </c:pt>
                <c:pt idx="1">
                  <c:v>-4.2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Sheet1!$A$2:$A$89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Sheet1!$D$2:$D$89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Sheet1!$A$2:$A$89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Sheet1!$F$2:$F$89</c:f>
              <c:numCache>
                <c:formatCode>General</c:formatCode>
                <c:ptCount val="15"/>
                <c:pt idx="6">
                  <c:v>0</c:v>
                </c:pt>
                <c:pt idx="7">
                  <c:v>2.2999999999999998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Sheet1!$A$2:$A$89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Sheet1!$H$2:$H$89</c:f>
              <c:numCache>
                <c:formatCode>General</c:formatCode>
                <c:ptCount val="15"/>
                <c:pt idx="9">
                  <c:v>0</c:v>
                </c:pt>
                <c:pt idx="10">
                  <c:v>-4.2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Sheet1!$A$2:$A$89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Sheet1!$J$2:$J$89</c:f>
              <c:numCache>
                <c:formatCode>General</c:formatCode>
                <c:ptCount val="15"/>
                <c:pt idx="12">
                  <c:v>0</c:v>
                </c:pt>
                <c:pt idx="13">
                  <c:v>0</c:v>
                </c:pt>
              </c:numCache>
            </c:numRef>
          </c:val>
        </c:ser>
        <c:gapWidth val="140"/>
        <c:overlap val="100"/>
        <c:axId val="190160896"/>
        <c:axId val="174725376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Kredittpraksis samlet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Sheet1!$A$2:$A$89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Sheet1!$C$2:$C$89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-33.5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Makroøkonomiske utsikter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Sheet1!$A$2:$A$89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Sheet1!$E$2:$E$89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  <c:pt idx="5">
                  <c:v>-8.2000000000000011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Sheet1!$A$2:$A$89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Sheet1!$G$2:$G$89</c:f>
              <c:numCache>
                <c:formatCode>General</c:formatCode>
                <c:ptCount val="15"/>
                <c:pt idx="6">
                  <c:v>0</c:v>
                </c:pt>
                <c:pt idx="7">
                  <c:v>2.2999999999999998</c:v>
                </c:pt>
                <c:pt idx="8">
                  <c:v>2.2999999999999998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Sheet1!$A$2:$A$89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Sheet1!$I$2:$I$89</c:f>
              <c:numCache>
                <c:formatCode>General</c:formatCode>
                <c:ptCount val="15"/>
                <c:pt idx="9">
                  <c:v>0</c:v>
                </c:pt>
                <c:pt idx="10">
                  <c:v>0</c:v>
                </c:pt>
                <c:pt idx="11">
                  <c:v>-10.8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Finansieringssituasjonen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Sheet1!$A$2:$A$89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Sheet1!$K$2:$K$89</c:f>
              <c:numCache>
                <c:formatCode>General</c:formatCode>
                <c:ptCount val="15"/>
                <c:pt idx="12">
                  <c:v>0</c:v>
                </c:pt>
                <c:pt idx="13">
                  <c:v>-3</c:v>
                </c:pt>
                <c:pt idx="14">
                  <c:v>-6.5</c:v>
                </c:pt>
              </c:numCache>
            </c:numRef>
          </c:val>
        </c:ser>
        <c:marker val="1"/>
        <c:axId val="190163968"/>
        <c:axId val="190178432"/>
      </c:lineChart>
      <c:catAx>
        <c:axId val="190160896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74725376"/>
        <c:crossesAt val="0"/>
        <c:auto val="1"/>
        <c:lblAlgn val="ctr"/>
        <c:lblOffset val="100"/>
        <c:tickLblSkip val="1"/>
        <c:tickMarkSkip val="4"/>
      </c:catAx>
      <c:valAx>
        <c:axId val="174725376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0160896"/>
        <c:crosses val="autoZero"/>
        <c:crossBetween val="between"/>
        <c:majorUnit val="20"/>
        <c:minorUnit val="20"/>
      </c:valAx>
      <c:catAx>
        <c:axId val="190163968"/>
        <c:scaling>
          <c:orientation val="minMax"/>
        </c:scaling>
        <c:axPos val="b"/>
        <c:numFmt formatCode="General" sourceLinked="1"/>
        <c:majorTickMark val="in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0178432"/>
        <c:crossesAt val="-90"/>
        <c:auto val="1"/>
        <c:lblAlgn val="ctr"/>
        <c:lblOffset val="100"/>
        <c:tickLblSkip val="1"/>
        <c:tickMarkSkip val="1"/>
      </c:catAx>
      <c:valAx>
        <c:axId val="19017843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0163968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5663167104111991E-2"/>
          <c:y val="2.6209003831417641E-2"/>
          <c:w val="0.86867366579177663"/>
          <c:h val="0.84890957854406479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Sheet1!$A$2:$A$72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Sheet1!$B$2:$B$72</c:f>
              <c:numCache>
                <c:formatCode>General</c:formatCode>
                <c:ptCount val="15"/>
                <c:pt idx="0">
                  <c:v>-20.5</c:v>
                </c:pt>
                <c:pt idx="1">
                  <c:v>-39.4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Maks.gjeld ift inntekt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Sheet1!$A$2:$A$72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Sheet1!$D$2:$D$72</c:f>
              <c:numCache>
                <c:formatCode>General</c:formatCode>
                <c:ptCount val="15"/>
                <c:pt idx="3">
                  <c:v>-3</c:v>
                </c:pt>
                <c:pt idx="4">
                  <c:v>-4.2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Sheet1!$A$2:$A$72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Sheet1!$F$2:$F$72</c:f>
              <c:numCache>
                <c:formatCode>General</c:formatCode>
                <c:ptCount val="15"/>
                <c:pt idx="6">
                  <c:v>-3</c:v>
                </c:pt>
                <c:pt idx="7">
                  <c:v>-4.2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Sheet1!$A$2:$A$72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Sheet1!$H$2:$H$72</c:f>
              <c:numCache>
                <c:formatCode>General</c:formatCode>
                <c:ptCount val="15"/>
                <c:pt idx="9">
                  <c:v>0</c:v>
                </c:pt>
                <c:pt idx="10">
                  <c:v>9.8000000000000007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Bruk av avdragsfrihet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Sheet1!$A$2:$A$72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Sheet1!$J$2:$J$72</c:f>
              <c:numCache>
                <c:formatCode>General</c:formatCode>
                <c:ptCount val="15"/>
                <c:pt idx="12">
                  <c:v>-7.2</c:v>
                </c:pt>
                <c:pt idx="13">
                  <c:v>-10.200000000000001</c:v>
                </c:pt>
              </c:numCache>
            </c:numRef>
          </c:val>
        </c:ser>
        <c:gapWidth val="140"/>
        <c:overlap val="100"/>
        <c:axId val="196227840"/>
        <c:axId val="196229760"/>
      </c:barChart>
      <c:lineChart>
        <c:grouping val="standard"/>
        <c:ser>
          <c:idx val="7"/>
          <c:order val="3"/>
          <c:tx>
            <c:strRef>
              <c:f>Sheet1!$E$1</c:f>
              <c:strCache>
                <c:ptCount val="1"/>
                <c:pt idx="0">
                  <c:v>Maks.gjeld ift inntekt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Sheet1!$A$2:$A$72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Sheet1!$E$2:$E$72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  <c:pt idx="5">
                  <c:v>-4.2</c:v>
                </c:pt>
              </c:numCache>
            </c:numRef>
          </c:val>
        </c:ser>
        <c:marker val="1"/>
        <c:axId val="196227840"/>
        <c:axId val="196229760"/>
      </c:line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Sheet1!$A$2:$A$72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Sheet1!$C$2:$C$72</c:f>
              <c:numCache>
                <c:formatCode>General</c:formatCode>
                <c:ptCount val="15"/>
                <c:pt idx="0">
                  <c:v>-11</c:v>
                </c:pt>
                <c:pt idx="1">
                  <c:v>20.7</c:v>
                </c:pt>
                <c:pt idx="2">
                  <c:v>29.4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Sheet1!$A$2:$A$72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Sheet1!$G$2:$G$72</c:f>
              <c:numCache>
                <c:formatCode>General</c:formatCode>
                <c:ptCount val="15"/>
                <c:pt idx="6">
                  <c:v>0</c:v>
                </c:pt>
                <c:pt idx="7">
                  <c:v>0</c:v>
                </c:pt>
                <c:pt idx="8">
                  <c:v>-6.5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Sheet1!$A$2:$A$72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Sheet1!$I$2:$I$72</c:f>
              <c:numCache>
                <c:formatCode>General</c:formatCode>
                <c:ptCount val="15"/>
                <c:pt idx="9">
                  <c:v>4.2</c:v>
                </c:pt>
                <c:pt idx="10">
                  <c:v>9.8000000000000007</c:v>
                </c:pt>
                <c:pt idx="11">
                  <c:v>3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Bruk av avdragsfrihet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Sheet1!$A$2:$A$72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Sheet1!$K$2:$K$72</c:f>
              <c:numCache>
                <c:formatCode>General</c:formatCode>
                <c:ptCount val="15"/>
                <c:pt idx="12">
                  <c:v>0</c:v>
                </c:pt>
                <c:pt idx="13">
                  <c:v>0</c:v>
                </c:pt>
                <c:pt idx="14">
                  <c:v>-23</c:v>
                </c:pt>
              </c:numCache>
            </c:numRef>
          </c:val>
        </c:ser>
        <c:marker val="1"/>
        <c:axId val="196239744"/>
        <c:axId val="196241280"/>
      </c:lineChart>
      <c:catAx>
        <c:axId val="196227840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96229760"/>
        <c:crossesAt val="0"/>
        <c:auto val="1"/>
        <c:lblAlgn val="ctr"/>
        <c:lblOffset val="100"/>
        <c:tickLblSkip val="1"/>
        <c:tickMarkSkip val="4"/>
      </c:catAx>
      <c:valAx>
        <c:axId val="196229760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6227840"/>
        <c:crosses val="autoZero"/>
        <c:crossBetween val="between"/>
        <c:majorUnit val="20"/>
        <c:minorUnit val="20"/>
      </c:valAx>
      <c:catAx>
        <c:axId val="196239744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6241280"/>
        <c:crossesAt val="-90"/>
        <c:auto val="1"/>
        <c:lblAlgn val="ctr"/>
        <c:lblOffset val="100"/>
        <c:tickLblSkip val="1"/>
        <c:tickMarkSkip val="1"/>
      </c:catAx>
      <c:valAx>
        <c:axId val="196241280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6239744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5.9968722659667573E-2"/>
          <c:y val="2.642796934865901E-2"/>
          <c:w val="0.86554636920384953"/>
          <c:h val="0.85355651340996153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Sheet1!$A$2:$A$52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9"/>
                <c:pt idx="0">
                  <c:v>29.8</c:v>
                </c:pt>
                <c:pt idx="1">
                  <c:v>12.9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Sheet1!$A$2:$A$52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Sheet1!$D$2:$D$52</c:f>
              <c:numCache>
                <c:formatCode>General</c:formatCode>
                <c:ptCount val="9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Sheet1!$A$2:$A$52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Sheet1!$F$2:$F$52</c:f>
              <c:numCache>
                <c:formatCode>General</c:formatCode>
                <c:ptCount val="9"/>
                <c:pt idx="6">
                  <c:v>0</c:v>
                </c:pt>
                <c:pt idx="7">
                  <c:v>24.9</c:v>
                </c:pt>
              </c:numCache>
            </c:numRef>
          </c:val>
        </c:ser>
        <c:gapWidth val="140"/>
        <c:overlap val="100"/>
        <c:axId val="196485888"/>
        <c:axId val="19648742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Sheet1!$A$2:$A$52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Sheet1!$C$2:$C$52</c:f>
              <c:numCache>
                <c:formatCode>General</c:formatCode>
                <c:ptCount val="9"/>
                <c:pt idx="0">
                  <c:v>48.7</c:v>
                </c:pt>
                <c:pt idx="1">
                  <c:v>27.7</c:v>
                </c:pt>
                <c:pt idx="2">
                  <c:v>-36.6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Sheet1!$A$2:$A$52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Sheet1!$E$2:$E$52</c:f>
              <c:numCache>
                <c:formatCode>General</c:formatCode>
                <c:ptCount val="9"/>
                <c:pt idx="3">
                  <c:v>0</c:v>
                </c:pt>
                <c:pt idx="4">
                  <c:v>0.9</c:v>
                </c:pt>
                <c:pt idx="5">
                  <c:v>4.0999999999999996</c:v>
                </c:pt>
              </c:numCache>
            </c:numRef>
          </c:val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Sheet1!$A$2:$A$52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Sheet1!$G$2:$G$52</c:f>
              <c:numCache>
                <c:formatCode>General</c:formatCode>
                <c:ptCount val="9"/>
                <c:pt idx="6">
                  <c:v>0</c:v>
                </c:pt>
                <c:pt idx="7">
                  <c:v>7</c:v>
                </c:pt>
                <c:pt idx="8">
                  <c:v>27.9</c:v>
                </c:pt>
              </c:numCache>
            </c:numRef>
          </c:val>
        </c:ser>
        <c:marker val="1"/>
        <c:axId val="196485888"/>
        <c:axId val="196487424"/>
      </c:lineChart>
      <c:lineChart>
        <c:grouping val="standard"/>
        <c:ser>
          <c:idx val="5"/>
          <c:order val="6"/>
          <c:tx>
            <c:strRef>
              <c:f>Sheet1!$H$1</c:f>
              <c:strCache>
                <c:ptCount val="1"/>
                <c:pt idx="0">
                  <c:v>hjelpelinje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Sheet1!$A$2:$A$52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Sheet1!$H$2:$H$52</c:f>
              <c:numCache>
                <c:formatCode>General</c:formatCode>
                <c:ptCount val="9"/>
              </c:numCache>
            </c:numRef>
          </c:val>
        </c:ser>
        <c:marker val="1"/>
        <c:axId val="196490752"/>
        <c:axId val="196489216"/>
      </c:lineChart>
      <c:catAx>
        <c:axId val="196485888"/>
        <c:scaling>
          <c:orientation val="minMax"/>
        </c:scaling>
        <c:axPos val="b"/>
        <c:majorTickMark val="none"/>
        <c:tickLblPos val="none"/>
        <c:spPr>
          <a:ln w="3140">
            <a:solidFill>
              <a:schemeClr val="tx1"/>
            </a:solidFill>
            <a:prstDash val="solid"/>
          </a:ln>
        </c:spPr>
        <c:crossAx val="196487424"/>
        <c:crossesAt val="0"/>
        <c:auto val="1"/>
        <c:lblAlgn val="ctr"/>
        <c:lblOffset val="100"/>
        <c:tickLblSkip val="1"/>
        <c:tickMarkSkip val="4"/>
      </c:catAx>
      <c:valAx>
        <c:axId val="196487424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6485888"/>
        <c:crosses val="autoZero"/>
        <c:crossBetween val="between"/>
        <c:majorUnit val="20"/>
        <c:minorUnit val="20"/>
      </c:valAx>
      <c:valAx>
        <c:axId val="196489216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196490752"/>
        <c:crosses val="max"/>
        <c:crossBetween val="between"/>
        <c:majorUnit val="20"/>
      </c:valAx>
      <c:catAx>
        <c:axId val="196490752"/>
        <c:scaling>
          <c:orientation val="minMax"/>
        </c:scaling>
        <c:axPos val="b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196489216"/>
        <c:crossesAt val="-90"/>
        <c:auto val="1"/>
        <c:lblAlgn val="ctr"/>
        <c:lblOffset val="10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5693132108486499E-2"/>
          <c:y val="2.6221072796935013E-2"/>
          <c:w val="0.86861373578302714"/>
          <c:h val="0.86592816091954061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Sheet1!$A$2:$A$35</c:f>
              <c:strCache>
                <c:ptCount val="6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</c:strCache>
            </c:strRef>
          </c:cat>
          <c:val>
            <c:numRef>
              <c:f>Sheet1!$B$2:$B$35</c:f>
              <c:numCache>
                <c:formatCode>General</c:formatCode>
                <c:ptCount val="6"/>
                <c:pt idx="0">
                  <c:v>0</c:v>
                </c:pt>
                <c:pt idx="1">
                  <c:v>-23.6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Sheet1!$A$2:$A$35</c:f>
              <c:strCache>
                <c:ptCount val="6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</c:strCache>
            </c:strRef>
          </c:cat>
          <c:val>
            <c:numRef>
              <c:f>Sheet1!$D$2:$D$35</c:f>
              <c:numCache>
                <c:formatCode>General</c:formatCode>
                <c:ptCount val="6"/>
                <c:pt idx="3">
                  <c:v>0</c:v>
                </c:pt>
                <c:pt idx="4">
                  <c:v>-7</c:v>
                </c:pt>
              </c:numCache>
            </c:numRef>
          </c:val>
        </c:ser>
        <c:gapWidth val="140"/>
        <c:overlap val="100"/>
        <c:axId val="190236544"/>
        <c:axId val="196780032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Sheet1!$A$2:$A$35</c:f>
              <c:strCache>
                <c:ptCount val="6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</c:strCache>
            </c:strRef>
          </c:cat>
          <c:val>
            <c:numRef>
              <c:f>Sheet1!$C$2:$C$35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-27.5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Sheet1!$A$2:$A$35</c:f>
              <c:strCache>
                <c:ptCount val="6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</c:strCache>
            </c:strRef>
          </c:cat>
          <c:val>
            <c:numRef>
              <c:f>Sheet1!$E$2:$E$35</c:f>
              <c:numCache>
                <c:formatCode>General</c:formatCode>
                <c:ptCount val="6"/>
                <c:pt idx="3">
                  <c:v>0</c:v>
                </c:pt>
                <c:pt idx="4">
                  <c:v>0</c:v>
                </c:pt>
                <c:pt idx="5">
                  <c:v>-27.5</c:v>
                </c:pt>
              </c:numCache>
            </c:numRef>
          </c:val>
        </c:ser>
        <c:marker val="1"/>
        <c:axId val="196781568"/>
        <c:axId val="196783104"/>
      </c:lineChart>
      <c:catAx>
        <c:axId val="190236544"/>
        <c:scaling>
          <c:orientation val="minMax"/>
        </c:scaling>
        <c:axPos val="b"/>
        <c:majorTickMark val="none"/>
        <c:tickLblPos val="none"/>
        <c:spPr>
          <a:ln w="3151">
            <a:solidFill>
              <a:schemeClr val="tx1"/>
            </a:solidFill>
            <a:prstDash val="solid"/>
          </a:ln>
        </c:spPr>
        <c:crossAx val="196780032"/>
        <c:crossesAt val="0"/>
        <c:auto val="1"/>
        <c:lblAlgn val="ctr"/>
        <c:lblOffset val="100"/>
        <c:tickLblSkip val="1"/>
        <c:tickMarkSkip val="4"/>
      </c:catAx>
      <c:valAx>
        <c:axId val="196780032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0236544"/>
        <c:crosses val="autoZero"/>
        <c:crossBetween val="between"/>
        <c:majorUnit val="20"/>
        <c:minorUnit val="20"/>
      </c:valAx>
      <c:catAx>
        <c:axId val="196781568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6783104"/>
        <c:crossesAt val="-90"/>
        <c:auto val="1"/>
        <c:lblAlgn val="ctr"/>
        <c:lblOffset val="100"/>
        <c:tickLblSkip val="1"/>
        <c:tickMarkSkip val="1"/>
      </c:catAx>
      <c:valAx>
        <c:axId val="196783104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6781568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077"/>
          <c:h val="0.86572126436781993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Sheet1!$A$2:$A$103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Sheet1!$B$2:$B$103</c:f>
              <c:numCache>
                <c:formatCode>General</c:formatCode>
                <c:ptCount val="18"/>
                <c:pt idx="0">
                  <c:v>4.0999999999999996</c:v>
                </c:pt>
                <c:pt idx="1">
                  <c:v>-10.6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Sheet1!$A$2:$A$103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Sheet1!$D$2:$D$103</c:f>
              <c:numCache>
                <c:formatCode>General</c:formatCode>
                <c:ptCount val="18"/>
                <c:pt idx="3">
                  <c:v>0</c:v>
                </c:pt>
                <c:pt idx="4">
                  <c:v>-11.7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Sheet1!$A$2:$A$103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Sheet1!$F$2:$F$103</c:f>
              <c:numCache>
                <c:formatCode>General</c:formatCode>
                <c:ptCount val="18"/>
                <c:pt idx="6">
                  <c:v>0</c:v>
                </c:pt>
                <c:pt idx="7">
                  <c:v>13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Sheet1!$A$2:$A$103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Sheet1!$H$2:$H$103</c:f>
              <c:numCache>
                <c:formatCode>General</c:formatCode>
                <c:ptCount val="18"/>
                <c:pt idx="9">
                  <c:v>0</c:v>
                </c:pt>
                <c:pt idx="10">
                  <c:v>-3.6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Sheet1!$A$2:$A$103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Sheet1!$J$2:$J$103</c:f>
              <c:numCache>
                <c:formatCode>General</c:formatCode>
                <c:ptCount val="18"/>
                <c:pt idx="12">
                  <c:v>0</c:v>
                </c:pt>
                <c:pt idx="13">
                  <c:v>-16.600000000000001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Sheet1!$A$2:$A$103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Sheet1!$L$2:$L$103</c:f>
              <c:numCache>
                <c:formatCode>General</c:formatCode>
                <c:ptCount val="18"/>
                <c:pt idx="15">
                  <c:v>0</c:v>
                </c:pt>
                <c:pt idx="16">
                  <c:v>0</c:v>
                </c:pt>
              </c:numCache>
            </c:numRef>
          </c:val>
        </c:ser>
        <c:gapWidth val="140"/>
        <c:overlap val="100"/>
        <c:axId val="196968448"/>
        <c:axId val="196970368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Sheet1!$A$2:$A$103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Sheet1!$C$2:$C$103</c:f>
              <c:numCache>
                <c:formatCode>General</c:formatCode>
                <c:ptCount val="18"/>
                <c:pt idx="0">
                  <c:v>4.0999999999999996</c:v>
                </c:pt>
                <c:pt idx="1">
                  <c:v>0</c:v>
                </c:pt>
                <c:pt idx="2">
                  <c:v>-33.6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Sheet1!$A$2:$A$103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Sheet1!$E$2:$E$103</c:f>
              <c:numCache>
                <c:formatCode>General</c:formatCode>
                <c:ptCount val="18"/>
                <c:pt idx="3">
                  <c:v>0</c:v>
                </c:pt>
                <c:pt idx="4">
                  <c:v>0</c:v>
                </c:pt>
                <c:pt idx="5">
                  <c:v>-33.6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Sheet1!$A$2:$A$103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Sheet1!$G$2:$G$103</c:f>
              <c:numCache>
                <c:formatCode>General</c:formatCode>
                <c:ptCount val="18"/>
                <c:pt idx="6">
                  <c:v>0</c:v>
                </c:pt>
                <c:pt idx="7">
                  <c:v>0</c:v>
                </c:pt>
                <c:pt idx="8">
                  <c:v>-0.9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Sheet1!$A$2:$A$103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Sheet1!$I$2:$I$103</c:f>
              <c:numCache>
                <c:formatCode>General</c:formatCode>
                <c:ptCount val="18"/>
                <c:pt idx="9">
                  <c:v>0</c:v>
                </c:pt>
                <c:pt idx="10">
                  <c:v>0</c:v>
                </c:pt>
                <c:pt idx="11">
                  <c:v>-16.600000000000001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Sheet1!$A$2:$A$103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Sheet1!$K$2:$K$103</c:f>
              <c:numCache>
                <c:formatCode>General</c:formatCode>
                <c:ptCount val="18"/>
                <c:pt idx="12">
                  <c:v>0</c:v>
                </c:pt>
                <c:pt idx="13">
                  <c:v>0</c:v>
                </c:pt>
                <c:pt idx="14">
                  <c:v>-35.800000000000011</c:v>
                </c:pt>
              </c:numCache>
            </c:numRef>
          </c:val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</c:dPt>
          <c:cat>
            <c:strRef>
              <c:f>Sheet1!$A$2:$A$103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Sheet1!$M$2:$M$103</c:f>
              <c:numCache>
                <c:formatCode>General</c:formatCode>
                <c:ptCount val="18"/>
                <c:pt idx="15">
                  <c:v>0</c:v>
                </c:pt>
                <c:pt idx="16">
                  <c:v>-13</c:v>
                </c:pt>
                <c:pt idx="17">
                  <c:v>-29.6</c:v>
                </c:pt>
              </c:numCache>
            </c:numRef>
          </c:val>
        </c:ser>
        <c:marker val="1"/>
        <c:axId val="196971904"/>
        <c:axId val="196990080"/>
      </c:lineChart>
      <c:catAx>
        <c:axId val="196968448"/>
        <c:scaling>
          <c:orientation val="minMax"/>
        </c:scaling>
        <c:axPos val="b"/>
        <c:majorTickMark val="none"/>
        <c:tickLblPos val="none"/>
        <c:spPr>
          <a:ln w="3134">
            <a:solidFill>
              <a:schemeClr val="tx1"/>
            </a:solidFill>
            <a:prstDash val="solid"/>
          </a:ln>
        </c:spPr>
        <c:crossAx val="196970368"/>
        <c:crossesAt val="0"/>
        <c:auto val="1"/>
        <c:lblAlgn val="ctr"/>
        <c:lblOffset val="100"/>
        <c:tickLblSkip val="1"/>
        <c:tickMarkSkip val="4"/>
      </c:catAx>
      <c:valAx>
        <c:axId val="196970368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96968448"/>
        <c:crosses val="autoZero"/>
        <c:crossBetween val="between"/>
        <c:majorUnit val="20"/>
        <c:minorUnit val="20"/>
      </c:valAx>
      <c:catAx>
        <c:axId val="196971904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96990080"/>
        <c:crossesAt val="-90"/>
        <c:auto val="1"/>
        <c:lblAlgn val="ctr"/>
        <c:lblOffset val="100"/>
        <c:tickLblSkip val="1"/>
        <c:tickMarkSkip val="1"/>
      </c:catAx>
      <c:valAx>
        <c:axId val="196990080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96971904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6151574803149621E-2"/>
          <c:y val="2.7657911747179617E-2"/>
          <c:w val="0.8676968503937077"/>
          <c:h val="0.86572126436781993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Sheet1!$A$2:$A$56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Sheet1!$B$2:$B$56</c:f>
              <c:numCache>
                <c:formatCode>General</c:formatCode>
                <c:ptCount val="12"/>
                <c:pt idx="0">
                  <c:v>-33</c:v>
                </c:pt>
                <c:pt idx="1">
                  <c:v>27.6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Krav til ek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Sheet1!$A$2:$A$56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Sheet1!$D$2:$D$56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Maksimal nedbetalingstid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Sheet1!$A$2:$A$56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Sheet1!$F$2:$F$56</c:f>
              <c:numCache>
                <c:formatCode>General</c:formatCode>
                <c:ptCount val="12"/>
                <c:pt idx="6">
                  <c:v>0</c:v>
                </c:pt>
                <c:pt idx="7">
                  <c:v>-16.600000000000001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Sheet1!$A$2:$A$56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Sheet1!$H$2:$H$56</c:f>
              <c:numCache>
                <c:formatCode>General</c:formatCode>
                <c:ptCount val="12"/>
                <c:pt idx="9">
                  <c:v>0</c:v>
                </c:pt>
                <c:pt idx="10">
                  <c:v>29.6</c:v>
                </c:pt>
              </c:numCache>
            </c:numRef>
          </c:val>
        </c:ser>
        <c:gapWidth val="140"/>
        <c:overlap val="100"/>
        <c:axId val="197221376"/>
        <c:axId val="197248128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Sheet1!$A$2:$A$56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Sheet1!$C$2:$C$56</c:f>
              <c:numCache>
                <c:formatCode>General</c:formatCode>
                <c:ptCount val="12"/>
                <c:pt idx="0">
                  <c:v>4.7</c:v>
                </c:pt>
                <c:pt idx="1">
                  <c:v>-14.9</c:v>
                </c:pt>
                <c:pt idx="2">
                  <c:v>47.5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krav til ek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Sheet1!$A$2:$A$56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Sheet1!$E$2:$E$56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  <c:pt idx="5">
                  <c:v>10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Maksimal nedbetalingstid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Sheet1!$A$2:$A$56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Sheet1!$G$2:$G$56</c:f>
              <c:numCache>
                <c:formatCode>General</c:formatCode>
                <c:ptCount val="12"/>
                <c:pt idx="6">
                  <c:v>0</c:v>
                </c:pt>
                <c:pt idx="7">
                  <c:v>0</c:v>
                </c:pt>
                <c:pt idx="8">
                  <c:v>-16.600000000000001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Sheet1!$A$2:$A$56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Sheet1!$I$2:$I$56</c:f>
              <c:numCache>
                <c:formatCode>General</c:formatCode>
                <c:ptCount val="12"/>
                <c:pt idx="9">
                  <c:v>0</c:v>
                </c:pt>
                <c:pt idx="10">
                  <c:v>0</c:v>
                </c:pt>
                <c:pt idx="11">
                  <c:v>33.800000000000011</c:v>
                </c:pt>
              </c:numCache>
            </c:numRef>
          </c:val>
        </c:ser>
        <c:marker val="1"/>
        <c:axId val="197249664"/>
        <c:axId val="197255552"/>
      </c:lineChart>
      <c:catAx>
        <c:axId val="197221376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97248128"/>
        <c:crossesAt val="0"/>
        <c:auto val="1"/>
        <c:lblAlgn val="ctr"/>
        <c:lblOffset val="100"/>
        <c:tickLblSkip val="1"/>
        <c:tickMarkSkip val="4"/>
      </c:catAx>
      <c:valAx>
        <c:axId val="197248128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97221376"/>
        <c:crosses val="autoZero"/>
        <c:crossBetween val="between"/>
        <c:majorUnit val="20"/>
        <c:minorUnit val="20"/>
      </c:valAx>
      <c:catAx>
        <c:axId val="197249664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97255552"/>
        <c:crossesAt val="-90"/>
        <c:auto val="1"/>
        <c:lblAlgn val="ctr"/>
        <c:lblOffset val="100"/>
        <c:tickLblSkip val="1"/>
        <c:tickMarkSkip val="1"/>
      </c:catAx>
      <c:valAx>
        <c:axId val="19725555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97249664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0.75987</cdr:x>
      <cdr:y>0.14759</cdr:y>
    </cdr:from>
    <cdr:to>
      <cdr:x>0.75987</cdr:x>
      <cdr:y>0.87863</cdr:y>
    </cdr:to>
    <cdr:sp macro="" textlink="">
      <cdr:nvSpPr>
        <cdr:cNvPr id="2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948264" y="770428"/>
          <a:ext cx="0" cy="3816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0.63387</cdr:x>
      <cdr:y>0.02366</cdr:y>
    </cdr:from>
    <cdr:to>
      <cdr:x>0.63387</cdr:x>
      <cdr:y>0.87883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796136" y="123496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0.93737</cdr:x>
      <cdr:y>0.10312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57884" y="142876"/>
          <a:ext cx="2713437" cy="395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en-GB" sz="1600" dirty="0" smtClean="0">
              <a:latin typeface="Univers 45 Light" pitchFamily="34" charset="0"/>
            </a:rPr>
            <a:t>Fixed-rate loans</a:t>
          </a:r>
          <a:endParaRPr lang="en-GB" sz="1600" dirty="0">
            <a:latin typeface="Univers 45 Light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0.79137</cdr:x>
      <cdr:y>0.02759</cdr:y>
    </cdr:from>
    <cdr:to>
      <cdr:x>0.79137</cdr:x>
      <cdr:y>0.88276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236296" y="144016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0.64175</cdr:x>
      <cdr:y>0.02759</cdr:y>
    </cdr:from>
    <cdr:to>
      <cdr:x>0.64175</cdr:x>
      <cdr:y>0.88276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68144" y="144016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15453F-2B5B-4DA9-8FE9-14CEED12EC62}" type="slidenum">
              <a:rPr lang="nb-NO" smtClean="0"/>
              <a:pPr>
                <a:defRPr/>
              </a:pPr>
              <a:t>1</a:t>
            </a:fld>
            <a:endParaRPr lang="nb-NO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285852" y="2000240"/>
            <a:ext cx="676592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4000" b="0" i="0" u="none" strike="noStrike" kern="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Norges Bank’s </a:t>
            </a:r>
            <a:br>
              <a:rPr kumimoji="0" lang="en-GB" sz="4000" b="0" i="0" u="none" strike="noStrike" kern="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4000" b="0" i="0" u="none" strike="noStrike" kern="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Survey of Bank Lending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dirty="0" smtClean="0">
                <a:solidFill>
                  <a:schemeClr val="tx2"/>
                </a:solidFill>
              </a:rPr>
              <a:t>2011 Q3</a:t>
            </a:r>
            <a:endParaRPr lang="nb-NO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2"/>
          <p:cNvGraphicFramePr>
            <a:graphicFrameLocks/>
          </p:cNvGraphicFramePr>
          <p:nvPr/>
        </p:nvGraphicFramePr>
        <p:xfrm>
          <a:off x="0" y="476672"/>
          <a:ext cx="9144000" cy="5171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67744" y="581779"/>
            <a:ext cx="17281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Repayment loans secured on dwellings</a:t>
            </a:r>
            <a:endParaRPr lang="en-GB" sz="1600" baseline="30000" dirty="0">
              <a:latin typeface="Univers 45 Light" pitchFamily="34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67544" y="620688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Total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5364088" y="620688"/>
            <a:ext cx="0" cy="439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3707904" y="692696"/>
            <a:ext cx="16561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Home equity lines of credit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27708" y="27708"/>
            <a:ext cx="9116292" cy="428628"/>
          </a:xfrm>
        </p:spPr>
        <p:txBody>
          <a:bodyPr/>
          <a:lstStyle/>
          <a:p>
            <a:pPr eaLnBrk="1" hangingPunct="1"/>
            <a:r>
              <a:rPr lang="en-GB" sz="2000" b="1" dirty="0" smtClean="0">
                <a:latin typeface="Univers 45 Light" pitchFamily="34" charset="0"/>
              </a:rPr>
              <a:t>Chart 1</a:t>
            </a:r>
            <a:r>
              <a:rPr lang="en-GB" sz="2000" dirty="0" smtClean="0">
                <a:latin typeface="Univers 45 Light" pitchFamily="34" charset="0"/>
              </a:rPr>
              <a:t> Household credit demand. Net percentage balances.</a:t>
            </a:r>
            <a:r>
              <a:rPr lang="en-GB" sz="2000" baseline="30000" dirty="0" smtClean="0">
                <a:latin typeface="Univers 45 Light" pitchFamily="34" charset="0"/>
              </a:rPr>
              <a:t>1), 2)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3779912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195736" y="620688"/>
            <a:ext cx="0" cy="439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6944" y="5496366"/>
            <a:ext cx="9001156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en-GB" sz="1600" dirty="0" smtClean="0">
                <a:latin typeface="Univers 45 Light" pitchFamily="34" charset="0"/>
              </a:rPr>
              <a:t>Net percentage balances are calculated by weighting together the responses in the survey. The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 blue bars show developments over the past quarter. The red diamonds show expectations over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 the next quarter. The red diamonds have been moved forward one quarter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2) Negative net percentage balances denote falling demand 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Source: </a:t>
            </a:r>
            <a:r>
              <a:rPr lang="en-GB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  <a:endParaRPr lang="en-GB" sz="1600" dirty="0" smtClean="0">
              <a:latin typeface="Univers 45 Light" pitchFamily="34" charset="0"/>
            </a:endParaRP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364088" y="620688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First-home mortgages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 flipV="1">
            <a:off x="6948264" y="620688"/>
            <a:ext cx="0" cy="439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948264" y="692696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Fixed-rate loans</a:t>
            </a:r>
            <a:endParaRPr lang="en-GB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2"/>
          <p:cNvGraphicFramePr>
            <a:graphicFrameLocks/>
          </p:cNvGraphicFramePr>
          <p:nvPr/>
        </p:nvGraphicFramePr>
        <p:xfrm>
          <a:off x="0" y="71435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36944" y="5993982"/>
            <a:ext cx="8358246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en-GB" sz="1600" dirty="0" smtClean="0">
                <a:latin typeface="Univers 45 Light" pitchFamily="34" charset="0"/>
              </a:rPr>
              <a:t>See footnote 1 in Chart 1</a:t>
            </a:r>
          </a:p>
          <a:p>
            <a:pPr marL="342900" indent="-342900"/>
            <a:r>
              <a:rPr lang="en-GB" sz="1600" dirty="0" smtClean="0">
                <a:latin typeface="Univers 45 Light" pitchFamily="34" charset="0"/>
              </a:rPr>
              <a:t>2) Negative net percentage balances denote tighter credit standards</a:t>
            </a:r>
          </a:p>
          <a:p>
            <a:pPr marL="342900" indent="-342900"/>
            <a:r>
              <a:rPr lang="en-GB" sz="1600" dirty="0" smtClean="0">
                <a:latin typeface="Univers 45 Light" pitchFamily="34" charset="0"/>
              </a:rPr>
              <a:t>Source: </a:t>
            </a:r>
            <a:r>
              <a:rPr lang="en-GB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en-GB" sz="1600" dirty="0" smtClean="0">
                <a:latin typeface="Univers 45 Light" pitchFamily="34" charset="0"/>
              </a:rPr>
              <a:t> </a:t>
            </a: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2214546" y="1484784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Economic outlook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539552" y="836712"/>
            <a:ext cx="16430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Credit standards </a:t>
            </a:r>
            <a:r>
              <a:rPr lang="nb-NO" sz="1600" baseline="30000" dirty="0" smtClean="0">
                <a:latin typeface="Univers 45 Light" pitchFamily="34" charset="0"/>
              </a:rPr>
              <a:t>2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2195736" y="836712"/>
            <a:ext cx="0" cy="45365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2195736" y="1509410"/>
            <a:ext cx="633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786182" y="1484784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Market share objectives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915816" y="928670"/>
            <a:ext cx="4792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Factors affecting credit standards</a:t>
            </a:r>
            <a:endParaRPr lang="en-GB" sz="1600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52370" y="52378"/>
            <a:ext cx="9091630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sz="2000" b="1" dirty="0" smtClean="0">
                <a:latin typeface="Univers 45 Light" pitchFamily="34" charset="0"/>
              </a:rPr>
              <a:t>Chart 2 </a:t>
            </a:r>
            <a:r>
              <a:rPr lang="en-GB" sz="2000" dirty="0" smtClean="0">
                <a:latin typeface="Univers 45 Light" pitchFamily="34" charset="0"/>
              </a:rPr>
              <a:t>Change in credit standards for households. Factors affecting credit standards. Net percentage balances</a:t>
            </a:r>
            <a:r>
              <a:rPr lang="en-GB" sz="2000" baseline="30000" dirty="0" smtClean="0">
                <a:latin typeface="Univers 45 Light" pitchFamily="34" charset="0"/>
              </a:rPr>
              <a:t>1)</a:t>
            </a:r>
            <a:endParaRPr lang="en-GB" sz="2000" dirty="0">
              <a:latin typeface="Univers 45 Light" pitchFamily="34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5364088" y="1484784"/>
            <a:ext cx="0" cy="388843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3779912" y="1485216"/>
            <a:ext cx="516" cy="388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7000892" y="1500174"/>
            <a:ext cx="15716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Funding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5364088" y="1484784"/>
            <a:ext cx="15841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Banks’ risk appetite</a:t>
            </a:r>
            <a:endParaRPr lang="en-GB" sz="1600" baseline="300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2"/>
          <p:cNvGraphicFramePr>
            <a:graphicFrameLocks/>
          </p:cNvGraphicFramePr>
          <p:nvPr/>
        </p:nvGraphicFramePr>
        <p:xfrm>
          <a:off x="0" y="500042"/>
          <a:ext cx="9144000" cy="4873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463090" y="6557940"/>
            <a:ext cx="4498975" cy="30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nb-NO" sz="1600" dirty="0">
              <a:solidFill>
                <a:schemeClr val="tx2"/>
              </a:solidFill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571472" y="714356"/>
            <a:ext cx="15522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Lending margins</a:t>
            </a:r>
            <a:endParaRPr lang="en-GB" sz="1600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195736" y="620688"/>
            <a:ext cx="0" cy="410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3779912" y="620688"/>
            <a:ext cx="0" cy="410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5220072" y="692696"/>
            <a:ext cx="196999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Fees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5364088" y="620688"/>
            <a:ext cx="0" cy="410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3851920" y="692696"/>
            <a:ext cx="13681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Maximum loan-to-value ratio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324528" cy="404664"/>
          </a:xfrm>
        </p:spPr>
        <p:txBody>
          <a:bodyPr/>
          <a:lstStyle/>
          <a:p>
            <a:pPr eaLnBrk="1" hangingPunct="1"/>
            <a:r>
              <a:rPr lang="en-GB" sz="2000" b="1" dirty="0" smtClean="0">
                <a:latin typeface="Univers 45 Light" pitchFamily="34" charset="0"/>
              </a:rPr>
              <a:t>Chart 3</a:t>
            </a:r>
            <a:r>
              <a:rPr lang="en-GB" sz="2000" dirty="0" smtClean="0">
                <a:latin typeface="Univers 45 Light" pitchFamily="34" charset="0"/>
              </a:rPr>
              <a:t> Change in loan conditions for households. Net percentage balances</a:t>
            </a:r>
            <a:r>
              <a:rPr lang="en-GB" sz="2000" baseline="30000" dirty="0" smtClean="0">
                <a:latin typeface="Univers 45 Light" pitchFamily="34" charset="0"/>
              </a:rPr>
              <a:t>1</a:t>
            </a:r>
            <a:r>
              <a:rPr lang="nb-NO" sz="2000" baseline="30000" dirty="0" smtClean="0">
                <a:latin typeface="Univers 45 Light" pitchFamily="34" charset="0"/>
              </a:rPr>
              <a:t>), 2)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0" y="5301208"/>
            <a:ext cx="9144000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en-GB" sz="1600" dirty="0" smtClean="0">
                <a:latin typeface="Univers 45 Light" pitchFamily="34" charset="0"/>
              </a:rPr>
              <a:t>See footnote 1 in Chart 1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2) Positive net percentage balances for lending margins indicate higher lending margins. Positive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net percentage balances for lending margins and fees denote tighter credit standards. Negative net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percentage balances for maximum LTI ratio, maximum LTV ratio and use of interest-only periods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denote tighter credit standards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Source: </a:t>
            </a:r>
            <a:r>
              <a:rPr lang="en-GB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457200" indent="-457200"/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>
                <a:latin typeface="Arial Narrow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Arial Narrow" pitchFamily="34" charset="0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2195736" y="620688"/>
            <a:ext cx="14401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Maximum loan-to-income ratio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 flipV="1">
            <a:off x="6948264" y="620688"/>
            <a:ext cx="0" cy="410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6948264" y="692696"/>
            <a:ext cx="15841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Use of interest-only periods</a:t>
            </a:r>
            <a:endParaRPr lang="en-GB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2"/>
          <p:cNvGraphicFramePr>
            <a:graphicFrameLocks/>
          </p:cNvGraphicFramePr>
          <p:nvPr/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27708" y="5786454"/>
            <a:ext cx="8973448" cy="97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en-GB" sz="1600" dirty="0" smtClean="0">
                <a:latin typeface="Univers 45 Light" pitchFamily="34" charset="0"/>
              </a:rPr>
              <a:t>See footnote 1 in Chart 1 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2) Positive net percentage balances denote increased demand or increased drawdowns on credit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 lines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Source: Norges Bank</a:t>
            </a:r>
          </a:p>
          <a:p>
            <a:pPr marL="457200" indent="-457200"/>
            <a:endParaRPr lang="nb-NO" sz="1600" dirty="0" smtClean="0">
              <a:latin typeface="Univers 45 Light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323528" y="908720"/>
            <a:ext cx="29523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Credit demand among non-financial corporations</a:t>
            </a:r>
            <a:endParaRPr lang="en-GB" sz="1600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203848" y="980728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203848" y="980728"/>
            <a:ext cx="264320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Drawdowns on credit lines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36944" y="36944"/>
            <a:ext cx="9107056" cy="769957"/>
          </a:xfrm>
        </p:spPr>
        <p:txBody>
          <a:bodyPr/>
          <a:lstStyle/>
          <a:p>
            <a:pPr eaLnBrk="1" hangingPunct="1"/>
            <a:r>
              <a:rPr lang="en-GB" sz="2000" b="1" dirty="0" smtClean="0">
                <a:latin typeface="Univers 45 Light" pitchFamily="34" charset="0"/>
              </a:rPr>
              <a:t>Chart 4</a:t>
            </a:r>
            <a:r>
              <a:rPr lang="en-GB" sz="2000" dirty="0" smtClean="0">
                <a:latin typeface="Univers 45 Light" pitchFamily="34" charset="0"/>
              </a:rPr>
              <a:t> Credit demand among non-financial corporations and drawdowns on credit lines. Net percentage balances</a:t>
            </a:r>
            <a:r>
              <a:rPr lang="en-GB" sz="2000" baseline="30000" dirty="0" smtClean="0">
                <a:latin typeface="Univers 45 Light" pitchFamily="34" charset="0"/>
              </a:rPr>
              <a:t>1), 2)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2"/>
          <p:cNvGraphicFramePr>
            <a:graphicFrameLocks/>
          </p:cNvGraphicFramePr>
          <p:nvPr/>
        </p:nvGraphicFramePr>
        <p:xfrm>
          <a:off x="0" y="785794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55416" y="6003218"/>
            <a:ext cx="771530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en-GB" sz="1600" dirty="0" smtClean="0">
                <a:latin typeface="Univers 45 Light" pitchFamily="34" charset="0"/>
              </a:rPr>
              <a:t>See footnote 1 in Chart 1 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2) Negative net percentage balances denote tighter credit standards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Source: </a:t>
            </a:r>
            <a:r>
              <a:rPr lang="en-GB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611560" y="90872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Total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572000" y="908720"/>
            <a:ext cx="0" cy="45365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572000" y="90872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Commercial real estate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46180" y="55416"/>
            <a:ext cx="9097820" cy="658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sz="2000" b="1" dirty="0" smtClean="0">
                <a:latin typeface="Univers 45 Light" pitchFamily="34" charset="0"/>
              </a:rPr>
              <a:t>Chart 5 </a:t>
            </a:r>
            <a:r>
              <a:rPr lang="en-GB" sz="2000" dirty="0" smtClean="0">
                <a:latin typeface="Univers 45 Light" pitchFamily="34" charset="0"/>
              </a:rPr>
              <a:t>Change in credit standards for non-financial corporations. Net percentage balances</a:t>
            </a:r>
            <a:r>
              <a:rPr lang="en-GB" sz="2000" baseline="30000" dirty="0" smtClean="0">
                <a:latin typeface="Univers 45 Light" pitchFamily="34" charset="0"/>
              </a:rPr>
              <a:t>1), 2</a:t>
            </a:r>
            <a:r>
              <a:rPr lang="nb-NO" sz="2000" baseline="30000" dirty="0" smtClean="0">
                <a:latin typeface="Univers 45 Light" pitchFamily="34" charset="0"/>
              </a:rPr>
              <a:t>)</a:t>
            </a:r>
            <a:endParaRPr lang="en-GB" sz="20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2"/>
          <p:cNvGraphicFramePr>
            <a:graphicFrameLocks/>
          </p:cNvGraphicFramePr>
          <p:nvPr/>
        </p:nvGraphicFramePr>
        <p:xfrm>
          <a:off x="0" y="69269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59156" y="5717466"/>
            <a:ext cx="8942000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en-GB" sz="1600" dirty="0" smtClean="0">
                <a:latin typeface="Univers 45 Light" pitchFamily="34" charset="0"/>
              </a:rPr>
              <a:t>See footnote 1 in Chart 1 </a:t>
            </a:r>
          </a:p>
          <a:p>
            <a:pPr marL="342900" indent="-342900" eaLnBrk="0" hangingPunct="0"/>
            <a:r>
              <a:rPr lang="en-GB" sz="1600" dirty="0" smtClean="0">
                <a:latin typeface="Univers 45 Light" pitchFamily="34" charset="0"/>
              </a:rPr>
              <a:t>2) Negative net percentage balances denote that the factor has contributed to tighter credit</a:t>
            </a:r>
          </a:p>
          <a:p>
            <a:pPr marL="342900" indent="-342900" eaLnBrk="0" hangingPunct="0"/>
            <a:r>
              <a:rPr lang="en-GB" sz="1600" dirty="0" smtClean="0">
                <a:latin typeface="Univers 45 Light" pitchFamily="34" charset="0"/>
              </a:rPr>
              <a:t> standards</a:t>
            </a:r>
          </a:p>
          <a:p>
            <a:pPr marL="342900" indent="-342900" eaLnBrk="0" hangingPunct="0"/>
            <a:r>
              <a:rPr lang="en-GB" sz="1600" dirty="0" smtClean="0">
                <a:latin typeface="Univers 45 Light"/>
              </a:rPr>
              <a:t>Source: </a:t>
            </a:r>
            <a:r>
              <a:rPr lang="en-GB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</a:p>
          <a:p>
            <a:pPr marL="342900" indent="-342900" eaLnBrk="0" hangingPunct="0"/>
            <a:endParaRPr lang="nb-NO" sz="1600" dirty="0" smtClean="0">
              <a:latin typeface="Univers 45 Light" pitchFamily="34" charset="0"/>
            </a:endParaRP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</a:t>
            </a:r>
            <a:endParaRPr lang="nb-NO" sz="1600" dirty="0" smtClean="0">
              <a:latin typeface="Univers 45 Light" pitchFamily="34" charset="0"/>
            </a:endParaRP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571472" y="785794"/>
            <a:ext cx="13573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Economic outlook</a:t>
            </a:r>
            <a:endParaRPr lang="en-GB" sz="1600" dirty="0">
              <a:latin typeface="Univers 45 Light"/>
            </a:endParaRP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499992" y="836712"/>
            <a:ext cx="13573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Banks’ risk appetite</a:t>
            </a:r>
            <a:endParaRPr lang="en-GB" sz="1600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H="1" flipV="1">
            <a:off x="1907704" y="836710"/>
            <a:ext cx="0" cy="44644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237486" y="812938"/>
            <a:ext cx="0" cy="450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928794" y="785794"/>
            <a:ext cx="12858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Sector-specific outlook</a:t>
            </a:r>
            <a:endParaRPr lang="en-GB" sz="1600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46180" y="36944"/>
            <a:ext cx="8954976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sz="2000" b="1" dirty="0" smtClean="0">
                <a:latin typeface="Univers 45 Light" pitchFamily="34" charset="0"/>
              </a:rPr>
              <a:t>Chart 6 </a:t>
            </a:r>
            <a:r>
              <a:rPr lang="en-GB" sz="2000" dirty="0" smtClean="0">
                <a:latin typeface="Univers 45 Light" pitchFamily="34" charset="0"/>
              </a:rPr>
              <a:t>Factors affecting credit standards for non-financial corporations. Net percentage balances</a:t>
            </a:r>
            <a:r>
              <a:rPr lang="en-GB" sz="2000" baseline="30000" dirty="0" smtClean="0">
                <a:latin typeface="Univers 45 Light" pitchFamily="34" charset="0"/>
              </a:rPr>
              <a:t>1), 2)</a:t>
            </a:r>
            <a:endParaRPr lang="en-GB" sz="2000" baseline="30000" dirty="0">
              <a:latin typeface="Univers 45 Light" pitchFamily="34" charset="0"/>
            </a:endParaRP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566588" y="794466"/>
            <a:ext cx="0" cy="450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214678" y="785794"/>
            <a:ext cx="13573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Market share objectives</a:t>
            </a:r>
            <a:endParaRPr lang="en-GB" sz="1600" dirty="0">
              <a:latin typeface="Univers 45 Light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868144" y="836712"/>
            <a:ext cx="1357244" cy="348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Funding</a:t>
            </a:r>
            <a:endParaRPr lang="en-GB" sz="1600" baseline="30000" dirty="0">
              <a:latin typeface="Univers 45 Light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7236296" y="836712"/>
            <a:ext cx="1285920" cy="584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Capital adequacy</a:t>
            </a:r>
            <a:endParaRPr lang="en-GB" sz="1600" baseline="300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692696"/>
          <a:ext cx="91440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555776" y="836712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Equity capital requirements</a:t>
            </a:r>
            <a:endParaRPr lang="en-GB" sz="1600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611560" y="836712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Lending margins</a:t>
            </a:r>
            <a:endParaRPr lang="en-GB" sz="1600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583208" y="836712"/>
            <a:ext cx="0" cy="410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4564000" y="836712"/>
            <a:ext cx="0" cy="406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516216" y="836712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Fees</a:t>
            </a:r>
            <a:endParaRPr lang="en-GB" sz="1600" dirty="0">
              <a:latin typeface="Univers 45 Light"/>
            </a:endParaRP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560792" y="837168"/>
            <a:ext cx="0" cy="410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572000" y="836712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Maximum loan maturity</a:t>
            </a:r>
            <a:endParaRPr lang="en-GB" sz="1600" dirty="0">
              <a:latin typeface="Univers 45 Light"/>
            </a:endParaRP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0" y="5301208"/>
            <a:ext cx="9144000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000" indent="-457200"/>
            <a:r>
              <a:rPr lang="nb-NO" sz="1600" dirty="0" smtClean="0">
                <a:latin typeface="Univers 45 Light"/>
              </a:rPr>
              <a:t>1</a:t>
            </a:r>
            <a:r>
              <a:rPr lang="en-GB" sz="1600" dirty="0" smtClean="0">
                <a:latin typeface="Univers 45 Light"/>
              </a:rPr>
              <a:t>) See footnote 1 in Chart 1 </a:t>
            </a:r>
          </a:p>
          <a:p>
            <a:pPr marL="36000" indent="-457200"/>
            <a:r>
              <a:rPr lang="en-GB" sz="1600" dirty="0" smtClean="0">
                <a:latin typeface="Univers 45 Light"/>
              </a:rPr>
              <a:t>2) Positive net percentage balances for lending margins denote higher lending margins. Positive</a:t>
            </a:r>
          </a:p>
          <a:p>
            <a:pPr marL="36000" indent="-457200"/>
            <a:r>
              <a:rPr lang="en-GB" sz="1600" dirty="0" smtClean="0">
                <a:latin typeface="Univers 45 Light"/>
              </a:rPr>
              <a:t> net percentage balances for lending margins, equity capital requirements and fees denote tighter credit standards. Negative net percentage balances for maximum loan maturity indicate tighter credit standards</a:t>
            </a:r>
          </a:p>
          <a:p>
            <a:pPr marL="457200" indent="-457200"/>
            <a:r>
              <a:rPr lang="en-GB" sz="1600" dirty="0" smtClean="0">
                <a:latin typeface="Univers 45 Light"/>
              </a:rPr>
              <a:t>Source: </a:t>
            </a:r>
            <a:r>
              <a:rPr lang="en-GB" sz="1600" dirty="0" smtClean="0">
                <a:solidFill>
                  <a:schemeClr val="tx2"/>
                </a:solidFill>
                <a:latin typeface="Univers 45 Light"/>
              </a:rPr>
              <a:t>Norges Bank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 </a:t>
            </a:r>
          </a:p>
          <a:p>
            <a:pPr marL="457200" indent="-457200"/>
            <a:endParaRPr lang="nb-NO" sz="1600" dirty="0">
              <a:latin typeface="Univers 45 Light"/>
            </a:endParaRPr>
          </a:p>
          <a:p>
            <a:pPr marL="457200" indent="-457200"/>
            <a:endParaRPr lang="nb-NO" sz="1600" dirty="0"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36944" y="36944"/>
            <a:ext cx="8858280" cy="635000"/>
          </a:xfrm>
        </p:spPr>
        <p:txBody>
          <a:bodyPr/>
          <a:lstStyle/>
          <a:p>
            <a:pPr eaLnBrk="1" hangingPunct="1"/>
            <a:r>
              <a:rPr lang="en-GB" sz="2000" b="1" dirty="0" smtClean="0">
                <a:latin typeface="Univers 45 Light"/>
              </a:rPr>
              <a:t>Chart 7</a:t>
            </a:r>
            <a:r>
              <a:rPr lang="en-GB" sz="2000" dirty="0" smtClean="0">
                <a:latin typeface="Univers 45 Light"/>
              </a:rPr>
              <a:t> Change in loan conditions for non-financial corporations. </a:t>
            </a:r>
            <a:br>
              <a:rPr lang="en-GB" sz="2000" dirty="0" smtClean="0">
                <a:latin typeface="Univers 45 Light"/>
              </a:rPr>
            </a:br>
            <a:r>
              <a:rPr lang="en-GB" sz="2000" dirty="0" smtClean="0">
                <a:latin typeface="Univers 45 Light"/>
              </a:rPr>
              <a:t>Net percentage balances</a:t>
            </a:r>
            <a:r>
              <a:rPr lang="en-GB" sz="2000" baseline="30000" dirty="0" smtClean="0">
                <a:latin typeface="Univers 45 Light"/>
              </a:rPr>
              <a:t>1), 2)</a:t>
            </a:r>
            <a:endParaRPr lang="en-GB" sz="2000" dirty="0" smtClean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5882</TotalTime>
  <Words>481</Words>
  <Application>Microsoft Office PowerPoint</Application>
  <PresentationFormat>Skjermfremvisning (4:3)</PresentationFormat>
  <Paragraphs>85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Lysbildetitler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Lysbilde 1</vt:lpstr>
      <vt:lpstr>Chart 1 Household credit demand. Net percentage balances.1), 2)</vt:lpstr>
      <vt:lpstr>Lysbilde 3</vt:lpstr>
      <vt:lpstr>Chart 3 Change in loan conditions for households. Net percentage balances1), 2)</vt:lpstr>
      <vt:lpstr>Chart 4 Credit demand among non-financial corporations and drawdowns on credit lines. Net percentage balances1), 2)</vt:lpstr>
      <vt:lpstr>Lysbilde 6</vt:lpstr>
      <vt:lpstr>Lysbilde 7</vt:lpstr>
      <vt:lpstr>Chart 7 Change in loan conditions for non-financial corporations.  Net percentage balances1), 2)</vt:lpstr>
    </vt:vector>
  </TitlesOfParts>
  <Company>Norges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 </dc:title>
  <dc:creator/>
  <cp:lastModifiedBy>Charlotte Jakset</cp:lastModifiedBy>
  <cp:revision>463</cp:revision>
  <dcterms:created xsi:type="dcterms:W3CDTF">2008-03-11T13:27:45Z</dcterms:created>
  <dcterms:modified xsi:type="dcterms:W3CDTF">2011-10-18T06:50:10Z</dcterms:modified>
</cp:coreProperties>
</file>