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242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91"/>
          <c:h val="0.865721264367825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-0.2</c:v>
                </c:pt>
                <c:pt idx="1">
                  <c:v>-27.9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-1.5</c:v>
                </c:pt>
                <c:pt idx="4">
                  <c:v>-23.6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-8.6999999999999993</c:v>
                </c:pt>
                <c:pt idx="7" formatCode="0.0">
                  <c:v>-27.9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-32.799999999999997</c:v>
                </c:pt>
                <c:pt idx="10" formatCode="0.0">
                  <c:v>-57.7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14.9</c:v>
                </c:pt>
                <c:pt idx="13">
                  <c:v>10.7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46743552"/>
        <c:axId val="4674547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 formatCode="0.0">
                  <c:v>-2</c:v>
                </c:pt>
                <c:pt idx="1">
                  <c:v>-0.2</c:v>
                </c:pt>
                <c:pt idx="2">
                  <c:v>4.2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2.2999999999999998</c:v>
                </c:pt>
                <c:pt idx="4">
                  <c:v>-0.2</c:v>
                </c:pt>
                <c:pt idx="5">
                  <c:v>4.2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-8.5</c:v>
                </c:pt>
                <c:pt idx="7" formatCode="0.0">
                  <c:v>-7.4</c:v>
                </c:pt>
                <c:pt idx="8">
                  <c:v>-4.3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-15.5</c:v>
                </c:pt>
                <c:pt idx="10">
                  <c:v>-12.6</c:v>
                </c:pt>
                <c:pt idx="11">
                  <c:v>-0.1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23.1</c:v>
                </c:pt>
                <c:pt idx="13">
                  <c:v>13.6</c:v>
                </c:pt>
                <c:pt idx="14">
                  <c:v>14.9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747008"/>
        <c:axId val="46756992"/>
      </c:lineChart>
      <c:catAx>
        <c:axId val="4674355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4674547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4674547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6743552"/>
        <c:crosses val="autoZero"/>
        <c:crossBetween val="between"/>
        <c:majorUnit val="20"/>
        <c:minorUnit val="20"/>
      </c:valAx>
      <c:catAx>
        <c:axId val="467470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675699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46756992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4674700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84426946631752E-2"/>
          <c:y val="2.4974137931034483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-3.9</c:v>
                </c:pt>
                <c:pt idx="1">
                  <c:v>-4.2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-17.8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-4.3</c:v>
                </c:pt>
                <c:pt idx="10">
                  <c:v>-12.4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13301760"/>
        <c:axId val="11330803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</c:v>
                </c:pt>
                <c:pt idx="1">
                  <c:v>-10.199999999999999</c:v>
                </c:pt>
                <c:pt idx="2">
                  <c:v>-5.9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-17.8</c:v>
                </c:pt>
                <c:pt idx="4">
                  <c:v>-5.4</c:v>
                </c:pt>
                <c:pt idx="5">
                  <c:v>-10.8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-3.9</c:v>
                </c:pt>
                <c:pt idx="10">
                  <c:v>-14.1</c:v>
                </c:pt>
                <c:pt idx="11">
                  <c:v>-14.1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309568"/>
        <c:axId val="113311104"/>
      </c:lineChart>
      <c:catAx>
        <c:axId val="11330176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1330803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13308032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3301760"/>
        <c:crosses val="autoZero"/>
        <c:crossBetween val="between"/>
        <c:majorUnit val="20"/>
        <c:minorUnit val="20"/>
      </c:valAx>
      <c:catAx>
        <c:axId val="11330956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331110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13311104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330956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508"/>
          <c:h val="0.848909578544069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39.4</c:v>
                </c:pt>
                <c:pt idx="1">
                  <c:v>32.5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-9.8000000000000007</c:v>
                </c:pt>
                <c:pt idx="7">
                  <c:v>-2.2999999999999998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>
                  <c:v>4.3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0</c:v>
                </c:pt>
                <c:pt idx="13">
                  <c:v>-21.8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15161344"/>
        <c:axId val="115163520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161344"/>
        <c:axId val="115163520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4.3</c:v>
                </c:pt>
                <c:pt idx="1">
                  <c:v>5.2</c:v>
                </c:pt>
                <c:pt idx="2">
                  <c:v>27.6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-3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-3.9</c:v>
                </c:pt>
                <c:pt idx="14">
                  <c:v>-21.8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165056"/>
        <c:axId val="115166592"/>
      </c:lineChart>
      <c:catAx>
        <c:axId val="11516134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1516352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15163520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5161344"/>
        <c:crosses val="autoZero"/>
        <c:crossBetween val="between"/>
        <c:majorUnit val="20"/>
        <c:minorUnit val="20"/>
      </c:valAx>
      <c:catAx>
        <c:axId val="11516505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516659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1516659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516505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18</c:v>
                </c:pt>
                <c:pt idx="1">
                  <c:v>17.100000000000001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5.9</c:v>
                </c:pt>
                <c:pt idx="4">
                  <c:v>6.8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13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14981888"/>
        <c:axId val="11498777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-29.6</c:v>
                </c:pt>
                <c:pt idx="1">
                  <c:v>5</c:v>
                </c:pt>
                <c:pt idx="2">
                  <c:v>35.5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0</c:v>
                </c:pt>
                <c:pt idx="4">
                  <c:v>6.8</c:v>
                </c:pt>
                <c:pt idx="5">
                  <c:v>6.8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81888"/>
        <c:axId val="114987776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99296"/>
        <c:axId val="114989312"/>
      </c:lineChart>
      <c:catAx>
        <c:axId val="11498188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1498777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14987776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4981888"/>
        <c:crosses val="autoZero"/>
        <c:crossBetween val="between"/>
        <c:majorUnit val="20"/>
        <c:minorUnit val="20"/>
      </c:valAx>
      <c:valAx>
        <c:axId val="11498931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14999296"/>
        <c:crosses val="max"/>
        <c:crossBetween val="between"/>
        <c:majorUnit val="20"/>
      </c:valAx>
      <c:catAx>
        <c:axId val="114999296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14989312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93132108486499E-2"/>
          <c:y val="2.4245516784986012E-2"/>
          <c:w val="0.86861373578302714"/>
          <c:h val="0.839959215616296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-6.2</c:v>
                </c:pt>
                <c:pt idx="1">
                  <c:v>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-19.2</c:v>
                </c:pt>
                <c:pt idx="4">
                  <c:v>-1.6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15083904"/>
        <c:axId val="11509836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-6.4</c:v>
                </c:pt>
                <c:pt idx="1">
                  <c:v>8.1999999999999993</c:v>
                </c:pt>
                <c:pt idx="2">
                  <c:v>-7.7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-13.4</c:v>
                </c:pt>
                <c:pt idx="4">
                  <c:v>-8.4</c:v>
                </c:pt>
                <c:pt idx="5">
                  <c:v>-7.7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099904"/>
        <c:axId val="115109888"/>
      </c:lineChart>
      <c:catAx>
        <c:axId val="11508390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1509836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1509836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5083904"/>
        <c:crosses val="autoZero"/>
        <c:crossBetween val="between"/>
        <c:majorUnit val="20"/>
        <c:minorUnit val="20"/>
      </c:valAx>
      <c:catAx>
        <c:axId val="11509990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5109888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15109888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15099904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0</c:v>
                </c:pt>
                <c:pt idx="4">
                  <c:v>-0.9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0</c:v>
                </c:pt>
                <c:pt idx="10">
                  <c:v>-2.2000000000000002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0</c:v>
                </c:pt>
                <c:pt idx="13">
                  <c:v>7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-25.2</c:v>
                </c:pt>
                <c:pt idx="16">
                  <c:v>-10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15483008"/>
        <c:axId val="11548492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-13</c:v>
                </c:pt>
                <c:pt idx="1">
                  <c:v>0</c:v>
                </c:pt>
                <c:pt idx="2">
                  <c:v>-1.1000000000000001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0</c:v>
                </c:pt>
                <c:pt idx="4">
                  <c:v>-0.9</c:v>
                </c:pt>
                <c:pt idx="5">
                  <c:v>-1.1000000000000001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-13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-0.9</c:v>
                </c:pt>
                <c:pt idx="10">
                  <c:v>0</c:v>
                </c:pt>
                <c:pt idx="11">
                  <c:v>-2.5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-7</c:v>
                </c:pt>
                <c:pt idx="13">
                  <c:v>16.600000000000001</c:v>
                </c:pt>
                <c:pt idx="14">
                  <c:v>0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-43</c:v>
                </c:pt>
                <c:pt idx="16">
                  <c:v>-8.4</c:v>
                </c:pt>
                <c:pt idx="17">
                  <c:v>-7.7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490816"/>
        <c:axId val="115492352"/>
      </c:lineChart>
      <c:catAx>
        <c:axId val="1154830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1548492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1548492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5483008"/>
        <c:crosses val="autoZero"/>
        <c:crossBetween val="between"/>
        <c:majorUnit val="20"/>
        <c:minorUnit val="20"/>
      </c:valAx>
      <c:catAx>
        <c:axId val="11549081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5492352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15492352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5490816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50</c:v>
                </c:pt>
                <c:pt idx="1">
                  <c:v>28.4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0</c:v>
                </c:pt>
                <c:pt idx="4">
                  <c:v>2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0</c:v>
                </c:pt>
                <c:pt idx="7">
                  <c:v>-1.1000000000000001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13.9</c:v>
                </c:pt>
                <c:pt idx="10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17262208"/>
        <c:axId val="11727667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33.4</c:v>
                </c:pt>
                <c:pt idx="1">
                  <c:v>15.6</c:v>
                </c:pt>
                <c:pt idx="2">
                  <c:v>10.7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0</c:v>
                </c:pt>
                <c:pt idx="4">
                  <c:v>2</c:v>
                </c:pt>
                <c:pt idx="5">
                  <c:v>1.1000000000000001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-13</c:v>
                </c:pt>
                <c:pt idx="7">
                  <c:v>-2.5</c:v>
                </c:pt>
                <c:pt idx="8">
                  <c:v>-0.2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13.9</c:v>
                </c:pt>
                <c:pt idx="10">
                  <c:v>22.1</c:v>
                </c:pt>
                <c:pt idx="11">
                  <c:v>1.1000000000000001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278208"/>
        <c:axId val="117279744"/>
      </c:lineChart>
      <c:catAx>
        <c:axId val="117262208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1727667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17276672"/>
        <c:scaling>
          <c:orientation val="minMax"/>
          <c:max val="80"/>
          <c:min val="-8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7262208"/>
        <c:crosses val="autoZero"/>
        <c:crossBetween val="between"/>
        <c:majorUnit val="20"/>
        <c:minorUnit val="20"/>
      </c:valAx>
      <c:catAx>
        <c:axId val="11727820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727974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17279744"/>
        <c:scaling>
          <c:orientation val="minMax"/>
          <c:max val="80"/>
          <c:min val="-8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1727820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0.42913</cdr:x>
      <cdr:y>0.14759</cdr:y>
    </cdr:from>
    <cdr:to>
      <cdr:x>0.57756</cdr:x>
      <cdr:y>0.25962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3928" y="770428"/>
          <a:ext cx="135732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Economic outlook</a:t>
          </a:r>
          <a:endParaRPr lang="en-GB" sz="1600" dirty="0">
            <a:latin typeface="Univers 45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Funding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Capital adequacy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2013 Q1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55344756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Repayment loans secured on dwellings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   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r>
              <a:rPr lang="en-GB" sz="2000" dirty="0" smtClean="0">
                <a:latin typeface="Univers 45 Light" pitchFamily="34" charset="0"/>
              </a:rPr>
              <a:t> 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developments over the past quarter. The red diamonds show expectations over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the next quarter. The red diamonds have been moved forward one quarter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94443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</a:t>
            </a:r>
            <a:r>
              <a:rPr lang="en-GB" sz="1600" dirty="0" smtClean="0">
                <a:latin typeface="Univers 45 Light" pitchFamily="34" charset="0"/>
              </a:rPr>
              <a:t>Negative net percentage balances denote tighter credit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90000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</a:t>
            </a:r>
            <a:r>
              <a:rPr lang="en-GB" sz="1600" dirty="0" smtClean="0">
                <a:latin typeface="Univers 45 Light" pitchFamily="34" charset="0"/>
              </a:rPr>
              <a:t>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Default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08104" y="1484784"/>
            <a:ext cx="1357335" cy="5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35520713"/>
              </p:ext>
            </p:extLst>
          </p:nvPr>
        </p:nvGraphicFramePr>
        <p:xfrm>
          <a:off x="0" y="548680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loan-to-income ratio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482934" y="736411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</a:t>
            </a:r>
            <a:br>
              <a:rPr lang="nb-NO" sz="1600" dirty="0" smtClean="0">
                <a:latin typeface="Univers 45 Light" pitchFamily="34" charset="0"/>
              </a:rPr>
            </a:br>
            <a:r>
              <a:rPr lang="nb-NO" sz="1600" dirty="0" smtClean="0">
                <a:latin typeface="Univers 45 Light" pitchFamily="34" charset="0"/>
              </a:rPr>
              <a:t>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73217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for lending margins </a:t>
            </a:r>
            <a:r>
              <a:rPr lang="en-GB" sz="1500" dirty="0" smtClean="0">
                <a:latin typeface="Univers 45 Light" pitchFamily="34" charset="0"/>
              </a:rPr>
              <a:t>denote </a:t>
            </a:r>
            <a:r>
              <a:rPr lang="en-GB" sz="1500" dirty="0">
                <a:latin typeface="Univers 45 Light" pitchFamily="34" charset="0"/>
              </a:rPr>
              <a:t>higher lending margins. Positive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5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5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79202207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</a:t>
            </a:r>
            <a:r>
              <a:rPr lang="en-GB" sz="1500" dirty="0" smtClean="0">
                <a:latin typeface="Univers 45 Light" pitchFamily="34" charset="0"/>
              </a:rPr>
              <a:t>credit line utilisation rate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enterprises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line utilisation rate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</a:t>
            </a:r>
            <a:r>
              <a:rPr lang="en-GB" sz="2000" dirty="0" smtClean="0">
                <a:latin typeface="Univers 45 Light" pitchFamily="34" charset="0"/>
              </a:rPr>
              <a:t>credit line utilisation rate. </a:t>
            </a:r>
            <a:r>
              <a:rPr lang="en-GB" sz="2000" dirty="0">
                <a:latin typeface="Univers 45 Light" pitchFamily="34" charset="0"/>
              </a:rPr>
              <a:t>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82693560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61703441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 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27216704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equity capital requirements and fees denote tighter credit standards. Negative net percentage balances for maximum loan maturity </a:t>
            </a:r>
            <a:r>
              <a:rPr lang="en-GB" sz="1500" dirty="0" smtClean="0">
                <a:latin typeface="Univers 45 Light"/>
              </a:rPr>
              <a:t>denote </a:t>
            </a:r>
            <a:r>
              <a:rPr lang="en-GB" sz="1500" dirty="0">
                <a:latin typeface="Univers 45 Light"/>
              </a:rPr>
              <a:t>tighter credit standards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5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</a:t>
            </a:r>
            <a:r>
              <a:rPr lang="en-GB" sz="2000" dirty="0" smtClean="0">
                <a:latin typeface="Univers 45 Light"/>
              </a:rPr>
              <a:t>enterprises</a:t>
            </a:r>
            <a:r>
              <a:rPr lang="en-GB" sz="2000" dirty="0">
                <a:latin typeface="Univers 45 Light"/>
              </a:rPr>
              <a:t>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9989</TotalTime>
  <Words>472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PowerPoint Presentation</vt:lpstr>
      <vt:lpstr>Chart 3 Change in loan conditions for households. Net percentage balances1), 2)</vt:lpstr>
      <vt:lpstr>Chart 4 Credit demand among non-financial enterprises and credit line utilisation rate. Net percentage balances1), 2)</vt:lpstr>
      <vt:lpstr>PowerPoint Presentation</vt:lpstr>
      <vt:lpstr>PowerPoint Presentation</vt:lpstr>
      <vt:lpstr>Chart 7 Change in loan conditions for non-financial enterprises.  Net percentage balances1), 2)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Harrington, Veronica</cp:lastModifiedBy>
  <cp:revision>632</cp:revision>
  <dcterms:created xsi:type="dcterms:W3CDTF">2008-03-11T13:27:45Z</dcterms:created>
  <dcterms:modified xsi:type="dcterms:W3CDTF">2013-04-17T09:16:51Z</dcterms:modified>
</cp:coreProperties>
</file>