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76" r:id="rId4"/>
    <p:sldId id="279" r:id="rId5"/>
    <p:sldId id="278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80"/>
    <a:srgbClr val="190080"/>
    <a:srgbClr val="000066"/>
    <a:srgbClr val="006666"/>
    <a:srgbClr val="E4E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750" autoAdjust="0"/>
    <p:restoredTop sz="94671" autoAdjust="0"/>
  </p:normalViewPr>
  <p:slideViewPr>
    <p:cSldViewPr>
      <p:cViewPr>
        <p:scale>
          <a:sx n="100" d="100"/>
          <a:sy n="100" d="100"/>
        </p:scale>
        <p:origin x="-116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1691"/>
          <c:h val="0.8657212643678251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-21.765102949090313</c:v>
                </c:pt>
                <c:pt idx="1">
                  <c:v>-22.3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-21.765102949090313</c:v>
                </c:pt>
                <c:pt idx="4" formatCode="0.0">
                  <c:v>-22.3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-25.699794189700974</c:v>
                </c:pt>
                <c:pt idx="7" formatCode="0.0">
                  <c:v>-21.8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0</c:v>
                </c:pt>
                <c:pt idx="10" formatCode="0.0">
                  <c:v>-13.2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Fixed-rate loans</c:v>
                </c:pt>
              </c:strCache>
            </c:strRef>
          </c:tx>
          <c:spPr>
            <a:solidFill>
              <a:schemeClr val="accent6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-25.699794189700974</c:v>
                </c:pt>
                <c:pt idx="13" formatCode="0.0">
                  <c:v>-26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62883840"/>
        <c:axId val="162894208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Total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-3</c:v>
                </c:pt>
                <c:pt idx="1">
                  <c:v>-12.743300215797504</c:v>
                </c:pt>
                <c:pt idx="2" formatCode="0.0">
                  <c:v>-15.1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Repayment loans secured on dwellings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-3</c:v>
                </c:pt>
                <c:pt idx="4">
                  <c:v>-12.743300215797504</c:v>
                </c:pt>
                <c:pt idx="5" formatCode="0.0">
                  <c:v>-13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Home equity lines on credit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-7.2</c:v>
                </c:pt>
                <c:pt idx="7">
                  <c:v>-2.9670074122433223</c:v>
                </c:pt>
                <c:pt idx="8" formatCode="0.0">
                  <c:v>-24.8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First-home mortgages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2.2999999999999998</c:v>
                </c:pt>
                <c:pt idx="10">
                  <c:v>-23.22941024949484</c:v>
                </c:pt>
                <c:pt idx="11" formatCode="0.0">
                  <c:v>-4.2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Fixed-rate loans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-3.4</c:v>
                </c:pt>
                <c:pt idx="13">
                  <c:v>-2.9670074122433223</c:v>
                </c:pt>
                <c:pt idx="14" formatCode="0.0">
                  <c:v>-18.8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895744"/>
        <c:axId val="162897280"/>
      </c:lineChart>
      <c:catAx>
        <c:axId val="16288384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62894208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2894208"/>
        <c:scaling>
          <c:orientation val="minMax"/>
          <c:max val="60"/>
          <c:min val="-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2883840"/>
        <c:crosses val="autoZero"/>
        <c:crossBetween val="between"/>
        <c:majorUnit val="20"/>
        <c:minorUnit val="20"/>
      </c:valAx>
      <c:catAx>
        <c:axId val="1628957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289728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62897280"/>
        <c:scaling>
          <c:orientation val="minMax"/>
          <c:max val="60"/>
          <c:min val="-60"/>
        </c:scaling>
        <c:delete val="0"/>
        <c:axPos val="r"/>
        <c:numFmt formatCode="0" sourceLinked="0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289574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084426946631752E-2"/>
          <c:y val="2.4974137931034483E-2"/>
          <c:w val="0.86867366579177663"/>
          <c:h val="0.865940229885057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 formatCode="0.0">
                  <c:v>-3.9346912406106611</c:v>
                </c:pt>
                <c:pt idx="1">
                  <c:v>9.8000000000000007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 formatCode="0.0">
                  <c:v>0</c:v>
                </c:pt>
                <c:pt idx="4">
                  <c:v>17.8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 formatCode="0.0">
                  <c:v>0</c:v>
                </c:pt>
                <c:pt idx="7">
                  <c:v>-4.3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 formatCode="0.0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>
                  <c:v>4.2</c:v>
                </c:pt>
                <c:pt idx="13">
                  <c:v>9.8000000000000007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63120640"/>
        <c:axId val="163122176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 formatCode="General">
                  <c:v>0</c:v>
                </c:pt>
                <c:pt idx="1">
                  <c:v>3.5903124029662297</c:v>
                </c:pt>
                <c:pt idx="2" formatCode="General">
                  <c:v>-0.9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-10.8</c:v>
                </c:pt>
                <c:pt idx="4" formatCode="0.0">
                  <c:v>6.5446813870839016</c:v>
                </c:pt>
                <c:pt idx="5">
                  <c:v>14.8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 formatCode="0.0">
                  <c:v>-2.2512891599772908</c:v>
                </c:pt>
                <c:pt idx="8">
                  <c:v>-2.2999999999999998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-5.9</c:v>
                </c:pt>
                <c:pt idx="10" formatCode="0.0">
                  <c:v>-5.2182965722206127</c:v>
                </c:pt>
                <c:pt idx="11">
                  <c:v>-3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17.899999999999999</c:v>
                </c:pt>
                <c:pt idx="14">
                  <c:v>9.8000000000000007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127680"/>
        <c:axId val="163129216"/>
      </c:lineChart>
      <c:catAx>
        <c:axId val="16312064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6312217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63122176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3120640"/>
        <c:crosses val="autoZero"/>
        <c:crossBetween val="between"/>
        <c:majorUnit val="20"/>
        <c:minorUnit val="20"/>
      </c:valAx>
      <c:catAx>
        <c:axId val="16312768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312921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6312921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6312768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528871391076119E-2"/>
          <c:y val="2.4974137931034483E-2"/>
          <c:w val="0.86589588801400508"/>
          <c:h val="0.848909578544069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 formatCode="0.0">
                  <c:v>14.569372404220529</c:v>
                </c:pt>
                <c:pt idx="1">
                  <c:v>-0.8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Sheet1!$D$2:$D$16</c:f>
              <c:numCache>
                <c:formatCode>General</c:formatCode>
                <c:ptCount val="15"/>
                <c:pt idx="3">
                  <c:v>0</c:v>
                </c:pt>
                <c:pt idx="4">
                  <c:v>4.3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Sheet1!$H$2:$H$16</c:f>
              <c:numCache>
                <c:formatCode>General</c:formatCode>
                <c:ptCount val="15"/>
                <c:pt idx="9">
                  <c:v>-4.2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Avdragsfrihet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Sheet1!$J$2:$J$16</c:f>
              <c:numCache>
                <c:formatCode>General</c:formatCode>
                <c:ptCount val="15"/>
                <c:pt idx="12" formatCode="0.0">
                  <c:v>0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71021056"/>
        <c:axId val="171022976"/>
      </c:barChart>
      <c:lineChart>
        <c:grouping val="standard"/>
        <c:varyColors val="0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Sheet1!$E$2:$E$16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021056"/>
        <c:axId val="171022976"/>
      </c:line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Sheet1!$C$2:$C$16</c:f>
              <c:numCache>
                <c:formatCode>0.0</c:formatCode>
                <c:ptCount val="15"/>
                <c:pt idx="0" formatCode="General">
                  <c:v>21.6</c:v>
                </c:pt>
                <c:pt idx="1">
                  <c:v>-14.005015936180643</c:v>
                </c:pt>
                <c:pt idx="2" formatCode="General">
                  <c:v>-12.8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0</c:v>
                </c:pt>
                <c:pt idx="7">
                  <c:v>0</c:v>
                </c:pt>
                <c:pt idx="8">
                  <c:v>-3.8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Sheet1!$I$2:$I$16</c:f>
              <c:numCache>
                <c:formatCode>General</c:formatCode>
                <c:ptCount val="15"/>
                <c:pt idx="9">
                  <c:v>-1.3</c:v>
                </c:pt>
                <c:pt idx="10">
                  <c:v>4.2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Sheet1!$A$2:$A$16</c:f>
              <c:strCache>
                <c:ptCount val="15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</c:strCache>
            </c:strRef>
          </c:cat>
          <c:val>
            <c:numRef>
              <c:f>Sheet1!$K$2:$K$16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-3.8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028864"/>
        <c:axId val="171030400"/>
      </c:lineChart>
      <c:catAx>
        <c:axId val="171021056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71022976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71022976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1021056"/>
        <c:crosses val="autoZero"/>
        <c:crossBetween val="between"/>
        <c:majorUnit val="20"/>
        <c:minorUnit val="20"/>
      </c:valAx>
      <c:catAx>
        <c:axId val="17102886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1030400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71030400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1028864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 formatCode="0.0">
                  <c:v>6.1134777472810189</c:v>
                </c:pt>
                <c:pt idx="1">
                  <c:v>3.8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3" formatCode="0.0">
                  <c:v>-13.02643348615079</c:v>
                </c:pt>
                <c:pt idx="4">
                  <c:v>1.1000000000000001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71144704"/>
        <c:axId val="17114624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Sheet1!$C$2:$C$10</c:f>
              <c:numCache>
                <c:formatCode>0.0</c:formatCode>
                <c:ptCount val="9"/>
                <c:pt idx="0" formatCode="General">
                  <c:v>-0.9</c:v>
                </c:pt>
                <c:pt idx="1">
                  <c:v>-13.278252340960412</c:v>
                </c:pt>
                <c:pt idx="2" formatCode="General">
                  <c:v>0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3">
                  <c:v>0.9</c:v>
                </c:pt>
                <c:pt idx="4" formatCode="0.0">
                  <c:v>0.8885530021941116</c:v>
                </c:pt>
                <c:pt idx="5">
                  <c:v>0.9</c:v>
                </c:pt>
              </c:numCache>
            </c:numRef>
          </c:val>
          <c:smooth val="0"/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Sheet1!$G$2:$G$10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44704"/>
        <c:axId val="171146240"/>
      </c:lineChart>
      <c:lineChart>
        <c:grouping val="standard"/>
        <c:varyColors val="0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Sheet1!$A$2:$A$10</c:f>
              <c:strCache>
                <c:ptCount val="9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</c:strCache>
            </c:strRef>
          </c:cat>
          <c:val>
            <c:numRef>
              <c:f>Sheet1!$H$2:$H$10</c:f>
              <c:numCache>
                <c:formatCode>General</c:formatCode>
                <c:ptCount val="9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57760"/>
        <c:axId val="171156224"/>
      </c:lineChart>
      <c:catAx>
        <c:axId val="171144704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17114624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71146240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1144704"/>
        <c:crosses val="autoZero"/>
        <c:crossBetween val="between"/>
        <c:majorUnit val="20"/>
        <c:minorUnit val="20"/>
      </c:valAx>
      <c:valAx>
        <c:axId val="17115622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71157760"/>
        <c:crosses val="max"/>
        <c:crossBetween val="between"/>
        <c:majorUnit val="20"/>
      </c:valAx>
      <c:catAx>
        <c:axId val="171157760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171156224"/>
        <c:crossesAt val="-90"/>
        <c:auto val="1"/>
        <c:lblAlgn val="ctr"/>
        <c:lblOffset val="100"/>
        <c:noMultiLvlLbl val="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693132108486499E-2"/>
          <c:y val="2.4245516784986012E-2"/>
          <c:w val="0.86861373578302714"/>
          <c:h val="0.8399592156162968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.0">
                  <c:v>-0.8885530021941116</c:v>
                </c:pt>
                <c:pt idx="1">
                  <c:v>-0.9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invertIfNegative val="0"/>
          <c:cat>
            <c:strRef>
              <c:f>Sheet1!$A$2:$A$7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3" formatCode="0.0">
                  <c:v>-0.8885530021941116</c:v>
                </c:pt>
                <c:pt idx="4">
                  <c:v>-0.9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72340352"/>
        <c:axId val="172342272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Sheet1!$C$2:$C$7</c:f>
              <c:numCache>
                <c:formatCode>0.0</c:formatCode>
                <c:ptCount val="6"/>
                <c:pt idx="0" formatCode="General">
                  <c:v>3.8</c:v>
                </c:pt>
                <c:pt idx="1">
                  <c:v>12.137880483956678</c:v>
                </c:pt>
                <c:pt idx="2" formatCode="General">
                  <c:v>-0.9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</c:f>
              <c:strCache>
                <c:ptCount val="6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3">
                  <c:v>3.8</c:v>
                </c:pt>
                <c:pt idx="4" formatCode="0.0">
                  <c:v>13.02643348615079</c:v>
                </c:pt>
                <c:pt idx="5">
                  <c:v>15.3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348160"/>
        <c:axId val="172349696"/>
      </c:lineChart>
      <c:catAx>
        <c:axId val="17234035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172342272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72342272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340352"/>
        <c:crosses val="autoZero"/>
        <c:crossBetween val="between"/>
        <c:majorUnit val="20"/>
        <c:minorUnit val="20"/>
      </c:valAx>
      <c:catAx>
        <c:axId val="1723481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349696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72349696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72348160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 formatCode="0.0">
                  <c:v>0</c:v>
                </c:pt>
                <c:pt idx="1">
                  <c:v>-0.9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3">
                  <c:v>0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Sheet1!$F$2:$F$19</c:f>
              <c:numCache>
                <c:formatCode>General</c:formatCode>
                <c:ptCount val="18"/>
                <c:pt idx="6" formatCode="0.0">
                  <c:v>7.0020307494751304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Sheet1!$H$2:$H$19</c:f>
              <c:numCache>
                <c:formatCode>General</c:formatCode>
                <c:ptCount val="18"/>
                <c:pt idx="9" formatCode="0.0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Sheet1!$J$2:$J$19</c:f>
              <c:numCache>
                <c:formatCode>General</c:formatCode>
                <c:ptCount val="18"/>
                <c:pt idx="12" formatCode="0.0">
                  <c:v>7.0020307494751304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invertIfNegative val="0"/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Sheet1!$L$2:$L$19</c:f>
              <c:numCache>
                <c:formatCode>General</c:formatCode>
                <c:ptCount val="18"/>
                <c:pt idx="15" formatCode="0.0">
                  <c:v>-0.8885530021941116</c:v>
                </c:pt>
                <c:pt idx="16">
                  <c:v>-0.9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72870272"/>
        <c:axId val="17288064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Sheet1!$C$2:$C$19</c:f>
              <c:numCache>
                <c:formatCode>0.0</c:formatCode>
                <c:ptCount val="18"/>
                <c:pt idx="0" formatCode="General">
                  <c:v>-1.1000000000000001</c:v>
                </c:pt>
                <c:pt idx="1">
                  <c:v>12.137880483956678</c:v>
                </c:pt>
                <c:pt idx="2" formatCode="General">
                  <c:v>-2.2000000000000002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3">
                  <c:v>-1.1000000000000001</c:v>
                </c:pt>
                <c:pt idx="4" formatCode="0.0">
                  <c:v>11.886061629147056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Sheet1!$G$2:$G$19</c:f>
              <c:numCache>
                <c:formatCode>General</c:formatCode>
                <c:ptCount val="18"/>
                <c:pt idx="6">
                  <c:v>7</c:v>
                </c:pt>
                <c:pt idx="7" formatCode="0.0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Sheet1!$I$2:$I$19</c:f>
              <c:numCache>
                <c:formatCode>General</c:formatCode>
                <c:ptCount val="18"/>
                <c:pt idx="9">
                  <c:v>-1.1000000000000001</c:v>
                </c:pt>
                <c:pt idx="10" formatCode="0.0">
                  <c:v>13.02643348615079</c:v>
                </c:pt>
                <c:pt idx="11">
                  <c:v>0</c:v>
                </c:pt>
              </c:numCache>
            </c:numRef>
          </c:val>
          <c:smooth val="0"/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Sheet1!$K$2:$K$19</c:f>
              <c:numCache>
                <c:formatCode>General</c:formatCode>
                <c:ptCount val="18"/>
                <c:pt idx="12">
                  <c:v>7</c:v>
                </c:pt>
                <c:pt idx="13" formatCode="0.0">
                  <c:v>7.0020307494751304</c:v>
                </c:pt>
                <c:pt idx="14">
                  <c:v>0</c:v>
                </c:pt>
              </c:numCache>
            </c:numRef>
          </c:val>
          <c:smooth val="0"/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  <c:bubble3D val="0"/>
          </c:dPt>
          <c:cat>
            <c:strRef>
              <c:f>Sheet1!$A$2:$A$19</c:f>
              <c:strCache>
                <c:ptCount val="18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  <c:pt idx="12">
                  <c:v>Q3</c:v>
                </c:pt>
                <c:pt idx="13">
                  <c:v>Q4</c:v>
                </c:pt>
                <c:pt idx="14">
                  <c:v>Q1</c:v>
                </c:pt>
                <c:pt idx="15">
                  <c:v>Q3</c:v>
                </c:pt>
                <c:pt idx="16">
                  <c:v>Q4</c:v>
                </c:pt>
                <c:pt idx="17">
                  <c:v>Q1</c:v>
                </c:pt>
              </c:strCache>
            </c:strRef>
          </c:cat>
          <c:val>
            <c:numRef>
              <c:f>Sheet1!$M$2:$M$19</c:f>
              <c:numCache>
                <c:formatCode>General</c:formatCode>
                <c:ptCount val="18"/>
                <c:pt idx="15">
                  <c:v>-2.2999999999999998</c:v>
                </c:pt>
                <c:pt idx="16" formatCode="0.0">
                  <c:v>-0.8885530021941116</c:v>
                </c:pt>
                <c:pt idx="17">
                  <c:v>-0.9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882176"/>
        <c:axId val="172765184"/>
      </c:lineChart>
      <c:catAx>
        <c:axId val="172870272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17288064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72880640"/>
        <c:scaling>
          <c:orientation val="minMax"/>
          <c:max val="60"/>
          <c:min val="-6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2870272"/>
        <c:crosses val="autoZero"/>
        <c:crossBetween val="between"/>
        <c:majorUnit val="20"/>
        <c:minorUnit val="20"/>
      </c:valAx>
      <c:catAx>
        <c:axId val="17288217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276518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72765184"/>
        <c:scaling>
          <c:orientation val="minMax"/>
          <c:max val="60"/>
          <c:min val="-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2882176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1613"/>
          <c:h val="0.8657212643678248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0.0">
                  <c:v>-0.8885530021941116</c:v>
                </c:pt>
                <c:pt idx="1">
                  <c:v>-36.4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3" formatCode="0.0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6" formatCode="0.0">
                  <c:v>-3.5472941899775541</c:v>
                </c:pt>
                <c:pt idx="7">
                  <c:v>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9" formatCode="0.0">
                  <c:v>0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0"/>
        <c:overlap val="100"/>
        <c:axId val="172650880"/>
        <c:axId val="172652800"/>
      </c:barChart>
      <c:lineChart>
        <c:grouping val="standard"/>
        <c:varyColors val="0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 formatCode="General">
                  <c:v>0.3</c:v>
                </c:pt>
                <c:pt idx="1">
                  <c:v>-30.50265789312704</c:v>
                </c:pt>
                <c:pt idx="2" formatCode="General">
                  <c:v>-7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3">
                  <c:v>1.1000000000000001</c:v>
                </c:pt>
                <c:pt idx="4" formatCode="0.0">
                  <c:v>0</c:v>
                </c:pt>
                <c:pt idx="5">
                  <c:v>0</c:v>
                </c:pt>
              </c:numCache>
            </c:numRef>
          </c:val>
          <c:smooth val="0"/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6">
                  <c:v>-1.5</c:v>
                </c:pt>
                <c:pt idx="7" formatCode="0.0">
                  <c:v>0</c:v>
                </c:pt>
                <c:pt idx="8">
                  <c:v>-13</c:v>
                </c:pt>
              </c:numCache>
            </c:numRef>
          </c:val>
          <c:smooth val="0"/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Sheet1!$A$2:$A$13</c:f>
              <c:strCache>
                <c:ptCount val="12"/>
                <c:pt idx="0">
                  <c:v>Q3</c:v>
                </c:pt>
                <c:pt idx="1">
                  <c:v>Q4</c:v>
                </c:pt>
                <c:pt idx="2">
                  <c:v>Q1</c:v>
                </c:pt>
                <c:pt idx="3">
                  <c:v>Q3</c:v>
                </c:pt>
                <c:pt idx="4">
                  <c:v>Q4</c:v>
                </c:pt>
                <c:pt idx="5">
                  <c:v>Q1</c:v>
                </c:pt>
                <c:pt idx="6">
                  <c:v>Q3</c:v>
                </c:pt>
                <c:pt idx="7">
                  <c:v>Q4</c:v>
                </c:pt>
                <c:pt idx="8">
                  <c:v>Q1</c:v>
                </c:pt>
                <c:pt idx="9">
                  <c:v>Q3</c:v>
                </c:pt>
                <c:pt idx="10">
                  <c:v>Q4</c:v>
                </c:pt>
                <c:pt idx="11">
                  <c:v>Q1</c:v>
                </c:pt>
              </c:strCache>
            </c:strRef>
          </c:cat>
          <c:val>
            <c:numRef>
              <c:f>Sheet1!$I$2:$I$13</c:f>
              <c:numCache>
                <c:formatCode>General</c:formatCode>
                <c:ptCount val="12"/>
                <c:pt idx="9">
                  <c:v>1.1000000000000001</c:v>
                </c:pt>
                <c:pt idx="10" formatCode="0.0">
                  <c:v>0</c:v>
                </c:pt>
                <c:pt idx="1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658688"/>
        <c:axId val="172660224"/>
      </c:lineChart>
      <c:catAx>
        <c:axId val="172650880"/>
        <c:scaling>
          <c:orientation val="minMax"/>
        </c:scaling>
        <c:delete val="0"/>
        <c:axPos val="b"/>
        <c:majorTickMark val="none"/>
        <c:min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72652800"/>
        <c:crossesAt val="0"/>
        <c:auto val="1"/>
        <c:lblAlgn val="ctr"/>
        <c:lblOffset val="100"/>
        <c:tickLblSkip val="1"/>
        <c:tickMarkSkip val="4"/>
        <c:noMultiLvlLbl val="0"/>
      </c:catAx>
      <c:valAx>
        <c:axId val="172652800"/>
        <c:scaling>
          <c:orientation val="minMax"/>
          <c:max val="80"/>
          <c:min val="-80"/>
        </c:scaling>
        <c:delete val="0"/>
        <c:axPos val="l"/>
        <c:numFmt formatCode="0.0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2650880"/>
        <c:crosses val="autoZero"/>
        <c:crossBetween val="between"/>
        <c:majorUnit val="20"/>
        <c:minorUnit val="20"/>
      </c:valAx>
      <c:catAx>
        <c:axId val="1726586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2660224"/>
        <c:crossesAt val="-90"/>
        <c:auto val="1"/>
        <c:lblAlgn val="ctr"/>
        <c:lblOffset val="100"/>
        <c:tickLblSkip val="1"/>
        <c:tickMarkSkip val="1"/>
        <c:noMultiLvlLbl val="0"/>
      </c:catAx>
      <c:valAx>
        <c:axId val="172660224"/>
        <c:scaling>
          <c:orientation val="minMax"/>
          <c:max val="80"/>
          <c:min val="-8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72658688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0.0368</cdr:y>
    </cdr:from>
    <cdr:to>
      <cdr:x>0.92524</cdr:x>
      <cdr:y>0.14883</cdr:y>
    </cdr:to>
    <cdr:sp macro="" textlink="">
      <cdr:nvSpPr>
        <cdr:cNvPr id="2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48251" y="192096"/>
          <a:ext cx="151214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0.16139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842436"/>
          <a:ext cx="0" cy="374399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0.42913</cdr:x>
      <cdr:y>0.14759</cdr:y>
    </cdr:from>
    <cdr:to>
      <cdr:x>0.57756</cdr:x>
      <cdr:y>0.25962</cdr:y>
    </cdr:to>
    <cdr:sp macro="" textlink="">
      <cdr:nvSpPr>
        <cdr:cNvPr id="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23928" y="770428"/>
          <a:ext cx="1357322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Economic outlook</a:t>
          </a:r>
          <a:endParaRPr lang="en-GB" sz="1600" dirty="0">
            <a:latin typeface="Univers 45 Ligh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0.79925</cdr:x>
      <cdr:y>0.09303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15" y="147047"/>
          <a:ext cx="1521927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Funding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0.1394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50" y="142871"/>
          <a:ext cx="1357335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en-GB" sz="1600" dirty="0" smtClean="0">
              <a:latin typeface="Univers 45 Light"/>
            </a:rPr>
            <a:t>Capital adequacy</a:t>
          </a:r>
          <a:endParaRPr lang="en-GB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674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619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Norges </a:t>
            </a:r>
            <a:r>
              <a:rPr lang="nb-NO" dirty="0" err="1" smtClean="0"/>
              <a:t>Bank’s</a:t>
            </a:r>
            <a:r>
              <a:rPr lang="nb-NO" dirty="0" smtClean="0"/>
              <a:t> Survey </a:t>
            </a:r>
            <a:r>
              <a:rPr lang="nb-NO" dirty="0" err="1" smtClean="0"/>
              <a:t>of</a:t>
            </a:r>
            <a:r>
              <a:rPr lang="nb-NO" dirty="0" smtClean="0"/>
              <a:t> Bank Lending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2013 Q4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341085644"/>
              </p:ext>
            </p:extLst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67744" y="548680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smtClean="0">
                <a:latin typeface="Univers 45 Light" pitchFamily="34" charset="0"/>
              </a:rPr>
              <a:t>Residential mortgages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364088" y="620688"/>
            <a:ext cx="15121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5364088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3563888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   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143932" cy="428628"/>
          </a:xfrm>
        </p:spPr>
        <p:txBody>
          <a:bodyPr/>
          <a:lstStyle/>
          <a:p>
            <a:pPr algn="l"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r>
              <a:rPr lang="en-GB" sz="2000" dirty="0" smtClean="0">
                <a:latin typeface="Univers 45 Light" pitchFamily="34" charset="0"/>
              </a:rPr>
              <a:t> 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 blue bars show </a:t>
            </a:r>
            <a:r>
              <a:rPr lang="en-GB" sz="1600" dirty="0" smtClean="0">
                <a:latin typeface="Univers 45 Light" pitchFamily="34" charset="0"/>
              </a:rPr>
              <a:t>reported developments for the relevant quarter</a:t>
            </a:r>
            <a:r>
              <a:rPr lang="en-GB" sz="1600" dirty="0">
                <a:latin typeface="Univers 45 Light" pitchFamily="34" charset="0"/>
              </a:rPr>
              <a:t>. The red diamonds show </a:t>
            </a:r>
            <a:r>
              <a:rPr lang="en-GB" sz="1600" dirty="0" smtClean="0">
                <a:latin typeface="Univers 45 Light" pitchFamily="34" charset="0"/>
              </a:rPr>
              <a:t>expected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developments for </a:t>
            </a:r>
            <a:r>
              <a:rPr lang="en-GB" sz="1600" smtClean="0">
                <a:latin typeface="Univers 45 Light" pitchFamily="34" charset="0"/>
              </a:rPr>
              <a:t>that quarter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</a:t>
            </a:r>
            <a:r>
              <a:rPr lang="en-GB" sz="1600" dirty="0">
                <a:latin typeface="Univers 45 Light" pitchFamily="34" charset="0"/>
              </a:rPr>
              <a:t>) Negative net percentage balances denote falling demand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3779912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195736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5486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870758"/>
              </p:ext>
            </p:extLst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</a:t>
            </a:r>
            <a:r>
              <a:rPr lang="en-GB" sz="1600" dirty="0" smtClean="0">
                <a:latin typeface="Univers 45 Light" pitchFamily="34" charset="0"/>
              </a:rPr>
              <a:t>Negative net percentage balances denote tighter credit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90000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780440" y="1509410"/>
            <a:ext cx="475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79912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836712"/>
            <a:ext cx="516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Market share objectives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508104" y="1484784"/>
            <a:ext cx="1357335" cy="584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59368079"/>
              </p:ext>
            </p:extLst>
          </p:nvPr>
        </p:nvGraphicFramePr>
        <p:xfrm>
          <a:off x="0" y="548680"/>
          <a:ext cx="9144000" cy="5000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196901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loan-to-income ratio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323528" y="620688"/>
            <a:ext cx="21448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Lending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195736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3779912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220072" y="692696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5364088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3779912" y="692695"/>
            <a:ext cx="16561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373217"/>
            <a:ext cx="9144000" cy="14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for lending margins </a:t>
            </a:r>
            <a:r>
              <a:rPr lang="en-GB" sz="1500" dirty="0" smtClean="0">
                <a:latin typeface="Univers 45 Light" pitchFamily="34" charset="0"/>
              </a:rPr>
              <a:t>denote </a:t>
            </a:r>
            <a:r>
              <a:rPr lang="en-GB" sz="1500" dirty="0">
                <a:latin typeface="Univers 45 Light" pitchFamily="34" charset="0"/>
              </a:rPr>
              <a:t>higher lending margins. Positive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percentage balances for maximum LTI ratio, maximum LTV ratio and use of interest-only periods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denote tighter credit standards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 pitchFamily="34" charset="0"/>
              </a:rPr>
              <a:t> </a:t>
            </a:r>
            <a:r>
              <a:rPr lang="en-GB" sz="1500" dirty="0" smtClean="0">
                <a:solidFill>
                  <a:schemeClr val="tx2"/>
                </a:solidFill>
                <a:latin typeface="Univers 45 Light" pitchFamily="34" charset="0"/>
              </a:rPr>
              <a:t>Bank</a:t>
            </a:r>
            <a:endParaRPr lang="nb-NO" sz="15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688"/>
          </a:xfrm>
          <a:noFill/>
        </p:spPr>
        <p:txBody>
          <a:bodyPr/>
          <a:lstStyle/>
          <a:p>
            <a:pPr algn="l" eaLnBrk="1" hangingPunct="1"/>
            <a:r>
              <a:rPr lang="nb-NO" sz="2000" b="1" dirty="0" smtClean="0">
                <a:latin typeface="Univers 45 Light" pitchFamily="34" charset="0"/>
              </a:rPr>
              <a:t>Chart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Change in loan conditions for households. Net percentage balances</a:t>
            </a:r>
            <a:r>
              <a:rPr lang="en-GB" sz="1900" baseline="30000" dirty="0">
                <a:latin typeface="Univers 45 Light" pitchFamily="34" charset="0"/>
              </a:rPr>
              <a:t>1</a:t>
            </a:r>
            <a:r>
              <a:rPr lang="nb-NO" sz="1900" baseline="30000" dirty="0">
                <a:latin typeface="Univers 45 Light" pitchFamily="34" charset="0"/>
              </a:rPr>
              <a:t>), 2)</a:t>
            </a:r>
            <a:endParaRPr lang="en-GB" sz="1900" dirty="0" smtClean="0">
              <a:latin typeface="Univers 45 Light" pitchFamily="34" charset="0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694826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732240" y="692696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Use of </a:t>
            </a:r>
            <a:br>
              <a:rPr lang="en-GB" sz="1600" dirty="0" smtClean="0">
                <a:latin typeface="Univers 45 Light" pitchFamily="34" charset="0"/>
              </a:rPr>
            </a:br>
            <a:r>
              <a:rPr lang="en-GB" sz="1600" dirty="0" smtClean="0">
                <a:latin typeface="Univers 45 Light" pitchFamily="34" charset="0"/>
              </a:rPr>
              <a:t>interest-only periods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92709101"/>
              </p:ext>
            </p:extLst>
          </p:nvPr>
        </p:nvGraphicFramePr>
        <p:xfrm>
          <a:off x="0" y="857232"/>
          <a:ext cx="9144000" cy="5236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49279"/>
            <a:ext cx="9233470" cy="792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500" dirty="0">
                <a:latin typeface="Univers 45 Light" pitchFamily="34" charset="0"/>
              </a:rPr>
              <a:t>1) </a:t>
            </a:r>
            <a:r>
              <a:rPr lang="en-GB" sz="15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2) Positive net percentage balances denote increased demand or increased </a:t>
            </a:r>
            <a:r>
              <a:rPr lang="en-GB" sz="1500" dirty="0" smtClean="0">
                <a:latin typeface="Univers 45 Light" pitchFamily="34" charset="0"/>
              </a:rPr>
              <a:t>credit line utilisation rate</a:t>
            </a:r>
            <a:endParaRPr lang="en-GB" sz="1500" dirty="0">
              <a:latin typeface="Univers 45 Light" pitchFamily="34" charset="0"/>
            </a:endParaRPr>
          </a:p>
          <a:p>
            <a:pPr marL="457200" indent="-457200"/>
            <a:r>
              <a:rPr lang="en-GB" sz="1500" dirty="0">
                <a:latin typeface="Univers 45 Light" pitchFamily="34" charset="0"/>
              </a:rPr>
              <a:t>Source: </a:t>
            </a:r>
            <a:r>
              <a:rPr lang="en-GB" sz="1500" dirty="0" err="1">
                <a:latin typeface="Univers 45 Light" pitchFamily="34" charset="0"/>
              </a:rPr>
              <a:t>Norges</a:t>
            </a:r>
            <a:r>
              <a:rPr lang="en-GB" sz="1500" dirty="0">
                <a:latin typeface="Univers 45 Light" pitchFamily="34" charset="0"/>
              </a:rPr>
              <a:t> Bank</a:t>
            </a:r>
            <a:endParaRPr lang="nb-NO" sz="15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93201" y="9986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enterprises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line utilisation rate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72568" cy="769957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Chart 4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en-GB" sz="2000" dirty="0">
                <a:latin typeface="Univers 45 Light" pitchFamily="34" charset="0"/>
              </a:rPr>
              <a:t>Credit demand among non-financial </a:t>
            </a:r>
            <a:r>
              <a:rPr lang="en-GB" sz="2000" dirty="0" smtClean="0">
                <a:latin typeface="Univers 45 Light" pitchFamily="34" charset="0"/>
              </a:rPr>
              <a:t>enterprises </a:t>
            </a:r>
            <a:r>
              <a:rPr lang="en-GB" sz="2000" dirty="0">
                <a:latin typeface="Univers 45 Light" pitchFamily="34" charset="0"/>
              </a:rPr>
              <a:t>and </a:t>
            </a:r>
            <a:r>
              <a:rPr lang="en-GB" sz="2000" dirty="0" smtClean="0">
                <a:latin typeface="Univers 45 Light" pitchFamily="34" charset="0"/>
              </a:rPr>
              <a:t>credit line utilisation rate. </a:t>
            </a:r>
            <a:r>
              <a:rPr lang="en-GB" sz="2000" dirty="0">
                <a:latin typeface="Univers 45 Light" pitchFamily="34" charset="0"/>
              </a:rPr>
              <a:t>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07459446"/>
              </p:ext>
            </p:extLst>
          </p:nvPr>
        </p:nvGraphicFramePr>
        <p:xfrm>
          <a:off x="0" y="785794"/>
          <a:ext cx="9144000" cy="5379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0" y="6000744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0"/>
            <a:ext cx="891069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 pitchFamily="34" charset="0"/>
              </a:rPr>
              <a:t>Chart 5 </a:t>
            </a:r>
            <a:r>
              <a:rPr lang="en-GB" sz="2000" dirty="0">
                <a:latin typeface="Univers 45 Light" pitchFamily="34" charset="0"/>
              </a:rPr>
              <a:t>Change in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3518490"/>
              </p:ext>
            </p:extLst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>
                <a:latin typeface="Univers 45 Light" pitchFamily="34" charset="0"/>
              </a:rPr>
              <a:t>1) </a:t>
            </a:r>
            <a:r>
              <a:rPr lang="en-GB" sz="1600" dirty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>
                <a:latin typeface="Univers 45 Light" pitchFamily="34" charset="0"/>
              </a:rPr>
              <a:t>Source: </a:t>
            </a:r>
            <a:r>
              <a:rPr lang="en-GB" sz="1600" dirty="0" err="1">
                <a:solidFill>
                  <a:schemeClr val="tx2"/>
                </a:solidFill>
                <a:latin typeface="Univers 45 Light" pitchFamily="34" charset="0"/>
              </a:rPr>
              <a:t>Norges</a:t>
            </a:r>
            <a:r>
              <a:rPr lang="en-GB" sz="1600" dirty="0">
                <a:solidFill>
                  <a:schemeClr val="tx2"/>
                </a:solidFill>
                <a:latin typeface="Univers 45 Light" pitchFamily="34" charset="0"/>
              </a:rPr>
              <a:t> Bank </a:t>
            </a: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 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0" y="0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nb-NO" sz="2000" b="1" dirty="0" smtClean="0">
                <a:latin typeface="Univers 45 Light"/>
              </a:rPr>
              <a:t>Chart 6 </a:t>
            </a:r>
            <a:r>
              <a:rPr lang="en-GB" sz="2000" dirty="0">
                <a:latin typeface="Univers 45 Light" pitchFamily="34" charset="0"/>
              </a:rPr>
              <a:t>Factors affecting credit standards for non-financial </a:t>
            </a:r>
            <a:r>
              <a:rPr lang="en-GB" sz="2000" dirty="0" smtClean="0">
                <a:latin typeface="Univers 45 Light" pitchFamily="34" charset="0"/>
              </a:rPr>
              <a:t>enterprises</a:t>
            </a:r>
            <a:r>
              <a:rPr lang="en-GB" sz="2000" dirty="0">
                <a:latin typeface="Univers 45 Light" pitchFamily="34" charset="0"/>
              </a:rPr>
              <a:t>. Net percentage balances</a:t>
            </a:r>
            <a:r>
              <a:rPr lang="en-GB" sz="2000" baseline="30000" dirty="0">
                <a:latin typeface="Univers 45 Light" pitchFamily="34" charset="0"/>
              </a:rPr>
              <a:t>1), 2)</a:t>
            </a: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47864" y="1000108"/>
            <a:ext cx="1217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21065650"/>
              </p:ext>
            </p:extLst>
          </p:nvPr>
        </p:nvGraphicFramePr>
        <p:xfrm>
          <a:off x="0" y="642918"/>
          <a:ext cx="9144000" cy="4874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Lending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76470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8" y="5517232"/>
            <a:ext cx="9086882" cy="1274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500" dirty="0">
                <a:latin typeface="Univers 45 Light"/>
              </a:rPr>
              <a:t>1</a:t>
            </a:r>
            <a:r>
              <a:rPr lang="en-GB" sz="1500" dirty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500" dirty="0">
                <a:latin typeface="Univers 45 Light"/>
              </a:rPr>
              <a:t> net percentage balances for lending margins, equity capital requirements and fees denote tighter credit standards. Negative net percentage balances for maximum loan maturity </a:t>
            </a:r>
            <a:r>
              <a:rPr lang="en-GB" sz="1500" dirty="0" smtClean="0">
                <a:latin typeface="Univers 45 Light"/>
              </a:rPr>
              <a:t>denote </a:t>
            </a:r>
            <a:r>
              <a:rPr lang="en-GB" sz="1500" dirty="0">
                <a:latin typeface="Univers 45 Light"/>
              </a:rPr>
              <a:t>tighter credit standards</a:t>
            </a:r>
          </a:p>
          <a:p>
            <a:pPr marL="457200" indent="-457200"/>
            <a:r>
              <a:rPr lang="en-GB" sz="1500" dirty="0">
                <a:latin typeface="Univers 45 Light"/>
              </a:rPr>
              <a:t>Source: </a:t>
            </a:r>
            <a:r>
              <a:rPr lang="en-GB" sz="1500" dirty="0" err="1">
                <a:solidFill>
                  <a:schemeClr val="tx2"/>
                </a:solidFill>
                <a:latin typeface="Univers 45 Light"/>
              </a:rPr>
              <a:t>Norges</a:t>
            </a:r>
            <a:r>
              <a:rPr lang="en-GB" sz="1500" dirty="0">
                <a:solidFill>
                  <a:schemeClr val="tx2"/>
                </a:solidFill>
                <a:latin typeface="Univers 45 Light"/>
              </a:rPr>
              <a:t> Bank</a:t>
            </a:r>
            <a:r>
              <a:rPr lang="nb-NO" sz="1500" dirty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500" dirty="0">
              <a:latin typeface="Univers 45 Light"/>
            </a:endParaRPr>
          </a:p>
          <a:p>
            <a:pPr marL="457200" indent="-457200"/>
            <a:endParaRPr lang="nb-NO" sz="15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72560" cy="635000"/>
          </a:xfrm>
          <a:noFill/>
        </p:spPr>
        <p:txBody>
          <a:bodyPr anchor="ctr"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Chart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en-GB" sz="2000" dirty="0">
                <a:latin typeface="Univers 45 Light"/>
              </a:rPr>
              <a:t>Change in loan conditions for non-financial </a:t>
            </a:r>
            <a:r>
              <a:rPr lang="en-GB" sz="2000" dirty="0" smtClean="0">
                <a:latin typeface="Univers 45 Light"/>
              </a:rPr>
              <a:t>enterprises</a:t>
            </a:r>
            <a:r>
              <a:rPr lang="en-GB" sz="2000" dirty="0">
                <a:latin typeface="Univers 45 Light"/>
              </a:rPr>
              <a:t>. </a:t>
            </a:r>
            <a:br>
              <a:rPr lang="en-GB" sz="2000" dirty="0">
                <a:latin typeface="Univers 45 Light"/>
              </a:rPr>
            </a:br>
            <a:r>
              <a:rPr lang="en-GB" sz="2000" dirty="0">
                <a:latin typeface="Univers 45 Light"/>
              </a:rPr>
              <a:t>Net percentage balances</a:t>
            </a:r>
            <a:r>
              <a:rPr lang="en-GB" sz="2000" baseline="30000" dirty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10131</TotalTime>
  <Words>463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Bank’s Survey of Bank Lending</vt:lpstr>
      <vt:lpstr>Chart 1 Household credit demand. Net percentage balances.1), 2) </vt:lpstr>
      <vt:lpstr>PowerPoint Presentation</vt:lpstr>
      <vt:lpstr>Chart 3 Change in loan conditions for households. Net percentage balances1), 2)</vt:lpstr>
      <vt:lpstr>Chart 4 Credit demand among non-financial enterprises and credit line utilisation rate. Net percentage balances1), 2)</vt:lpstr>
      <vt:lpstr>PowerPoint Presentation</vt:lpstr>
      <vt:lpstr>PowerPoint Presentation</vt:lpstr>
      <vt:lpstr>Chart 7 Change in loan conditions for non-financial enterprises.  Net percentage balances1), 2)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</dc:title>
  <dc:creator>Magdalena Riiser</dc:creator>
  <cp:lastModifiedBy>Frøyland, Anne Grethe</cp:lastModifiedBy>
  <cp:revision>669</cp:revision>
  <dcterms:created xsi:type="dcterms:W3CDTF">2008-03-11T13:27:45Z</dcterms:created>
  <dcterms:modified xsi:type="dcterms:W3CDTF">2014-01-16T07:12:16Z</dcterms:modified>
</cp:coreProperties>
</file>