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1"/>
  </p:notesMasterIdLst>
  <p:handoutMasterIdLst>
    <p:handoutMasterId r:id="rId12"/>
  </p:handoutMasterIdLst>
  <p:sldIdLst>
    <p:sldId id="257" r:id="rId3"/>
    <p:sldId id="276" r:id="rId4"/>
    <p:sldId id="279" r:id="rId5"/>
    <p:sldId id="278" r:id="rId6"/>
    <p:sldId id="275" r:id="rId7"/>
    <p:sldId id="270" r:id="rId8"/>
    <p:sldId id="271" r:id="rId9"/>
    <p:sldId id="272" r:id="rId10"/>
  </p:sldIdLst>
  <p:sldSz cx="9144000" cy="6858000" type="screen4x3"/>
  <p:notesSz cx="6742113" cy="987266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FF9933"/>
    <a:srgbClr val="190080"/>
    <a:srgbClr val="000066"/>
    <a:srgbClr val="006666"/>
    <a:srgbClr val="E4E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750" autoAdjust="0"/>
    <p:restoredTop sz="94671" autoAdjust="0"/>
  </p:normalViewPr>
  <p:slideViewPr>
    <p:cSldViewPr>
      <p:cViewPr>
        <p:scale>
          <a:sx n="100" d="100"/>
          <a:sy n="100" d="100"/>
        </p:scale>
        <p:origin x="-116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912E-2"/>
          <c:y val="2.6427969348659052E-2"/>
          <c:w val="0.86769685039371669"/>
          <c:h val="0.8657212643678250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Samlet faktisk</c:v>
                </c:pt>
              </c:strCache>
            </c:strRef>
          </c:tx>
          <c:spPr>
            <a:solidFill>
              <a:schemeClr val="accent2"/>
            </a:solidFill>
            <a:ln w="25185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0">
                <a:solidFill>
                  <a:schemeClr val="tx1"/>
                </a:solidFill>
              </a:ln>
            </c:spPr>
          </c:dPt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 formatCode="0.0">
                  <c:v>-21.765102949090313</c:v>
                </c:pt>
                <c:pt idx="1">
                  <c:v>-22.3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Vanlige boliglån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 formatCode="0.0">
                  <c:v>-21.765102949090313</c:v>
                </c:pt>
                <c:pt idx="4">
                  <c:v>-22.3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Rammelån med pant i bolig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 formatCode="0.0">
                  <c:v>-25.699794189700974</c:v>
                </c:pt>
                <c:pt idx="7">
                  <c:v>-21.8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Førstehjemslån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 formatCode="0.0">
                  <c:v>0</c:v>
                </c:pt>
                <c:pt idx="10">
                  <c:v>-13.2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Fastrentelån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 formatCode="0.0">
                  <c:v>-25.699794189700974</c:v>
                </c:pt>
                <c:pt idx="13">
                  <c:v>-26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4629504"/>
        <c:axId val="184643968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Samlet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Sheet1!$C$2:$C$16</c:f>
              <c:numCache>
                <c:formatCode>0.0</c:formatCode>
                <c:ptCount val="15"/>
                <c:pt idx="0" formatCode="General">
                  <c:v>-3</c:v>
                </c:pt>
                <c:pt idx="1">
                  <c:v>-12.743300215797504</c:v>
                </c:pt>
                <c:pt idx="2" formatCode="General">
                  <c:v>-15.1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Vanlige boliglån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>
                  <c:v>-3</c:v>
                </c:pt>
                <c:pt idx="4" formatCode="0.0">
                  <c:v>-12.743300215797504</c:v>
                </c:pt>
                <c:pt idx="5">
                  <c:v>-13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Rammelån med pant i bolig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>
                  <c:v>-7.2</c:v>
                </c:pt>
                <c:pt idx="7" formatCode="0.0">
                  <c:v>-2.9670074122433223</c:v>
                </c:pt>
                <c:pt idx="8">
                  <c:v>-24.8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Førstehjemslån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>
                  <c:v>2.2999999999999998</c:v>
                </c:pt>
                <c:pt idx="10" formatCode="0.0">
                  <c:v>-23.22941024949484</c:v>
                </c:pt>
                <c:pt idx="11">
                  <c:v>-4.2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Fastrentelån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>
                  <c:v>-3.4</c:v>
                </c:pt>
                <c:pt idx="13" formatCode="0.0">
                  <c:v>-2.9670074122433223</c:v>
                </c:pt>
                <c:pt idx="14">
                  <c:v>-18.8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645504"/>
        <c:axId val="184647040"/>
      </c:lineChart>
      <c:catAx>
        <c:axId val="184629504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184643968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4643968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4629504"/>
        <c:crosses val="autoZero"/>
        <c:crossBetween val="between"/>
        <c:majorUnit val="20"/>
        <c:minorUnit val="20"/>
      </c:valAx>
      <c:catAx>
        <c:axId val="1846455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4647040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4647040"/>
        <c:scaling>
          <c:orientation val="minMax"/>
          <c:max val="60"/>
          <c:min val="-60"/>
        </c:scaling>
        <c:delete val="0"/>
        <c:axPos val="r"/>
        <c:numFmt formatCode="0" sourceLinked="0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4645504"/>
        <c:crosses val="max"/>
        <c:crossBetween val="between"/>
        <c:majorUnit val="20"/>
        <c:minorUnit val="2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663167104111991E-2"/>
          <c:y val="2.6209003831417641E-2"/>
          <c:w val="0.86867366579177663"/>
          <c:h val="0.865940229885057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Kredittpraksis samlet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 formatCode="0.0">
                  <c:v>-3.9346912406106611</c:v>
                </c:pt>
                <c:pt idx="1">
                  <c:v>9.8000000000000007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Førstehjemslån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 formatCode="0.0">
                  <c:v>0</c:v>
                </c:pt>
                <c:pt idx="4">
                  <c:v>17.8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 formatCode="0.0">
                  <c:v>0</c:v>
                </c:pt>
                <c:pt idx="7">
                  <c:v>-4.3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Kapitaldekning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 formatCode="0.0">
                  <c:v>0</c:v>
                </c:pt>
                <c:pt idx="10">
                  <c:v>0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Markedsandeler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>
                  <c:v>4.2</c:v>
                </c:pt>
                <c:pt idx="13">
                  <c:v>9.8000000000000007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5255424"/>
        <c:axId val="185256960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Kredittpraksis samlet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Sheet1!$C$2:$C$16</c:f>
              <c:numCache>
                <c:formatCode>0.0</c:formatCode>
                <c:ptCount val="15"/>
                <c:pt idx="0" formatCode="General">
                  <c:v>0</c:v>
                </c:pt>
                <c:pt idx="1">
                  <c:v>3.5903124029662297</c:v>
                </c:pt>
                <c:pt idx="2" formatCode="General">
                  <c:v>-0.9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Førstehjemslån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>
                  <c:v>-10.8</c:v>
                </c:pt>
                <c:pt idx="4" formatCode="0.0">
                  <c:v>6.5446813870839016</c:v>
                </c:pt>
                <c:pt idx="5">
                  <c:v>14.8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>
                  <c:v>0</c:v>
                </c:pt>
                <c:pt idx="7" formatCode="0.0">
                  <c:v>-2.2512891599772908</c:v>
                </c:pt>
                <c:pt idx="8">
                  <c:v>-2.2999999999999998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Kapitaldekning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>
                  <c:v>-5.9</c:v>
                </c:pt>
                <c:pt idx="10" formatCode="0.0">
                  <c:v>-5.2182965722206127</c:v>
                </c:pt>
                <c:pt idx="11">
                  <c:v>-3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Markedsandeler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>
                  <c:v>0</c:v>
                </c:pt>
                <c:pt idx="13">
                  <c:v>17.899999999999999</c:v>
                </c:pt>
                <c:pt idx="14">
                  <c:v>9.8000000000000007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139584"/>
        <c:axId val="185141120"/>
      </c:lineChart>
      <c:catAx>
        <c:axId val="185255424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185256960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5256960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255424"/>
        <c:crosses val="autoZero"/>
        <c:crossBetween val="between"/>
        <c:majorUnit val="20"/>
        <c:minorUnit val="20"/>
      </c:valAx>
      <c:catAx>
        <c:axId val="18513958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141120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5141120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139584"/>
        <c:crosses val="max"/>
        <c:crossBetween val="between"/>
        <c:majorUnit val="20"/>
        <c:minorUnit val="20"/>
      </c:valAx>
      <c:spPr>
        <a:solidFill>
          <a:schemeClr val="bg1"/>
        </a:solidFill>
        <a:ln w="1259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528871391076119E-2"/>
          <c:y val="2.4974137931034483E-2"/>
          <c:w val="0.86589588801400486"/>
          <c:h val="0.8489095785440692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 formatCode="0.0">
                  <c:v>14.569372404220529</c:v>
                </c:pt>
                <c:pt idx="1">
                  <c:v>-0.8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Maks.gjeld ift inntekt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3">
                  <c:v>0</c:v>
                </c:pt>
                <c:pt idx="4">
                  <c:v>4.3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Maks.gjeld ift boligens verdi faktisk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Gebyrer</c:v>
                </c:pt>
              </c:strCache>
            </c:strRef>
          </c:tx>
          <c:spPr>
            <a:solidFill>
              <a:srgbClr val="000080"/>
            </a:solidFill>
            <a:ln w="25196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9">
                  <c:v>-4.2</c:v>
                </c:pt>
                <c:pt idx="10">
                  <c:v>0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Avdragsfrihet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12" formatCode="0.0">
                  <c:v>0</c:v>
                </c:pt>
                <c:pt idx="1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5295616"/>
        <c:axId val="185297536"/>
      </c:barChart>
      <c:lineChart>
        <c:grouping val="standard"/>
        <c:varyColors val="0"/>
        <c:ser>
          <c:idx val="7"/>
          <c:order val="3"/>
          <c:tx>
            <c:strRef>
              <c:f>Sheet1!$E$1</c:f>
              <c:strCache>
                <c:ptCount val="1"/>
                <c:pt idx="0">
                  <c:v>Maks.gjeld ift inntekt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295616"/>
        <c:axId val="185297536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Sheet1!$C$2:$C$16</c:f>
              <c:numCache>
                <c:formatCode>0.0</c:formatCode>
                <c:ptCount val="15"/>
                <c:pt idx="0" formatCode="General">
                  <c:v>21.6</c:v>
                </c:pt>
                <c:pt idx="1">
                  <c:v>-14.005015936180643</c:v>
                </c:pt>
                <c:pt idx="2" formatCode="General">
                  <c:v>-12.8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Maks.gjeld ift boligens verdi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6">
                  <c:v>0</c:v>
                </c:pt>
                <c:pt idx="7">
                  <c:v>0</c:v>
                </c:pt>
                <c:pt idx="8">
                  <c:v>-3.8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Gebyrer forventet</c:v>
                </c:pt>
              </c:strCache>
            </c:strRef>
          </c:tx>
          <c:spPr>
            <a:ln w="28345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9">
                  <c:v>-1.3</c:v>
                </c:pt>
                <c:pt idx="10">
                  <c:v>4.2</c:v>
                </c:pt>
                <c:pt idx="11">
                  <c:v>0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Avdragsfrihet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Sheet1!$A$2:$A$16</c:f>
              <c:strCache>
                <c:ptCount val="15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</c:strCache>
            </c:strRef>
          </c:cat>
          <c:val>
            <c:numRef>
              <c:f>Sheet1!$K$2:$K$16</c:f>
              <c:numCache>
                <c:formatCode>General</c:formatCode>
                <c:ptCount val="15"/>
                <c:pt idx="12">
                  <c:v>0</c:v>
                </c:pt>
                <c:pt idx="13">
                  <c:v>0</c:v>
                </c:pt>
                <c:pt idx="14">
                  <c:v>-3.8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303424"/>
        <c:axId val="185304960"/>
      </c:lineChart>
      <c:catAx>
        <c:axId val="18529561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0">
            <a:solidFill>
              <a:schemeClr val="tx1"/>
            </a:solidFill>
            <a:prstDash val="solid"/>
          </a:ln>
        </c:spPr>
        <c:crossAx val="185297536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5297536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295616"/>
        <c:crosses val="autoZero"/>
        <c:crossBetween val="between"/>
        <c:majorUnit val="20"/>
        <c:minorUnit val="20"/>
      </c:valAx>
      <c:catAx>
        <c:axId val="18530342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304960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5304960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 w="31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5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5303424"/>
        <c:crosses val="max"/>
        <c:crossBetween val="between"/>
        <c:majorUnit val="20"/>
        <c:minorUnit val="20"/>
      </c:valAx>
      <c:spPr>
        <a:solidFill>
          <a:schemeClr val="bg1"/>
        </a:solidFill>
        <a:ln w="12598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524278215223108E-2"/>
          <c:y val="2.642796934865901E-2"/>
          <c:w val="0.8683241469816273"/>
          <c:h val="0.8657212643678247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Låneetterspørsel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 formatCode="0.0">
                  <c:v>6.1134777472810189</c:v>
                </c:pt>
                <c:pt idx="1">
                  <c:v>3.8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Utnyttelsesgrad kredittlinjer faktisk</c:v>
                </c:pt>
              </c:strCache>
            </c:strRef>
          </c:tx>
          <c:spPr>
            <a:solidFill>
              <a:srgbClr val="000080"/>
            </a:solidFill>
            <a:ln w="25127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3" formatCode="0.0">
                  <c:v>-13.02643348615079</c:v>
                </c:pt>
                <c:pt idx="4">
                  <c:v>1.1000000000000001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Fastrentelån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4890880"/>
        <c:axId val="184892416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Låneetterspørsel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Sheet1!$C$2:$C$10</c:f>
              <c:numCache>
                <c:formatCode>0.0</c:formatCode>
                <c:ptCount val="9"/>
                <c:pt idx="0" formatCode="General">
                  <c:v>-0.9</c:v>
                </c:pt>
                <c:pt idx="1">
                  <c:v>-13.278252340960412</c:v>
                </c:pt>
                <c:pt idx="2" formatCode="General">
                  <c:v>0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Utnyttelsesgrad kredittlinjer forventet</c:v>
                </c:pt>
              </c:strCache>
            </c:strRef>
          </c:tx>
          <c:spPr>
            <a:ln w="28268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3">
                  <c:v>0.9</c:v>
                </c:pt>
                <c:pt idx="4" formatCode="0.0">
                  <c:v>0.8885530021941116</c:v>
                </c:pt>
                <c:pt idx="5">
                  <c:v>0.9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Fastrentelån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890880"/>
        <c:axId val="184892416"/>
      </c:lineChart>
      <c:lineChart>
        <c:grouping val="standard"/>
        <c:varyColors val="0"/>
        <c:ser>
          <c:idx val="5"/>
          <c:order val="6"/>
          <c:tx>
            <c:strRef>
              <c:f>Sheet1!$H$1</c:f>
              <c:strCache>
                <c:ptCount val="1"/>
                <c:pt idx="0">
                  <c:v>hjelpelinje</c:v>
                </c:pt>
              </c:strCache>
            </c:strRef>
          </c:tx>
          <c:spPr>
            <a:ln w="28575">
              <a:noFill/>
            </a:ln>
          </c:spPr>
          <c:cat>
            <c:strRef>
              <c:f>Sheet1!$A$2:$A$10</c:f>
              <c:strCache>
                <c:ptCount val="9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</c:strCache>
            </c:strRef>
          </c:cat>
          <c:val>
            <c:numRef>
              <c:f>Sheet1!$H$2:$H$10</c:f>
              <c:numCache>
                <c:formatCode>General</c:formatCode>
                <c:ptCount val="9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908032"/>
        <c:axId val="184906496"/>
      </c:lineChart>
      <c:catAx>
        <c:axId val="184890880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0">
            <a:solidFill>
              <a:schemeClr val="tx1"/>
            </a:solidFill>
            <a:prstDash val="solid"/>
          </a:ln>
        </c:spPr>
        <c:crossAx val="184892416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4892416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4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1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4890880"/>
        <c:crosses val="autoZero"/>
        <c:crossBetween val="between"/>
        <c:majorUnit val="20"/>
        <c:minorUnit val="20"/>
      </c:valAx>
      <c:valAx>
        <c:axId val="184906496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latin typeface="Univers 45 Light" pitchFamily="34" charset="0"/>
              </a:defRPr>
            </a:pPr>
            <a:endParaRPr lang="nb-NO"/>
          </a:p>
        </c:txPr>
        <c:crossAx val="184908032"/>
        <c:crosses val="max"/>
        <c:crossBetween val="between"/>
        <c:majorUnit val="20"/>
      </c:valAx>
      <c:catAx>
        <c:axId val="184908032"/>
        <c:scaling>
          <c:orientation val="minMax"/>
        </c:scaling>
        <c:delete val="0"/>
        <c:axPos val="b"/>
        <c:majorTickMark val="in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800">
                <a:latin typeface="Univers 45 Light" pitchFamily="34" charset="0"/>
              </a:defRPr>
            </a:pPr>
            <a:endParaRPr lang="nb-NO"/>
          </a:p>
        </c:txPr>
        <c:crossAx val="184906496"/>
        <c:crossesAt val="-90"/>
        <c:auto val="1"/>
        <c:lblAlgn val="ctr"/>
        <c:lblOffset val="100"/>
        <c:noMultiLvlLbl val="0"/>
      </c:catAx>
      <c:spPr>
        <a:noFill/>
        <a:ln w="12564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1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248687664041993E-2"/>
          <c:y val="2.6221161406893935E-2"/>
          <c:w val="0.86861373578302714"/>
          <c:h val="0.8399592156162967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Foretak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 formatCode="0.0">
                  <c:v>-0.8885530021941116</c:v>
                </c:pt>
                <c:pt idx="1">
                  <c:v>-0.9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Næringseiendom faktisk</c:v>
                </c:pt>
              </c:strCache>
            </c:strRef>
          </c:tx>
          <c:spPr>
            <a:solidFill>
              <a:srgbClr val="000080"/>
            </a:solidFill>
            <a:ln w="25203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3" formatCode="0.0">
                  <c:v>-0.8885530021941116</c:v>
                </c:pt>
                <c:pt idx="4">
                  <c:v>-0.9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3346304"/>
        <c:axId val="183348224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Foretak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Sheet1!$A$2:$A$7</c:f>
              <c:strCache>
                <c:ptCount val="6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 formatCode="General">
                  <c:v>3.8</c:v>
                </c:pt>
                <c:pt idx="1">
                  <c:v>12.137880483956678</c:v>
                </c:pt>
                <c:pt idx="2" formatCode="General">
                  <c:v>-0.9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Næringseiendom forventet</c:v>
                </c:pt>
              </c:strCache>
            </c:strRef>
          </c:tx>
          <c:spPr>
            <a:ln w="28353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Sheet1!$A$2:$A$7</c:f>
              <c:strCache>
                <c:ptCount val="6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3">
                  <c:v>3.8</c:v>
                </c:pt>
                <c:pt idx="4" formatCode="0.0">
                  <c:v>13.02643348615079</c:v>
                </c:pt>
                <c:pt idx="5">
                  <c:v>15.3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350016"/>
        <c:axId val="183351552"/>
      </c:lineChart>
      <c:catAx>
        <c:axId val="183346304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51">
            <a:solidFill>
              <a:schemeClr val="tx1"/>
            </a:solidFill>
            <a:prstDash val="solid"/>
          </a:ln>
        </c:spPr>
        <c:crossAx val="183348224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3348224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3346304"/>
        <c:crosses val="autoZero"/>
        <c:crossBetween val="between"/>
        <c:majorUnit val="20"/>
        <c:minorUnit val="20"/>
      </c:valAx>
      <c:catAx>
        <c:axId val="18335001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3351552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3351552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 w="315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86" b="0" i="0" u="none" strike="noStrike" baseline="0">
                <a:solidFill>
                  <a:schemeClr val="tx1"/>
                </a:solidFill>
                <a:latin typeface="Univers 45 Light" pitchFamily="34" charset="0"/>
                <a:ea typeface="Arial Narrow"/>
                <a:cs typeface="Arial Narrow"/>
              </a:defRPr>
            </a:pPr>
            <a:endParaRPr lang="nb-NO"/>
          </a:p>
        </c:txPr>
        <c:crossAx val="183350016"/>
        <c:crosses val="max"/>
        <c:crossBetween val="between"/>
        <c:majorUnit val="20"/>
        <c:minorUnit val="20"/>
      </c:valAx>
      <c:spPr>
        <a:noFill/>
        <a:ln w="12601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6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621E-2"/>
          <c:y val="2.642796934865901E-2"/>
          <c:w val="0.86769685039371591"/>
          <c:h val="0.8657212643678247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Makroøkonomiske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 formatCode="0.0">
                  <c:v>0</c:v>
                </c:pt>
                <c:pt idx="1">
                  <c:v>-0.9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Næringsspesifikke utsikter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3">
                  <c:v>0</c:v>
                </c:pt>
                <c:pt idx="4">
                  <c:v>-1.1000000000000001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Mål for markedsandel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Sheet1!$F$2:$F$19</c:f>
              <c:numCache>
                <c:formatCode>General</c:formatCode>
                <c:ptCount val="18"/>
                <c:pt idx="6" formatCode="0.0">
                  <c:v>7.0020307494751304</c:v>
                </c:pt>
                <c:pt idx="7">
                  <c:v>0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Bankens risikovilje faktisk</c:v>
                </c:pt>
              </c:strCache>
            </c:strRef>
          </c:tx>
          <c:spPr>
            <a:solidFill>
              <a:srgbClr val="000080"/>
            </a:solidFill>
            <a:ln w="25074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  <c:pt idx="9" formatCode="0.0">
                  <c:v>0</c:v>
                </c:pt>
                <c:pt idx="10">
                  <c:v>0</c:v>
                </c:pt>
              </c:numCache>
            </c:numRef>
          </c:val>
        </c:ser>
        <c:ser>
          <c:idx val="5"/>
          <c:order val="8"/>
          <c:tx>
            <c:strRef>
              <c:f>Sheet1!$J$1</c:f>
              <c:strCache>
                <c:ptCount val="1"/>
                <c:pt idx="0">
                  <c:v>Finansieringssituasjonen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Sheet1!$J$2:$J$19</c:f>
              <c:numCache>
                <c:formatCode>General</c:formatCode>
                <c:ptCount val="18"/>
                <c:pt idx="12" formatCode="0.0">
                  <c:v>7.0020307494751304</c:v>
                </c:pt>
                <c:pt idx="13">
                  <c:v>0</c:v>
                </c:pt>
              </c:numCache>
            </c:numRef>
          </c:val>
        </c:ser>
        <c:ser>
          <c:idx val="8"/>
          <c:order val="10"/>
          <c:tx>
            <c:strRef>
              <c:f>Sheet1!$L$1</c:f>
              <c:strCache>
                <c:ptCount val="1"/>
                <c:pt idx="0">
                  <c:v>Kapitaldekning faktisk</c:v>
                </c:pt>
              </c:strCache>
            </c:strRef>
          </c:tx>
          <c:spPr>
            <a:solidFill>
              <a:srgbClr val="000080"/>
            </a:solidFill>
            <a:ln w="28575">
              <a:noFill/>
            </a:ln>
          </c:spPr>
          <c:invertIfNegative val="0"/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Sheet1!$L$2:$L$19</c:f>
              <c:numCache>
                <c:formatCode>General</c:formatCode>
                <c:ptCount val="18"/>
                <c:pt idx="15" formatCode="0.0">
                  <c:v>-0.8885530021941116</c:v>
                </c:pt>
                <c:pt idx="16">
                  <c:v>-0.9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3544448"/>
        <c:axId val="183554816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Makr.øk.utsikter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Sheet1!$C$2:$C$19</c:f>
              <c:numCache>
                <c:formatCode>0.0</c:formatCode>
                <c:ptCount val="18"/>
                <c:pt idx="0" formatCode="General">
                  <c:v>-1.1000000000000001</c:v>
                </c:pt>
                <c:pt idx="1">
                  <c:v>12.137880483956678</c:v>
                </c:pt>
                <c:pt idx="2" formatCode="General">
                  <c:v>-2.2000000000000002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Næringsspesifikke utsikter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8"/>
                <c:pt idx="3">
                  <c:v>-1.1000000000000001</c:v>
                </c:pt>
                <c:pt idx="4" formatCode="0.0">
                  <c:v>11.886061629147056</c:v>
                </c:pt>
                <c:pt idx="5">
                  <c:v>0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Mål for markedsandel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Sheet1!$G$2:$G$19</c:f>
              <c:numCache>
                <c:formatCode>General</c:formatCode>
                <c:ptCount val="18"/>
                <c:pt idx="6">
                  <c:v>7</c:v>
                </c:pt>
                <c:pt idx="7" formatCode="0.0">
                  <c:v>0</c:v>
                </c:pt>
                <c:pt idx="8">
                  <c:v>0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Bankens risikovilje forventet</c:v>
                </c:pt>
              </c:strCache>
            </c:strRef>
          </c:tx>
          <c:spPr>
            <a:ln w="28209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Sheet1!$I$2:$I$19</c:f>
              <c:numCache>
                <c:formatCode>General</c:formatCode>
                <c:ptCount val="18"/>
                <c:pt idx="9">
                  <c:v>-1.1000000000000001</c:v>
                </c:pt>
                <c:pt idx="10" formatCode="0.0">
                  <c:v>13.02643348615079</c:v>
                </c:pt>
                <c:pt idx="11">
                  <c:v>0</c:v>
                </c:pt>
              </c:numCache>
            </c:numRef>
          </c:val>
          <c:smooth val="0"/>
        </c:ser>
        <c:ser>
          <c:idx val="6"/>
          <c:order val="9"/>
          <c:tx>
            <c:strRef>
              <c:f>Sheet1!$K$1</c:f>
              <c:strCache>
                <c:ptCount val="1"/>
                <c:pt idx="0">
                  <c:v>Finansieringssituajonen forventet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Sheet1!$K$2:$K$19</c:f>
              <c:numCache>
                <c:formatCode>General</c:formatCode>
                <c:ptCount val="18"/>
                <c:pt idx="12">
                  <c:v>7</c:v>
                </c:pt>
                <c:pt idx="13" formatCode="0.0">
                  <c:v>7.0020307494751304</c:v>
                </c:pt>
                <c:pt idx="14">
                  <c:v>0</c:v>
                </c:pt>
              </c:numCache>
            </c:numRef>
          </c:val>
          <c:smooth val="0"/>
        </c:ser>
        <c:ser>
          <c:idx val="9"/>
          <c:order val="11"/>
          <c:tx>
            <c:strRef>
              <c:f>Sheet1!$M$1</c:f>
              <c:strCache>
                <c:ptCount val="1"/>
                <c:pt idx="0">
                  <c:v>Kapitaldekning forventet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FF0000"/>
              </a:solidFill>
              <a:ln>
                <a:noFill/>
              </a:ln>
            </c:spPr>
          </c:marker>
          <c:dPt>
            <c:idx val="16"/>
            <c:marker>
              <c:symbol val="diamond"/>
              <c:size val="7"/>
            </c:marker>
            <c:bubble3D val="0"/>
          </c:dPt>
          <c:cat>
            <c:strRef>
              <c:f>Sheet1!$A$2:$A$19</c:f>
              <c:strCache>
                <c:ptCount val="18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  <c:pt idx="12">
                  <c:v>3kv</c:v>
                </c:pt>
                <c:pt idx="13">
                  <c:v>4kv</c:v>
                </c:pt>
                <c:pt idx="14">
                  <c:v>1kv</c:v>
                </c:pt>
                <c:pt idx="15">
                  <c:v>3kv</c:v>
                </c:pt>
                <c:pt idx="16">
                  <c:v>4kv</c:v>
                </c:pt>
                <c:pt idx="17">
                  <c:v>1kv</c:v>
                </c:pt>
              </c:strCache>
            </c:strRef>
          </c:cat>
          <c:val>
            <c:numRef>
              <c:f>Sheet1!$M$2:$M$19</c:f>
              <c:numCache>
                <c:formatCode>General</c:formatCode>
                <c:ptCount val="18"/>
                <c:pt idx="15">
                  <c:v>-2.2999999999999998</c:v>
                </c:pt>
                <c:pt idx="16" formatCode="0.0">
                  <c:v>-0.8885530021941116</c:v>
                </c:pt>
                <c:pt idx="17">
                  <c:v>-0.9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556352"/>
        <c:axId val="183439360"/>
      </c:lineChart>
      <c:catAx>
        <c:axId val="183544448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34">
            <a:solidFill>
              <a:schemeClr val="tx1"/>
            </a:solidFill>
            <a:prstDash val="solid"/>
          </a:ln>
        </c:spPr>
        <c:crossAx val="183554816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3554816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3544448"/>
        <c:crosses val="autoZero"/>
        <c:crossBetween val="between"/>
        <c:majorUnit val="20"/>
        <c:minorUnit val="20"/>
      </c:valAx>
      <c:catAx>
        <c:axId val="18355635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3439360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3439360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 w="31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3556352"/>
        <c:crosses val="max"/>
        <c:crossBetween val="between"/>
        <c:majorUnit val="20"/>
        <c:minorUnit val="20"/>
      </c:valAx>
      <c:spPr>
        <a:noFill/>
        <a:ln w="12537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77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151574803149621E-2"/>
          <c:y val="2.642796934865901E-2"/>
          <c:w val="0.86769685039371591"/>
          <c:h val="0.8657212643678247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Utlånsmargin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 formatCode="0.0">
                  <c:v>-0.8885530021941116</c:v>
                </c:pt>
                <c:pt idx="1">
                  <c:v>-36.4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Krav til ek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3" formatCode="0.0">
                  <c:v>0</c:v>
                </c:pt>
                <c:pt idx="4">
                  <c:v>0</c:v>
                </c:pt>
              </c:numCache>
            </c:numRef>
          </c:val>
        </c:ser>
        <c:ser>
          <c:idx val="10"/>
          <c:order val="4"/>
          <c:tx>
            <c:strRef>
              <c:f>Sheet1!$F$1</c:f>
              <c:strCache>
                <c:ptCount val="1"/>
                <c:pt idx="0">
                  <c:v>Maksimal nedbetalingstid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6" formatCode="0.0">
                  <c:v>-3.5472941899775541</c:v>
                </c:pt>
                <c:pt idx="7">
                  <c:v>13</c:v>
                </c:pt>
              </c:numCache>
            </c:numRef>
          </c:val>
        </c:ser>
        <c:ser>
          <c:idx val="0"/>
          <c:order val="6"/>
          <c:tx>
            <c:strRef>
              <c:f>Sheet1!$H$1</c:f>
              <c:strCache>
                <c:ptCount val="1"/>
                <c:pt idx="0">
                  <c:v>gebyrer faktisk</c:v>
                </c:pt>
              </c:strCache>
            </c:strRef>
          </c:tx>
          <c:spPr>
            <a:solidFill>
              <a:srgbClr val="000080"/>
            </a:solidFill>
            <a:ln w="25185">
              <a:noFill/>
            </a:ln>
          </c:spPr>
          <c:invertIfNegative val="0"/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Sheet1!$H$2:$H$12</c:f>
              <c:numCache>
                <c:formatCode>General</c:formatCode>
                <c:ptCount val="11"/>
                <c:pt idx="9" formatCode="0.0">
                  <c:v>0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100"/>
        <c:axId val="184967552"/>
        <c:axId val="184969472"/>
      </c:bar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utlånsmargin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Sheet1!$C$2:$C$13</c:f>
              <c:numCache>
                <c:formatCode>0.0</c:formatCode>
                <c:ptCount val="12"/>
                <c:pt idx="0" formatCode="General">
                  <c:v>0.3</c:v>
                </c:pt>
                <c:pt idx="1">
                  <c:v>-30.50265789312704</c:v>
                </c:pt>
                <c:pt idx="2" formatCode="General">
                  <c:v>-7</c:v>
                </c:pt>
              </c:numCache>
            </c:numRef>
          </c:val>
          <c:smooth val="0"/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krav til ek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3">
                  <c:v>1.1000000000000001</c:v>
                </c:pt>
                <c:pt idx="4" formatCode="0.0">
                  <c:v>0</c:v>
                </c:pt>
                <c:pt idx="5">
                  <c:v>0</c:v>
                </c:pt>
              </c:numCache>
            </c:numRef>
          </c:val>
          <c:smooth val="0"/>
        </c:ser>
        <c:ser>
          <c:idx val="15"/>
          <c:order val="5"/>
          <c:tx>
            <c:strRef>
              <c:f>Sheet1!$G$1</c:f>
              <c:strCache>
                <c:ptCount val="1"/>
                <c:pt idx="0">
                  <c:v>Maks nedbetalingstid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6">
                  <c:v>-1.5</c:v>
                </c:pt>
                <c:pt idx="7" formatCode="0.0">
                  <c:v>0</c:v>
                </c:pt>
                <c:pt idx="8">
                  <c:v>-13</c:v>
                </c:pt>
              </c:numCache>
            </c:numRef>
          </c:val>
          <c:smooth val="0"/>
        </c:ser>
        <c:ser>
          <c:idx val="4"/>
          <c:order val="7"/>
          <c:tx>
            <c:strRef>
              <c:f>Sheet1!$I$1</c:f>
              <c:strCache>
                <c:ptCount val="1"/>
                <c:pt idx="0">
                  <c:v>gebyrer forventet</c:v>
                </c:pt>
              </c:strCache>
            </c:strRef>
          </c:tx>
          <c:spPr>
            <a:ln w="28334">
              <a:noFill/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Sheet1!$A$2:$A$13</c:f>
              <c:strCache>
                <c:ptCount val="12"/>
                <c:pt idx="0">
                  <c:v>3kv</c:v>
                </c:pt>
                <c:pt idx="1">
                  <c:v>4kv</c:v>
                </c:pt>
                <c:pt idx="2">
                  <c:v>1kv</c:v>
                </c:pt>
                <c:pt idx="3">
                  <c:v>3kv</c:v>
                </c:pt>
                <c:pt idx="4">
                  <c:v>4kv</c:v>
                </c:pt>
                <c:pt idx="5">
                  <c:v>1kv</c:v>
                </c:pt>
                <c:pt idx="6">
                  <c:v>3kv</c:v>
                </c:pt>
                <c:pt idx="7">
                  <c:v>4kv</c:v>
                </c:pt>
                <c:pt idx="8">
                  <c:v>1kv</c:v>
                </c:pt>
                <c:pt idx="9">
                  <c:v>3kv</c:v>
                </c:pt>
                <c:pt idx="10">
                  <c:v>4kv</c:v>
                </c:pt>
                <c:pt idx="11">
                  <c:v>1kv</c:v>
                </c:pt>
              </c:strCache>
            </c:strRef>
          </c:cat>
          <c:val>
            <c:numRef>
              <c:f>Sheet1!$I$2:$I$13</c:f>
              <c:numCache>
                <c:formatCode>General</c:formatCode>
                <c:ptCount val="12"/>
                <c:pt idx="9">
                  <c:v>1.1000000000000001</c:v>
                </c:pt>
                <c:pt idx="10" formatCode="0.0">
                  <c:v>0</c:v>
                </c:pt>
                <c:pt idx="11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975360"/>
        <c:axId val="184976896"/>
      </c:lineChart>
      <c:catAx>
        <c:axId val="18496755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ln w="3149">
            <a:solidFill>
              <a:schemeClr val="tx1"/>
            </a:solidFill>
            <a:prstDash val="solid"/>
          </a:ln>
        </c:spPr>
        <c:crossAx val="184969472"/>
        <c:crossesAt val="0"/>
        <c:auto val="1"/>
        <c:lblAlgn val="ctr"/>
        <c:lblOffset val="100"/>
        <c:tickLblSkip val="1"/>
        <c:tickMarkSkip val="4"/>
        <c:noMultiLvlLbl val="0"/>
      </c:catAx>
      <c:valAx>
        <c:axId val="184969472"/>
        <c:scaling>
          <c:orientation val="minMax"/>
          <c:max val="60"/>
          <c:min val="-60"/>
        </c:scaling>
        <c:delete val="0"/>
        <c:axPos val="l"/>
        <c:numFmt formatCode="0.0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4967552"/>
        <c:crosses val="autoZero"/>
        <c:crossBetween val="between"/>
        <c:majorUnit val="20"/>
        <c:minorUnit val="20"/>
      </c:valAx>
      <c:catAx>
        <c:axId val="18497536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4976896"/>
        <c:crossesAt val="-90"/>
        <c:auto val="1"/>
        <c:lblAlgn val="ctr"/>
        <c:lblOffset val="100"/>
        <c:tickLblSkip val="1"/>
        <c:tickMarkSkip val="1"/>
        <c:noMultiLvlLbl val="0"/>
      </c:catAx>
      <c:valAx>
        <c:axId val="184976896"/>
        <c:scaling>
          <c:orientation val="minMax"/>
          <c:max val="60"/>
          <c:min val="-6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Univers 45 Light"/>
                <a:ea typeface="Arial Narrow"/>
                <a:cs typeface="Arial Narrow"/>
              </a:defRPr>
            </a:pPr>
            <a:endParaRPr lang="nb-NO"/>
          </a:p>
        </c:txPr>
        <c:crossAx val="184975360"/>
        <c:crosses val="max"/>
        <c:crossBetween val="between"/>
        <c:majorUnit val="20"/>
        <c:minorUnit val="20"/>
      </c:valAx>
      <c:spPr>
        <a:noFill/>
        <a:ln w="12593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0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nb-NO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0.75987</cdr:x>
      <cdr:y>0.0368</cdr:y>
    </cdr:from>
    <cdr:to>
      <cdr:x>0.92524</cdr:x>
      <cdr:y>0.10165</cdr:y>
    </cdr:to>
    <cdr:sp macro="" textlink="">
      <cdr:nvSpPr>
        <cdr:cNvPr id="2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48264" y="192084"/>
          <a:ext cx="1512168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nb-NO" sz="1600" dirty="0" err="1" smtClean="0">
              <a:latin typeface="Univers 45 Light" pitchFamily="34" charset="0"/>
            </a:rPr>
            <a:t>Fastrentelån</a:t>
          </a:r>
          <a:endParaRPr lang="nb-NO" sz="1600" dirty="0">
            <a:latin typeface="Univers 45 Light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0.75987</cdr:x>
      <cdr:y>0.17518</cdr:y>
    </cdr:from>
    <cdr:to>
      <cdr:x>0.75987</cdr:x>
      <cdr:y>0.89242</cdr:y>
    </cdr:to>
    <cdr:sp macro="" textlink="">
      <cdr:nvSpPr>
        <cdr:cNvPr id="2" name="Line 1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6948264" y="914444"/>
          <a:ext cx="0" cy="3743993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0.64063</cdr:x>
      <cdr:y>0.02737</cdr:y>
    </cdr:from>
    <cdr:to>
      <cdr:x>0.64063</cdr:x>
      <cdr:y>0.88254</cdr:y>
    </cdr:to>
    <cdr:sp macro="" textlink="">
      <cdr:nvSpPr>
        <cdr:cNvPr id="2" name="Line 6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5857921" y="142871"/>
          <a:ext cx="0" cy="446398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0.64063</cdr:x>
      <cdr:y>0.02737</cdr:y>
    </cdr:from>
    <cdr:to>
      <cdr:x>0.93737</cdr:x>
      <cdr:y>0.10312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857884" y="142876"/>
          <a:ext cx="2713437" cy="395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nb-NO" sz="1600" dirty="0" err="1" smtClean="0">
              <a:latin typeface="Univers 45 Light" pitchFamily="34" charset="0"/>
            </a:rPr>
            <a:t>Fastrentelån</a:t>
          </a:r>
          <a:endParaRPr lang="nb-NO" sz="1600" dirty="0">
            <a:latin typeface="Univers 45 Light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0.78549</cdr:x>
      <cdr:y>0.02817</cdr:y>
    </cdr:from>
    <cdr:to>
      <cdr:x>0.78549</cdr:x>
      <cdr:y>0.88334</cdr:y>
    </cdr:to>
    <cdr:sp macro="" textlink="">
      <cdr:nvSpPr>
        <cdr:cNvPr id="2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7182521" y="147046"/>
          <a:ext cx="0" cy="4464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  <cdr:relSizeAnchor xmlns:cdr="http://schemas.openxmlformats.org/drawingml/2006/chartDrawing">
    <cdr:from>
      <cdr:x>0.63281</cdr:x>
      <cdr:y>0.02817</cdr:y>
    </cdr:from>
    <cdr:to>
      <cdr:x>0.79925</cdr:x>
      <cdr:y>0.1402</cdr:y>
    </cdr:to>
    <cdr:sp macro="" textlink="">
      <cdr:nvSpPr>
        <cdr:cNvPr id="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86414" y="147047"/>
          <a:ext cx="1521889" cy="5847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nb-NO" sz="1600" dirty="0" err="1" smtClean="0">
              <a:latin typeface="Univers 45 Light"/>
            </a:rPr>
            <a:t>Finansierings-situasjonen</a:t>
          </a:r>
          <a:endParaRPr lang="nb-NO" sz="1600" baseline="30000" dirty="0">
            <a:latin typeface="Univers 45 Light"/>
          </a:endParaRPr>
        </a:p>
      </cdr:txBody>
    </cdr:sp>
  </cdr:relSizeAnchor>
  <cdr:relSizeAnchor xmlns:cdr="http://schemas.openxmlformats.org/drawingml/2006/chartDrawing">
    <cdr:from>
      <cdr:x>0.78125</cdr:x>
      <cdr:y>0.02737</cdr:y>
    </cdr:from>
    <cdr:to>
      <cdr:x>0.92969</cdr:x>
      <cdr:y>0.14266</cdr:y>
    </cdr:to>
    <cdr:sp macro="" textlink="">
      <cdr:nvSpPr>
        <cdr:cNvPr id="5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43768" y="142876"/>
          <a:ext cx="1357322" cy="60182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>
            <a:spcBef>
              <a:spcPct val="50000"/>
            </a:spcBef>
          </a:pPr>
          <a:r>
            <a:rPr lang="nb-NO" sz="1600" dirty="0" err="1" smtClean="0">
              <a:latin typeface="Univers 45 Light"/>
            </a:rPr>
            <a:t>Kapital-dekning</a:t>
          </a:r>
          <a:endParaRPr lang="nb-NO" sz="1600" baseline="30000" dirty="0">
            <a:latin typeface="Univers 45 Light"/>
          </a:endParaRPr>
        </a:p>
      </cdr:txBody>
    </cdr:sp>
  </cdr:relSizeAnchor>
  <cdr:relSizeAnchor xmlns:cdr="http://schemas.openxmlformats.org/drawingml/2006/chartDrawing">
    <cdr:from>
      <cdr:x>0.64063</cdr:x>
      <cdr:y>0.02737</cdr:y>
    </cdr:from>
    <cdr:to>
      <cdr:x>0.64063</cdr:x>
      <cdr:y>0.88254</cdr:y>
    </cdr:to>
    <cdr:sp macro="" textlink="">
      <cdr:nvSpPr>
        <cdr:cNvPr id="6" name="Line 1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 flipV="1">
          <a:off x="5857884" y="142876"/>
          <a:ext cx="0" cy="4464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defPPr>
            <a:defRPr lang="nb-NO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endParaRPr lang="nb-NO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317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8222" y="0"/>
            <a:ext cx="2922317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6899"/>
            <a:ext cx="2922317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8222" y="9376899"/>
            <a:ext cx="2922317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40E495-DF68-4F93-9ED0-6EE8A26AB0EB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267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317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222" y="0"/>
            <a:ext cx="2922317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97" y="4689239"/>
            <a:ext cx="5394320" cy="444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6899"/>
            <a:ext cx="2922317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222" y="9376899"/>
            <a:ext cx="2922317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15453F-2B5B-4DA9-8FE9-14CEED12EC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6192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442678-358C-49F5-B4DC-87D5144AA750}" type="slidenum">
              <a:rPr lang="nb-NO" smtClean="0"/>
              <a:pPr/>
              <a:t>2</a:t>
            </a:fld>
            <a:endParaRPr lang="nb-NO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55D7A-E3E5-45CC-8DD9-2D9EF602A1FF}" type="slidenum">
              <a:rPr lang="nb-NO" smtClean="0"/>
              <a:pPr/>
              <a:t>3</a:t>
            </a:fld>
            <a:endParaRPr lang="nb-NO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03F141-6B68-4B80-9433-36B3340E6F7D}" type="slidenum">
              <a:rPr lang="nb-NO" smtClean="0"/>
              <a:pPr/>
              <a:t>4</a:t>
            </a:fld>
            <a:endParaRPr lang="nb-NO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040A15-6AB2-4AA2-89AE-21A5791AC017}" type="slidenum">
              <a:rPr lang="nb-NO" smtClean="0"/>
              <a:pPr/>
              <a:t>5</a:t>
            </a:fld>
            <a:endParaRPr lang="nb-NO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09E47-B49F-402C-8A26-34289FCFF0AD}" type="slidenum">
              <a:rPr lang="nb-NO" smtClean="0"/>
              <a:pPr/>
              <a:t>6</a:t>
            </a:fld>
            <a:endParaRPr lang="nb-NO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51CEB-45B9-4C81-86AA-5748081CD7F2}" type="slidenum">
              <a:rPr lang="nb-NO" smtClean="0"/>
              <a:pPr/>
              <a:t>7</a:t>
            </a:fld>
            <a:endParaRPr lang="nb-NO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0C05E7-47CE-461F-B6DB-4C73E097A588}" type="slidenum">
              <a:rPr lang="nb-NO" smtClean="0"/>
              <a:pPr/>
              <a:t>8</a:t>
            </a:fld>
            <a:endParaRPr lang="nb-NO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6463" y="738188"/>
            <a:ext cx="4938712" cy="370522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897" y="4690818"/>
            <a:ext cx="5394320" cy="4442935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DD77B-AAC4-48FC-A777-EE62AF715F3A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1BC7D-9767-4298-8A6E-066A0F9F7E6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F285B-890B-4089-8F6F-265371A4A2D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57213"/>
            <a:ext cx="45370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979613" y="1627188"/>
            <a:ext cx="4537075" cy="3889375"/>
          </a:xfrm>
        </p:spPr>
        <p:txBody>
          <a:bodyPr/>
          <a:lstStyle/>
          <a:p>
            <a:pPr lvl="0"/>
            <a:endParaRPr lang="nb-NO" noProof="0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79388" y="6429375"/>
            <a:ext cx="184150" cy="2444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 lIns="91408" tIns="45705" rIns="91408" bIns="45705" anchor="ctr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endParaRPr lang="en-GB" sz="1000" dirty="0">
              <a:latin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90700"/>
          </a:xfrm>
        </p:spPr>
        <p:txBody>
          <a:bodyPr anchor="ctr"/>
          <a:lstStyle>
            <a:lvl1pPr algn="ctr">
              <a:defRPr sz="2000">
                <a:solidFill>
                  <a:srgbClr val="0C2577"/>
                </a:solidFill>
              </a:defRPr>
            </a:lvl1pPr>
          </a:lstStyle>
          <a:p>
            <a:r>
              <a:rPr lang="en-GB"/>
              <a:t>Klikk for å redigere tittelstil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9613" y="1627188"/>
            <a:ext cx="2192337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627188"/>
            <a:ext cx="2192338" cy="3889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F86A-9158-410B-ABB3-01B1BCDCF5E6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3213" y="557213"/>
            <a:ext cx="1133475" cy="4959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9613" y="557213"/>
            <a:ext cx="3251200" cy="4959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3" y="557213"/>
            <a:ext cx="45370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979613" y="1627188"/>
            <a:ext cx="4537075" cy="3889375"/>
          </a:xfrm>
        </p:spPr>
        <p:txBody>
          <a:bodyPr/>
          <a:lstStyle/>
          <a:p>
            <a:pPr lvl="0"/>
            <a:endParaRPr lang="nb-NO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322EC-2493-4B98-969B-CC306422CA6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70D9F-17C2-4B0B-AE6D-FA5334CDB81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61D3A-230A-4B49-B602-7782675787BF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53FDF-4970-415C-A607-15DD3781C2F9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85BB4-BD65-4C87-B97C-D8F7A8C8287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77B7D-EE07-447B-B030-B013A78AB158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A4367-7E6C-4DD6-8F1F-9446FE8A9B9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7492FA-F607-4475-B207-474A5342E10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  <p:sldLayoutId id="2147484230" r:id="rId5"/>
    <p:sldLayoutId id="2147484231" r:id="rId6"/>
    <p:sldLayoutId id="2147484232" r:id="rId7"/>
    <p:sldLayoutId id="2147484233" r:id="rId8"/>
    <p:sldLayoutId id="2147484234" r:id="rId9"/>
    <p:sldLayoutId id="2147484235" r:id="rId10"/>
    <p:sldLayoutId id="2147484236" r:id="rId11"/>
    <p:sldLayoutId id="21474842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57213"/>
            <a:ext cx="45370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79613" y="1627188"/>
            <a:ext cx="453707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8" r:id="rId1"/>
    <p:sldLayoutId id="2147484237" r:id="rId2"/>
    <p:sldLayoutId id="2147484238" r:id="rId3"/>
    <p:sldLayoutId id="2147484239" r:id="rId4"/>
    <p:sldLayoutId id="2147484240" r:id="rId5"/>
    <p:sldLayoutId id="2147484241" r:id="rId6"/>
    <p:sldLayoutId id="2147484242" r:id="rId7"/>
    <p:sldLayoutId id="2147484243" r:id="rId8"/>
    <p:sldLayoutId id="2147484244" r:id="rId9"/>
    <p:sldLayoutId id="2147484245" r:id="rId10"/>
    <p:sldLayoutId id="2147484246" r:id="rId11"/>
    <p:sldLayoutId id="21474842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Norges Banks utlånsundersøkelse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27088" y="378936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nb-NO" sz="4000" dirty="0">
                <a:solidFill>
                  <a:schemeClr val="tx2"/>
                </a:solidFill>
              </a:rPr>
              <a:t>4</a:t>
            </a:r>
            <a:r>
              <a:rPr lang="nb-NO" sz="4000" dirty="0" smtClean="0">
                <a:solidFill>
                  <a:schemeClr val="tx2"/>
                </a:solidFill>
              </a:rPr>
              <a:t>. </a:t>
            </a:r>
            <a:r>
              <a:rPr lang="nb-NO" sz="4000" dirty="0">
                <a:solidFill>
                  <a:schemeClr val="tx2"/>
                </a:solidFill>
              </a:rPr>
              <a:t>kvartal </a:t>
            </a:r>
            <a:r>
              <a:rPr lang="nb-NO" sz="4000" dirty="0" smtClean="0">
                <a:solidFill>
                  <a:schemeClr val="tx2"/>
                </a:solidFill>
              </a:rPr>
              <a:t>2013 </a:t>
            </a:r>
            <a:endParaRPr lang="nb-NO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08636259"/>
              </p:ext>
            </p:extLst>
          </p:nvPr>
        </p:nvGraphicFramePr>
        <p:xfrm>
          <a:off x="0" y="428604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67744" y="548680"/>
            <a:ext cx="1512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Vanlige boliglån</a:t>
            </a:r>
            <a:r>
              <a:rPr lang="nb-NO" sz="1600" baseline="30000" dirty="0">
                <a:latin typeface="Univers 45 Light" pitchFamily="34" charset="0"/>
              </a:rPr>
              <a:t>3)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23528" y="620688"/>
            <a:ext cx="2000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Samlet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5364088" y="620688"/>
            <a:ext cx="15121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err="1" smtClean="0">
                <a:latin typeface="Univers 45 Light" pitchFamily="34" charset="0"/>
              </a:rPr>
              <a:t>Første-hjemslån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11271" name="Line 9"/>
          <p:cNvSpPr>
            <a:spLocks noChangeShapeType="1"/>
          </p:cNvSpPr>
          <p:nvPr/>
        </p:nvSpPr>
        <p:spPr bwMode="auto">
          <a:xfrm flipH="1" flipV="1">
            <a:off x="5364088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3563888" y="620688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err="1" smtClean="0">
                <a:latin typeface="Univers 45 Light" pitchFamily="34" charset="0"/>
              </a:rPr>
              <a:t>Rammelån</a:t>
            </a:r>
            <a:r>
              <a:rPr lang="nb-NO" sz="1600" dirty="0" smtClean="0">
                <a:latin typeface="Univers 45 Light" pitchFamily="34" charset="0"/>
              </a:rPr>
              <a:t> med pant i bolig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11273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143932" cy="428628"/>
          </a:xfrm>
          <a:noFill/>
        </p:spPr>
        <p:txBody>
          <a:bodyPr/>
          <a:lstStyle/>
          <a:p>
            <a:pPr algn="l" eaLnBrk="1" hangingPunct="1"/>
            <a:r>
              <a:rPr lang="nb-NO" sz="2000" b="1" dirty="0" smtClean="0">
                <a:latin typeface="Univers 45 Light" pitchFamily="34" charset="0"/>
              </a:rPr>
              <a:t>Figur 1</a:t>
            </a:r>
            <a:r>
              <a:rPr lang="nb-NO" sz="2000" dirty="0" smtClean="0">
                <a:latin typeface="Univers 45 Light" pitchFamily="34" charset="0"/>
              </a:rPr>
              <a:t> Etterspørsel etter lån fra husholdninger. Nettotall.</a:t>
            </a:r>
            <a:r>
              <a:rPr lang="nb-NO" sz="2000" baseline="30000" dirty="0" smtClean="0">
                <a:latin typeface="Univers 45 Light" pitchFamily="34" charset="0"/>
              </a:rPr>
              <a:t>1), 2)</a:t>
            </a:r>
            <a:r>
              <a:rPr lang="nb-NO" sz="2000" dirty="0" smtClean="0">
                <a:latin typeface="Univers 45 Light" pitchFamily="34" charset="0"/>
              </a:rPr>
              <a:t> Prosent</a:t>
            </a:r>
            <a:endParaRPr lang="en-GB" sz="2000" dirty="0" smtClean="0">
              <a:latin typeface="Univers 45 Light" pitchFamily="34" charset="0"/>
            </a:endParaRPr>
          </a:p>
        </p:txBody>
      </p:sp>
      <p:sp>
        <p:nvSpPr>
          <p:cNvPr id="11275" name="Line 9"/>
          <p:cNvSpPr>
            <a:spLocks noChangeShapeType="1"/>
          </p:cNvSpPr>
          <p:nvPr/>
        </p:nvSpPr>
        <p:spPr bwMode="auto">
          <a:xfrm flipH="1" flipV="1">
            <a:off x="3779912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1276" name="Line 9"/>
          <p:cNvSpPr>
            <a:spLocks noChangeShapeType="1"/>
          </p:cNvSpPr>
          <p:nvPr/>
        </p:nvSpPr>
        <p:spPr bwMode="auto">
          <a:xfrm flipH="1" flipV="1">
            <a:off x="2195736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 flipV="1">
            <a:off x="6948264" y="54868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0" y="5500702"/>
            <a:ext cx="9144000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1) Nettotall </a:t>
            </a:r>
            <a:r>
              <a:rPr lang="nb-NO" sz="1600" dirty="0">
                <a:latin typeface="Univers 45 Light" pitchFamily="34" charset="0"/>
              </a:rPr>
              <a:t>fremkommer ved å veie sammen svarene i </a:t>
            </a:r>
            <a:r>
              <a:rPr lang="nb-NO" sz="1600" dirty="0" smtClean="0">
                <a:latin typeface="Univers 45 Light" pitchFamily="34" charset="0"/>
              </a:rPr>
              <a:t>undersøkelsen</a:t>
            </a:r>
            <a:r>
              <a:rPr lang="nb-NO" sz="1600" dirty="0">
                <a:latin typeface="Univers 45 Light" pitchFamily="34" charset="0"/>
              </a:rPr>
              <a:t>. De </a:t>
            </a:r>
            <a:r>
              <a:rPr lang="nb-NO" sz="1600" dirty="0" smtClean="0">
                <a:latin typeface="Univers 45 Light" pitchFamily="34" charset="0"/>
              </a:rPr>
              <a:t>blå søylene viser</a:t>
            </a:r>
          </a:p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 rapportert utvikling for gjeldende kvartal. </a:t>
            </a:r>
            <a:r>
              <a:rPr lang="nb-NO" sz="1600" dirty="0">
                <a:latin typeface="Univers 45 Light" pitchFamily="34" charset="0"/>
              </a:rPr>
              <a:t>De røde punktene viser forventet utvikling </a:t>
            </a:r>
            <a:r>
              <a:rPr lang="nb-NO" sz="1600" dirty="0" smtClean="0">
                <a:latin typeface="Univers 45 Light" pitchFamily="34" charset="0"/>
              </a:rPr>
              <a:t>for kvartalet. </a:t>
            </a:r>
            <a:endParaRPr lang="nb-NO" sz="1600" dirty="0">
              <a:latin typeface="Univers 45 Light" pitchFamily="34" charset="0"/>
            </a:endParaRPr>
          </a:p>
          <a:p>
            <a:pPr marL="457200" indent="-457200" eaLnBrk="0" hangingPunct="0">
              <a:lnSpc>
                <a:spcPct val="80000"/>
              </a:lnSpc>
            </a:pPr>
            <a:r>
              <a:rPr lang="nb-NO" sz="1600" dirty="0" smtClean="0">
                <a:latin typeface="Univers 45 Light" pitchFamily="34" charset="0"/>
              </a:rPr>
              <a:t>2) Negative </a:t>
            </a:r>
            <a:r>
              <a:rPr lang="nb-NO" sz="1600" dirty="0">
                <a:latin typeface="Univers 45 Light" pitchFamily="34" charset="0"/>
              </a:rPr>
              <a:t>nettotall betyr fallende </a:t>
            </a:r>
            <a:r>
              <a:rPr lang="nb-NO" sz="1600" dirty="0" smtClean="0">
                <a:latin typeface="Univers 45 Light" pitchFamily="34" charset="0"/>
              </a:rPr>
              <a:t>etterspørsel</a:t>
            </a:r>
            <a:r>
              <a:rPr lang="nb-NO" sz="1600" smtClean="0">
                <a:latin typeface="Univers 45 Light" pitchFamily="34" charset="0"/>
              </a:rPr>
              <a:t>. </a:t>
            </a:r>
            <a:endParaRPr lang="nb-NO" sz="1600" dirty="0">
              <a:latin typeface="Univers 45 Light" pitchFamily="34" charset="0"/>
            </a:endParaRPr>
          </a:p>
          <a:p>
            <a:pPr marL="457200" indent="-457200" eaLnBrk="0" hangingPunct="0">
              <a:lnSpc>
                <a:spcPct val="80000"/>
              </a:lnSpc>
            </a:pPr>
            <a:r>
              <a:rPr lang="nb-NO" sz="1600" dirty="0" smtClean="0">
                <a:latin typeface="Univers 45 Light" pitchFamily="34" charset="0"/>
              </a:rPr>
              <a:t>3) Nedbetalingslån </a:t>
            </a:r>
            <a:r>
              <a:rPr lang="nb-NO" sz="1600" dirty="0">
                <a:latin typeface="Univers 45 Light" pitchFamily="34" charset="0"/>
              </a:rPr>
              <a:t>med pant i bolig </a:t>
            </a:r>
            <a:endParaRPr lang="nb-NO" sz="1600" dirty="0" smtClean="0">
              <a:latin typeface="Univers 45 Light" pitchFamily="34" charset="0"/>
            </a:endParaRPr>
          </a:p>
          <a:p>
            <a:pPr marL="457200" indent="-457200" eaLnBrk="0" hangingPunct="0">
              <a:lnSpc>
                <a:spcPct val="80000"/>
              </a:lnSpc>
            </a:pPr>
            <a:r>
              <a:rPr lang="nb-NO" sz="1600" dirty="0" smtClean="0">
                <a:latin typeface="Univers 45 Light" pitchFamily="34" charset="0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</a:p>
          <a:p>
            <a:pPr marL="457200" indent="-457200" eaLnBrk="0" hangingPunct="0">
              <a:lnSpc>
                <a:spcPct val="80000"/>
              </a:lnSpc>
            </a:pPr>
            <a:endParaRPr lang="nb-NO" sz="1600" dirty="0" smtClean="0">
              <a:latin typeface="Univers 45 Light" pitchFamily="34" charset="0"/>
            </a:endParaRPr>
          </a:p>
          <a:p>
            <a:pPr marL="457200" indent="-457200" eaLnBrk="0" hangingPunct="0">
              <a:lnSpc>
                <a:spcPct val="80000"/>
              </a:lnSpc>
            </a:pPr>
            <a:endParaRPr lang="nb-NO" sz="1600" dirty="0" smtClean="0">
              <a:latin typeface="Univers 45 Light" pitchFamily="34" charset="0"/>
            </a:endParaRPr>
          </a:p>
          <a:p>
            <a:pPr marL="457200" indent="-457200" eaLnBrk="0" hangingPunct="0">
              <a:lnSpc>
                <a:spcPct val="80000"/>
              </a:lnSpc>
            </a:pPr>
            <a:r>
              <a:rPr lang="nb-NO" sz="1600" dirty="0">
                <a:latin typeface="Univers 45 Light" pitchFamily="34" charset="0"/>
              </a:rPr>
              <a:t>	</a:t>
            </a:r>
          </a:p>
          <a:p>
            <a:pPr marL="457200" indent="-457200"/>
            <a:endParaRPr lang="nb-NO" sz="1600" dirty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63687936"/>
              </p:ext>
            </p:extLst>
          </p:nvPr>
        </p:nvGraphicFramePr>
        <p:xfrm>
          <a:off x="0" y="714356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9" name="Text Box 3"/>
          <p:cNvSpPr txBox="1">
            <a:spLocks noChangeArrowheads="1"/>
          </p:cNvSpPr>
          <p:nvPr/>
        </p:nvSpPr>
        <p:spPr bwMode="auto">
          <a:xfrm>
            <a:off x="0" y="5857892"/>
            <a:ext cx="707236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1) Se </a:t>
            </a:r>
            <a:r>
              <a:rPr lang="nb-NO" sz="1600" dirty="0">
                <a:latin typeface="Univers 45 Light" pitchFamily="34" charset="0"/>
              </a:rPr>
              <a:t>fotnote 1 i figur 1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2) Negative </a:t>
            </a:r>
            <a:r>
              <a:rPr lang="nb-NO" sz="1600" dirty="0">
                <a:latin typeface="Univers 45 Light" pitchFamily="34" charset="0"/>
              </a:rPr>
              <a:t>tall innebærer innstramming i </a:t>
            </a:r>
            <a:r>
              <a:rPr lang="nb-NO" sz="1600" dirty="0" smtClean="0">
                <a:latin typeface="Univers 45 Light" pitchFamily="34" charset="0"/>
              </a:rPr>
              <a:t>kredittpraksis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  </a:t>
            </a:r>
            <a:endParaRPr lang="nb-NO" sz="1600" dirty="0">
              <a:latin typeface="Univers 45 Light" pitchFamily="34" charset="0"/>
            </a:endParaRPr>
          </a:p>
          <a:p>
            <a:pPr marL="342900" indent="-342900" eaLnBrk="0" hangingPunct="0"/>
            <a:r>
              <a:rPr lang="nb-NO" sz="1600" dirty="0">
                <a:latin typeface="Univers 45 Light" pitchFamily="34" charset="0"/>
              </a:rPr>
              <a:t>		</a:t>
            </a:r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611560" y="857232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Samlet   kredittpraksis </a:t>
            </a:r>
            <a:r>
              <a:rPr lang="nb-NO" sz="1600" baseline="30000" dirty="0" smtClean="0">
                <a:latin typeface="Univers 45 Light" pitchFamily="34" charset="0"/>
              </a:rPr>
              <a:t>2</a:t>
            </a:r>
            <a:r>
              <a:rPr lang="nb-NO" sz="1600" baseline="30000" dirty="0">
                <a:latin typeface="Univers 45 Light" pitchFamily="34" charset="0"/>
              </a:rPr>
              <a:t>)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 flipV="1">
            <a:off x="2190733" y="87152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3779912" y="1600187"/>
            <a:ext cx="47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786182" y="1643050"/>
            <a:ext cx="15716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err="1" smtClean="0">
                <a:latin typeface="Univers 45 Light" pitchFamily="34" charset="0"/>
              </a:rPr>
              <a:t>Makro-økonomiske</a:t>
            </a:r>
            <a:r>
              <a:rPr lang="nb-NO" sz="1600" dirty="0" smtClean="0">
                <a:latin typeface="Univers 45 Light" pitchFamily="34" charset="0"/>
              </a:rPr>
              <a:t> utsikter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3851920" y="857232"/>
            <a:ext cx="46491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Faktorer som påvirker bankenes kredittpraksis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57150"/>
            <a:ext cx="9143999" cy="636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nb-NO" sz="2000" b="1" dirty="0">
                <a:latin typeface="Univers 45 Light" pitchFamily="34" charset="0"/>
              </a:rPr>
              <a:t>Figur 2 </a:t>
            </a:r>
            <a:r>
              <a:rPr lang="nb-NO" sz="2000" dirty="0">
                <a:latin typeface="Univers 45 Light" pitchFamily="34" charset="0"/>
              </a:rPr>
              <a:t>Endring i kredittpraksis overfor </a:t>
            </a:r>
            <a:r>
              <a:rPr lang="nb-NO" sz="2000" dirty="0" smtClean="0">
                <a:latin typeface="Univers 45 Light" pitchFamily="34" charset="0"/>
              </a:rPr>
              <a:t>husholdninger. </a:t>
            </a:r>
            <a:r>
              <a:rPr lang="nb-NO" sz="2000" dirty="0">
                <a:latin typeface="Univers 45 Light" pitchFamily="34" charset="0"/>
              </a:rPr>
              <a:t>Faktorer som påvirker kredittpraksisen. Nettotall.</a:t>
            </a:r>
            <a:r>
              <a:rPr lang="nb-NO" sz="2000" baseline="30000" dirty="0">
                <a:latin typeface="Univers 45 Light" pitchFamily="34" charset="0"/>
              </a:rPr>
              <a:t>1)</a:t>
            </a:r>
            <a:r>
              <a:rPr lang="nb-NO" sz="2000" dirty="0">
                <a:latin typeface="Univers 45 Light" pitchFamily="34" charset="0"/>
              </a:rPr>
              <a:t> Prosent</a:t>
            </a:r>
            <a:endParaRPr lang="en-GB" sz="2000" dirty="0">
              <a:latin typeface="Univers 45 Light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 flipV="1">
            <a:off x="5357818" y="1619238"/>
            <a:ext cx="0" cy="374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5357818" y="1722294"/>
            <a:ext cx="15716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Kapitaldekning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1039" name="Line 13"/>
          <p:cNvSpPr>
            <a:spLocks noChangeShapeType="1"/>
          </p:cNvSpPr>
          <p:nvPr/>
        </p:nvSpPr>
        <p:spPr bwMode="auto">
          <a:xfrm flipH="1" flipV="1">
            <a:off x="3776657" y="836712"/>
            <a:ext cx="0" cy="453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57446" y="1698269"/>
            <a:ext cx="174700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Markedsandeler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2123728" y="836712"/>
            <a:ext cx="17281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Kredittpraksis, </a:t>
            </a:r>
            <a:r>
              <a:rPr lang="nb-NO" sz="1600" dirty="0" err="1" smtClean="0">
                <a:latin typeface="Univers 45 Light" pitchFamily="34" charset="0"/>
              </a:rPr>
              <a:t>førstehjemslån</a:t>
            </a:r>
            <a:endParaRPr lang="nb-NO" sz="1600" dirty="0" smtClean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58647670"/>
              </p:ext>
            </p:extLst>
          </p:nvPr>
        </p:nvGraphicFramePr>
        <p:xfrm>
          <a:off x="0" y="500042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979712" y="611977"/>
            <a:ext cx="19690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Maks. gjeld i forhold til inntekt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95536" y="570166"/>
            <a:ext cx="19288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Utlånsmargin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 flipV="1">
            <a:off x="2195736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 flipH="1" flipV="1">
            <a:off x="3779912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5220072" y="570166"/>
            <a:ext cx="19288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Gebyrer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 flipH="1" flipV="1">
            <a:off x="5364088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>
            <a:off x="3779912" y="653787"/>
            <a:ext cx="16561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Maks. gjeld i forhold til </a:t>
            </a:r>
            <a:r>
              <a:rPr lang="nb-NO" sz="1600" dirty="0" smtClean="0">
                <a:latin typeface="Univers 45 Light" pitchFamily="34" charset="0"/>
              </a:rPr>
              <a:t>boligens </a:t>
            </a:r>
            <a:r>
              <a:rPr lang="nb-NO" sz="1600" dirty="0">
                <a:latin typeface="Univers 45 Light" pitchFamily="34" charset="0"/>
              </a:rPr>
              <a:t>verdi</a:t>
            </a: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>
            <a:off x="0" y="5500665"/>
            <a:ext cx="9144000" cy="13573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1) Se </a:t>
            </a:r>
            <a:r>
              <a:rPr lang="nb-NO" sz="1600" dirty="0">
                <a:latin typeface="Univers 45 Light" pitchFamily="34" charset="0"/>
              </a:rPr>
              <a:t>fotnote 1 i figur 1 </a:t>
            </a:r>
          </a:p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2) Positive </a:t>
            </a:r>
            <a:r>
              <a:rPr lang="nb-NO" sz="1600" dirty="0">
                <a:latin typeface="Univers 45 Light" pitchFamily="34" charset="0"/>
              </a:rPr>
              <a:t>tall for utlånsmargin betyr økt </a:t>
            </a:r>
            <a:r>
              <a:rPr lang="nb-NO" sz="1600" dirty="0" smtClean="0">
                <a:latin typeface="Univers 45 Light" pitchFamily="34" charset="0"/>
              </a:rPr>
              <a:t>utlånsmargin. Positive tall for utlånsmargin og gebyrer</a:t>
            </a:r>
          </a:p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betyr strammere </a:t>
            </a:r>
            <a:r>
              <a:rPr lang="nb-NO" sz="1600" dirty="0">
                <a:latin typeface="Univers 45 Light" pitchFamily="34" charset="0"/>
              </a:rPr>
              <a:t>kredittpraksis</a:t>
            </a:r>
            <a:r>
              <a:rPr lang="nb-NO" sz="1600" dirty="0" smtClean="0">
                <a:latin typeface="Univers 45 Light" pitchFamily="34" charset="0"/>
              </a:rPr>
              <a:t>. Negative </a:t>
            </a:r>
            <a:r>
              <a:rPr lang="nb-NO" sz="1600" dirty="0">
                <a:latin typeface="Univers 45 Light" pitchFamily="34" charset="0"/>
              </a:rPr>
              <a:t>tall </a:t>
            </a:r>
            <a:r>
              <a:rPr lang="nb-NO" sz="1600" dirty="0" smtClean="0">
                <a:latin typeface="Univers 45 Light" pitchFamily="34" charset="0"/>
              </a:rPr>
              <a:t>for bruk av avdragsfrihet, maksimal </a:t>
            </a:r>
            <a:r>
              <a:rPr lang="nb-NO" sz="1600" dirty="0">
                <a:latin typeface="Univers 45 Light" pitchFamily="34" charset="0"/>
              </a:rPr>
              <a:t>gjeld i forhold </a:t>
            </a:r>
            <a:r>
              <a:rPr lang="nb-NO" sz="1600" dirty="0" smtClean="0">
                <a:latin typeface="Univers 45 Light" pitchFamily="34" charset="0"/>
              </a:rPr>
              <a:t>til</a:t>
            </a:r>
          </a:p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boligens verdi og inntekt innebærer </a:t>
            </a:r>
            <a:r>
              <a:rPr lang="nb-NO" sz="1600" dirty="0">
                <a:latin typeface="Univers 45 Light" pitchFamily="34" charset="0"/>
              </a:rPr>
              <a:t>strammere kredittpraksis </a:t>
            </a:r>
            <a:endParaRPr lang="nb-NO" sz="1600" dirty="0" smtClean="0">
              <a:latin typeface="Univers 45 Light" pitchFamily="34" charset="0"/>
            </a:endParaRPr>
          </a:p>
          <a:p>
            <a:pPr marL="457200" indent="-457200"/>
            <a:r>
              <a:rPr lang="nb-NO" sz="1600" dirty="0" smtClean="0">
                <a:latin typeface="Univers 45 Light" pitchFamily="34" charset="0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  <a:endParaRPr lang="nb-NO" sz="1600" dirty="0" smtClean="0">
              <a:latin typeface="Univers 45 Light" pitchFamily="34" charset="0"/>
            </a:endParaRPr>
          </a:p>
          <a:p>
            <a:pPr marL="457200" indent="-457200"/>
            <a:r>
              <a:rPr lang="nb-NO" sz="1600" dirty="0">
                <a:latin typeface="Univers 45 Light" pitchFamily="34" charset="0"/>
              </a:rPr>
              <a:t>	</a:t>
            </a:r>
          </a:p>
          <a:p>
            <a:pPr marL="457200" indent="-457200"/>
            <a:endParaRPr lang="nb-NO" sz="1600" dirty="0">
              <a:latin typeface="Univers 45 Light" pitchFamily="34" charset="0"/>
            </a:endParaRP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57190"/>
          </a:xfrm>
          <a:noFill/>
        </p:spPr>
        <p:txBody>
          <a:bodyPr/>
          <a:lstStyle/>
          <a:p>
            <a:pPr algn="l" eaLnBrk="1" hangingPunct="1"/>
            <a:r>
              <a:rPr lang="nb-NO" sz="2000" b="1" dirty="0" smtClean="0">
                <a:solidFill>
                  <a:schemeClr val="tx1"/>
                </a:solidFill>
                <a:latin typeface="Univers 45 Light" pitchFamily="34" charset="0"/>
              </a:rPr>
              <a:t>Figur 3</a:t>
            </a:r>
            <a:r>
              <a:rPr lang="nb-NO" sz="2000" dirty="0" smtClean="0">
                <a:solidFill>
                  <a:schemeClr val="tx1"/>
                </a:solidFill>
                <a:latin typeface="Univers 45 Light" pitchFamily="34" charset="0"/>
              </a:rPr>
              <a:t> Endring i lånebetingelser for husholdninger. Nettotall.</a:t>
            </a:r>
            <a:r>
              <a:rPr lang="nb-NO" sz="2000" baseline="30000" dirty="0" smtClean="0">
                <a:solidFill>
                  <a:schemeClr val="tx1"/>
                </a:solidFill>
                <a:latin typeface="Univers 45 Light" pitchFamily="34" charset="0"/>
              </a:rPr>
              <a:t>1), 2)</a:t>
            </a:r>
            <a:r>
              <a:rPr lang="nb-NO" sz="2000" dirty="0" smtClean="0">
                <a:solidFill>
                  <a:schemeClr val="tx1"/>
                </a:solidFill>
                <a:latin typeface="Univers 45 Light" pitchFamily="34" charset="0"/>
              </a:rPr>
              <a:t> Prosent</a:t>
            </a:r>
            <a:endParaRPr lang="en-GB" sz="2000" dirty="0" smtClean="0">
              <a:solidFill>
                <a:schemeClr val="tx1"/>
              </a:solidFill>
              <a:latin typeface="Univers 45 Light" pitchFamily="34" charset="0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 flipV="1">
            <a:off x="6948264" y="620688"/>
            <a:ext cx="0" cy="442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6732240" y="611977"/>
            <a:ext cx="19288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 pitchFamily="34" charset="0"/>
              </a:rPr>
              <a:t>Bruk av avdragsfrihet</a:t>
            </a:r>
            <a:endParaRPr lang="nb-NO" sz="1600" dirty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97913194"/>
              </p:ext>
            </p:extLst>
          </p:nvPr>
        </p:nvGraphicFramePr>
        <p:xfrm>
          <a:off x="0" y="857232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19050" y="5983287"/>
            <a:ext cx="821537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1) Se </a:t>
            </a:r>
            <a:r>
              <a:rPr lang="nb-NO" sz="1600" dirty="0">
                <a:latin typeface="Univers 45 Light" pitchFamily="34" charset="0"/>
              </a:rPr>
              <a:t>fotnote 1 i figur </a:t>
            </a:r>
            <a:r>
              <a:rPr lang="nb-NO" sz="1600" dirty="0" smtClean="0">
                <a:latin typeface="Univers 45 Light" pitchFamily="34" charset="0"/>
              </a:rPr>
              <a:t>1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2) Positive nettotall betyr økt etterspørsel / økt utnyttelsesgrad på kredittlinjer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		</a:t>
            </a:r>
            <a:endParaRPr lang="nb-NO" sz="1600" dirty="0">
              <a:latin typeface="Univers 45 Light" pitchFamily="34" charset="0"/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593201" y="998632"/>
            <a:ext cx="26432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Låneetterspørsel fra ikke-finansielle foretak 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 flipV="1">
            <a:off x="3234018" y="1000108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3214678" y="1000108"/>
            <a:ext cx="26432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Utnyttelsesgrad på kredittlinjer</a:t>
            </a:r>
          </a:p>
        </p:txBody>
      </p:sp>
      <p:sp>
        <p:nvSpPr>
          <p:cNvPr id="3081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72568" cy="769957"/>
          </a:xfrm>
        </p:spPr>
        <p:txBody>
          <a:bodyPr anchor="ctr"/>
          <a:lstStyle/>
          <a:p>
            <a:pPr eaLnBrk="1" hangingPunct="1"/>
            <a:r>
              <a:rPr lang="nb-NO" sz="2000" b="1" dirty="0" smtClean="0">
                <a:latin typeface="Univers 45 Light" pitchFamily="34" charset="0"/>
              </a:rPr>
              <a:t>Figur 4</a:t>
            </a:r>
            <a:r>
              <a:rPr lang="nb-NO" sz="2000" dirty="0" smtClean="0">
                <a:latin typeface="Univers 45 Light" pitchFamily="34" charset="0"/>
              </a:rPr>
              <a:t> Etterspørsel etter lån fra ikke-finansielle foretak og utnyttelsesgrad på kredittlinjer. Nettotall.</a:t>
            </a:r>
            <a:r>
              <a:rPr lang="nb-NO" sz="2000" baseline="30000" dirty="0" smtClean="0">
                <a:latin typeface="Univers 45 Light" pitchFamily="34" charset="0"/>
              </a:rPr>
              <a:t>1), 2)</a:t>
            </a:r>
            <a:r>
              <a:rPr lang="nb-NO" sz="2000" dirty="0" smtClean="0">
                <a:latin typeface="Univers 45 Light" pitchFamily="34" charset="0"/>
              </a:rPr>
              <a:t> Prosent</a:t>
            </a:r>
            <a:endParaRPr lang="en-GB" sz="2000" dirty="0" smtClean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655549348"/>
              </p:ext>
            </p:extLst>
          </p:nvPr>
        </p:nvGraphicFramePr>
        <p:xfrm>
          <a:off x="0" y="785794"/>
          <a:ext cx="9144000" cy="5379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0" y="6000744"/>
            <a:ext cx="771530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1) Se </a:t>
            </a:r>
            <a:r>
              <a:rPr lang="nb-NO" sz="1600" dirty="0">
                <a:latin typeface="Univers 45 Light" pitchFamily="34" charset="0"/>
              </a:rPr>
              <a:t>fotnote 1 i figur 1</a:t>
            </a: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2) Negative </a:t>
            </a:r>
            <a:r>
              <a:rPr lang="nb-NO" sz="1600" dirty="0">
                <a:latin typeface="Univers 45 Light" pitchFamily="34" charset="0"/>
              </a:rPr>
              <a:t>tall innebærer innstramming i kredittpraksis </a:t>
            </a:r>
            <a:endParaRPr lang="nb-NO" sz="1600" dirty="0" smtClean="0">
              <a:latin typeface="Univers 45 Light" pitchFamily="34" charset="0"/>
            </a:endParaRPr>
          </a:p>
          <a:p>
            <a:pPr marL="342900" indent="-342900"/>
            <a:r>
              <a:rPr lang="nb-NO" sz="1600" dirty="0" smtClean="0">
                <a:latin typeface="Univers 45 Light" pitchFamily="34" charset="0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 pitchFamily="34" charset="0"/>
              </a:rPr>
              <a:t>Norges Bank </a:t>
            </a:r>
          </a:p>
          <a:p>
            <a:pPr marL="342900" indent="-342900"/>
            <a:r>
              <a:rPr lang="nb-NO" sz="1600" dirty="0">
                <a:latin typeface="Univers 45 Light" pitchFamily="34" charset="0"/>
              </a:rPr>
              <a:t>		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571472" y="928670"/>
            <a:ext cx="4000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Samlet </a:t>
            </a:r>
            <a:endParaRPr lang="nb-NO" sz="1600" baseline="30000" dirty="0">
              <a:latin typeface="Univers 45 Light" pitchFamily="34" charset="0"/>
            </a:endParaRPr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 flipV="1">
            <a:off x="4566371" y="928670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4572000" y="928670"/>
            <a:ext cx="4000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 pitchFamily="34" charset="0"/>
              </a:rPr>
              <a:t>Næringseiendom</a:t>
            </a: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0" y="0"/>
            <a:ext cx="8910698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nb-NO" sz="2000" b="1" dirty="0">
                <a:latin typeface="Univers 45 Light" pitchFamily="34" charset="0"/>
              </a:rPr>
              <a:t>Figur </a:t>
            </a:r>
            <a:r>
              <a:rPr lang="nb-NO" sz="2000" b="1" dirty="0" smtClean="0">
                <a:latin typeface="Univers 45 Light" pitchFamily="34" charset="0"/>
              </a:rPr>
              <a:t>5 </a:t>
            </a:r>
            <a:r>
              <a:rPr lang="nb-NO" sz="2000" dirty="0">
                <a:latin typeface="Univers 45 Light" pitchFamily="34" charset="0"/>
              </a:rPr>
              <a:t>Endring i kredittpraksis overfor ikke-finansielle </a:t>
            </a:r>
            <a:r>
              <a:rPr lang="nb-NO" sz="2000" dirty="0" smtClean="0">
                <a:latin typeface="Univers 45 Light" pitchFamily="34" charset="0"/>
              </a:rPr>
              <a:t>foretak. </a:t>
            </a:r>
            <a:r>
              <a:rPr lang="nb-NO" sz="2000" dirty="0">
                <a:latin typeface="Univers 45 Light" pitchFamily="34" charset="0"/>
              </a:rPr>
              <a:t>Nettotall.</a:t>
            </a:r>
            <a:r>
              <a:rPr lang="nb-NO" sz="2000" baseline="30000" dirty="0">
                <a:latin typeface="Univers 45 Light" pitchFamily="34" charset="0"/>
              </a:rPr>
              <a:t>1), 2)</a:t>
            </a:r>
            <a:r>
              <a:rPr lang="nb-NO" sz="2000" dirty="0">
                <a:latin typeface="Univers 45 Light" pitchFamily="34" charset="0"/>
              </a:rPr>
              <a:t> Prosent</a:t>
            </a:r>
            <a:endParaRPr lang="en-GB" sz="2000" dirty="0">
              <a:latin typeface="Univers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485400866"/>
              </p:ext>
            </p:extLst>
          </p:nvPr>
        </p:nvGraphicFramePr>
        <p:xfrm>
          <a:off x="0" y="857232"/>
          <a:ext cx="9144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8575" y="5929330"/>
            <a:ext cx="814393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nb-NO" sz="1600" dirty="0" smtClean="0">
                <a:latin typeface="Univers 45 Light"/>
              </a:rPr>
              <a:t>1) Se </a:t>
            </a:r>
            <a:r>
              <a:rPr lang="nb-NO" sz="1600" dirty="0">
                <a:latin typeface="Univers 45 Light"/>
              </a:rPr>
              <a:t>fotnote 1 i figur </a:t>
            </a:r>
            <a:r>
              <a:rPr lang="nb-NO" sz="1600" dirty="0" smtClean="0">
                <a:latin typeface="Univers 45 Light"/>
              </a:rPr>
              <a:t>1</a:t>
            </a:r>
          </a:p>
          <a:p>
            <a:pPr marL="342900" indent="-342900" eaLnBrk="0" hangingPunct="0"/>
            <a:r>
              <a:rPr lang="nb-NO" sz="1600" dirty="0" smtClean="0">
                <a:latin typeface="Univers 45 Light"/>
              </a:rPr>
              <a:t>2) Negative tall betyr at faktoren bidrar til innstramming i kredittpraksis</a:t>
            </a:r>
          </a:p>
          <a:p>
            <a:pPr marL="342900" indent="-342900" eaLnBrk="0" hangingPunct="0"/>
            <a:r>
              <a:rPr lang="nb-NO" sz="1600" dirty="0" smtClean="0">
                <a:latin typeface="Univers 45 Light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/>
              </a:rPr>
              <a:t>Norges Bank </a:t>
            </a:r>
          </a:p>
          <a:p>
            <a:pPr marL="342900" indent="-342900" eaLnBrk="0" hangingPunct="0"/>
            <a:r>
              <a:rPr lang="nb-NO" sz="1600" dirty="0" smtClean="0">
                <a:latin typeface="Univers 45 Light"/>
              </a:rPr>
              <a:t> 	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596277" y="990566"/>
            <a:ext cx="13573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err="1">
                <a:latin typeface="Univers 45 Light"/>
              </a:rPr>
              <a:t>Makro-økonomiske</a:t>
            </a:r>
            <a:r>
              <a:rPr lang="nb-NO" sz="1600" dirty="0">
                <a:latin typeface="Univers 45 Light"/>
              </a:rPr>
              <a:t> utsikter</a:t>
            </a: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4572000" y="1000108"/>
            <a:ext cx="12858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/>
              </a:rPr>
              <a:t>Bankens risikovilje</a:t>
            </a:r>
            <a:endParaRPr lang="nb-NO" sz="1600" baseline="30000" dirty="0">
              <a:latin typeface="Univers 45 Light"/>
            </a:endParaRPr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 flipV="1">
            <a:off x="1921076" y="1033445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 flipH="1" flipV="1">
            <a:off x="3252779" y="1033446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1928794" y="1000108"/>
            <a:ext cx="12858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err="1" smtClean="0">
                <a:latin typeface="Univers 45 Light"/>
              </a:rPr>
              <a:t>Nærings-spesifikke</a:t>
            </a:r>
            <a:r>
              <a:rPr lang="nb-NO" sz="1600" dirty="0" smtClean="0">
                <a:latin typeface="Univers 45 Light"/>
              </a:rPr>
              <a:t> utsikter</a:t>
            </a:r>
            <a:endParaRPr lang="nb-NO" sz="1600" dirty="0">
              <a:latin typeface="Univers 45 Light"/>
            </a:endParaRP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0" y="0"/>
            <a:ext cx="8872598" cy="70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nb-NO" sz="2000" b="1" dirty="0">
                <a:latin typeface="Univers 45 Light"/>
              </a:rPr>
              <a:t>Figur </a:t>
            </a:r>
            <a:r>
              <a:rPr lang="nb-NO" sz="2000" b="1" dirty="0" smtClean="0">
                <a:latin typeface="Univers 45 Light"/>
              </a:rPr>
              <a:t>6 </a:t>
            </a:r>
            <a:r>
              <a:rPr lang="nb-NO" sz="2000" dirty="0">
                <a:latin typeface="Univers 45 Light"/>
              </a:rPr>
              <a:t>Faktorer som påvirker kredittpraksisen overfor ikke-finansielle </a:t>
            </a:r>
            <a:r>
              <a:rPr lang="nb-NO" sz="2000" dirty="0" smtClean="0">
                <a:latin typeface="Univers 45 Light"/>
              </a:rPr>
              <a:t>foretak. </a:t>
            </a:r>
            <a:r>
              <a:rPr lang="nb-NO" sz="2000" dirty="0">
                <a:latin typeface="Univers 45 Light"/>
              </a:rPr>
              <a:t>Nettotall.</a:t>
            </a:r>
            <a:r>
              <a:rPr lang="nb-NO" sz="2000" baseline="30000" dirty="0">
                <a:latin typeface="Univers 45 Light"/>
              </a:rPr>
              <a:t>1), 2)</a:t>
            </a:r>
            <a:r>
              <a:rPr lang="nb-NO" sz="2000" dirty="0">
                <a:latin typeface="Univers 45 Light"/>
              </a:rPr>
              <a:t> Prosent</a:t>
            </a:r>
            <a:endParaRPr lang="en-GB" sz="2000" dirty="0">
              <a:latin typeface="Univers 45 Light"/>
            </a:endParaRPr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 flipH="1" flipV="1">
            <a:off x="4565432" y="1023921"/>
            <a:ext cx="0" cy="446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3347864" y="1000108"/>
            <a:ext cx="10801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/>
              </a:rPr>
              <a:t>Mål for </a:t>
            </a:r>
            <a:r>
              <a:rPr lang="nb-NO" sz="1600" dirty="0" err="1" smtClean="0">
                <a:latin typeface="Univers 45 Light"/>
              </a:rPr>
              <a:t>markeds-andel</a:t>
            </a:r>
            <a:endParaRPr lang="nb-NO" sz="1600" dirty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2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840061211"/>
              </p:ext>
            </p:extLst>
          </p:nvPr>
        </p:nvGraphicFramePr>
        <p:xfrm>
          <a:off x="0" y="642918"/>
          <a:ext cx="9144000" cy="4874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2571736" y="785794"/>
            <a:ext cx="2000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/>
              </a:rPr>
              <a:t>Krav til egenkapital</a:t>
            </a:r>
            <a:endParaRPr lang="nb-NO" sz="1600" baseline="30000" dirty="0">
              <a:latin typeface="Univers 45 Light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571472" y="785794"/>
            <a:ext cx="20002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/>
              </a:rPr>
              <a:t>Utlånsmargin</a:t>
            </a:r>
            <a:endParaRPr lang="nb-NO" sz="1600" baseline="30000" dirty="0">
              <a:latin typeface="Univers 45 Light"/>
            </a:endParaRP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 flipV="1">
            <a:off x="2584219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 flipH="1" flipV="1">
            <a:off x="4558040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6500826" y="785794"/>
            <a:ext cx="207170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>
                <a:latin typeface="Univers 45 Light"/>
              </a:rPr>
              <a:t>Gebyrer</a:t>
            </a:r>
          </a:p>
        </p:txBody>
      </p:sp>
      <p:sp>
        <p:nvSpPr>
          <p:cNvPr id="6154" name="Line 9"/>
          <p:cNvSpPr>
            <a:spLocks noChangeShapeType="1"/>
          </p:cNvSpPr>
          <p:nvPr/>
        </p:nvSpPr>
        <p:spPr bwMode="auto">
          <a:xfrm flipH="1" flipV="1">
            <a:off x="6555019" y="764704"/>
            <a:ext cx="0" cy="417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4572000" y="785794"/>
            <a:ext cx="20002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b-NO" sz="1600" dirty="0" smtClean="0">
                <a:latin typeface="Univers 45 Light"/>
              </a:rPr>
              <a:t>Maksimal nedbetalingstid</a:t>
            </a:r>
            <a:endParaRPr lang="nb-NO" sz="1600" dirty="0">
              <a:latin typeface="Univers 45 Light"/>
            </a:endParaRP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57118" y="5517232"/>
            <a:ext cx="9086882" cy="1274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/>
            <a:r>
              <a:rPr lang="nb-NO" sz="1600" dirty="0" smtClean="0">
                <a:latin typeface="Univers 45 Light"/>
              </a:rPr>
              <a:t>1) Se </a:t>
            </a:r>
            <a:r>
              <a:rPr lang="nb-NO" sz="1600" dirty="0">
                <a:latin typeface="Univers 45 Light"/>
              </a:rPr>
              <a:t>fotnote 1 i figur 1 </a:t>
            </a:r>
            <a:endParaRPr lang="nb-NO" sz="1600" dirty="0" smtClean="0">
              <a:latin typeface="Univers 45 Light"/>
            </a:endParaRPr>
          </a:p>
          <a:p>
            <a:pPr marL="54000" indent="-457200"/>
            <a:r>
              <a:rPr lang="nb-NO" sz="1600" dirty="0" smtClean="0">
                <a:latin typeface="Univers 45 Light" pitchFamily="34" charset="0"/>
              </a:rPr>
              <a:t>2) Positive tall for utlånsmargin betyr økt utlånsmargin. Positive tall for utlånsmargin, krav til</a:t>
            </a:r>
          </a:p>
          <a:p>
            <a:pPr marL="54000" indent="-457200"/>
            <a:r>
              <a:rPr lang="nb-NO" sz="1600" dirty="0" smtClean="0">
                <a:latin typeface="Univers 45 Light" pitchFamily="34" charset="0"/>
              </a:rPr>
              <a:t>egenkapital og gebyrer og negative tall for maksimal nedbetalingstid innebærer strammere</a:t>
            </a:r>
          </a:p>
          <a:p>
            <a:pPr marL="54000" indent="-457200"/>
            <a:r>
              <a:rPr lang="nb-NO" sz="1600" dirty="0" smtClean="0">
                <a:latin typeface="Univers 45 Light" pitchFamily="34" charset="0"/>
              </a:rPr>
              <a:t>kredittpraksis </a:t>
            </a:r>
          </a:p>
          <a:p>
            <a:pPr marL="457200" indent="-457200"/>
            <a:r>
              <a:rPr lang="nb-NO" sz="1600" dirty="0" smtClean="0">
                <a:latin typeface="Univers 45 Light"/>
              </a:rPr>
              <a:t>Kilde: </a:t>
            </a:r>
            <a:r>
              <a:rPr lang="nb-NO" sz="1600" dirty="0" smtClean="0">
                <a:solidFill>
                  <a:schemeClr val="tx2"/>
                </a:solidFill>
                <a:latin typeface="Univers 45 Light"/>
              </a:rPr>
              <a:t>Norges Bank </a:t>
            </a:r>
            <a:r>
              <a:rPr lang="nb-NO" sz="1600" dirty="0" smtClean="0">
                <a:latin typeface="Univers 45 Light"/>
              </a:rPr>
              <a:t>	</a:t>
            </a:r>
          </a:p>
          <a:p>
            <a:pPr marL="457200" indent="-457200"/>
            <a:endParaRPr lang="nb-NO" sz="1600" dirty="0">
              <a:latin typeface="Univers 45 Light"/>
            </a:endParaRPr>
          </a:p>
        </p:txBody>
      </p:sp>
      <p:sp>
        <p:nvSpPr>
          <p:cNvPr id="6157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72560" cy="635000"/>
          </a:xfrm>
          <a:noFill/>
        </p:spPr>
        <p:txBody>
          <a:bodyPr anchor="ctr"/>
          <a:lstStyle/>
          <a:p>
            <a:pPr eaLnBrk="1" hangingPunct="1"/>
            <a:r>
              <a:rPr lang="nb-NO" sz="2000" b="1" dirty="0" smtClean="0">
                <a:latin typeface="Univers 45 Light"/>
              </a:rPr>
              <a:t>Figur 7</a:t>
            </a:r>
            <a:r>
              <a:rPr lang="nb-NO" sz="2000" dirty="0" smtClean="0">
                <a:latin typeface="Univers 45 Light"/>
              </a:rPr>
              <a:t> Endring i lånebetingelser for ikke-finansielle foretak. Nettotall.</a:t>
            </a:r>
            <a:r>
              <a:rPr lang="nb-NO" sz="2000" baseline="30000" dirty="0" smtClean="0">
                <a:latin typeface="Univers 45 Light"/>
              </a:rPr>
              <a:t>1), 2)</a:t>
            </a:r>
            <a:r>
              <a:rPr lang="nb-NO" sz="2000" dirty="0" smtClean="0">
                <a:latin typeface="Univers 45 Light"/>
              </a:rPr>
              <a:t> Prosent</a:t>
            </a:r>
            <a:endParaRPr lang="en-GB" sz="2000" dirty="0" smtClean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B Powerpointmal">
  <a:themeElements>
    <a:clrScheme name="NB Powerpointm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B Powerpointmal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 Powerpointm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 Powerpointm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 Powerpointm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22949</TotalTime>
  <Words>425</Words>
  <Application>Microsoft Office PowerPoint</Application>
  <PresentationFormat>On-screen Show (4:3)</PresentationFormat>
  <Paragraphs>83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Standard utforming</vt:lpstr>
      <vt:lpstr>NB Powerpointmal</vt:lpstr>
      <vt:lpstr>Norges Banks utlånsundersøkelse </vt:lpstr>
      <vt:lpstr>Figur 1 Etterspørsel etter lån fra husholdninger. Nettotall.1), 2) Prosent</vt:lpstr>
      <vt:lpstr>PowerPoint Presentation</vt:lpstr>
      <vt:lpstr>Figur 3 Endring i lånebetingelser for husholdninger. Nettotall.1), 2) Prosent</vt:lpstr>
      <vt:lpstr>Figur 4 Etterspørsel etter lån fra ikke-finansielle foretak og utnyttelsesgrad på kredittlinjer. Nettotall.1), 2) Prosent</vt:lpstr>
      <vt:lpstr>PowerPoint Presentation</vt:lpstr>
      <vt:lpstr>PowerPoint Presentation</vt:lpstr>
      <vt:lpstr>Figur 7 Endring i lånebetingelser for ikke-finansielle foretak. Nettotall.1), 2) Prosent</vt:lpstr>
    </vt:vector>
  </TitlesOfParts>
  <Company>Norges Bank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Norges Banks utlånsundersøkelse</dc:title>
  <dc:creator>Magdalena Riiser</dc:creator>
  <cp:lastModifiedBy>Frøyland, Anne Grethe</cp:lastModifiedBy>
  <cp:revision>723</cp:revision>
  <cp:lastPrinted>2013-04-10T14:01:22Z</cp:lastPrinted>
  <dcterms:created xsi:type="dcterms:W3CDTF">2008-03-11T13:27:45Z</dcterms:created>
  <dcterms:modified xsi:type="dcterms:W3CDTF">2014-01-16T07:13:30Z</dcterms:modified>
</cp:coreProperties>
</file>