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377" autoAdjust="0"/>
  </p:normalViewPr>
  <p:slideViewPr>
    <p:cSldViewPr>
      <p:cViewPr>
        <p:scale>
          <a:sx n="100" d="100"/>
          <a:sy n="100" d="100"/>
        </p:scale>
        <p:origin x="-27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898E-2"/>
          <c:y val="2.6427969348659052E-2"/>
          <c:w val="0.86769685039370736"/>
          <c:h val="0.865721264367819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12"/>
                <c:pt idx="0">
                  <c:v>42.2</c:v>
                </c:pt>
                <c:pt idx="1">
                  <c:v>41.8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12"/>
                <c:pt idx="3">
                  <c:v>20.100000000000001</c:v>
                </c:pt>
                <c:pt idx="4">
                  <c:v>41.8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12"/>
                <c:pt idx="6">
                  <c:v>16.2</c:v>
                </c:pt>
                <c:pt idx="7">
                  <c:v>22.6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12"/>
                <c:pt idx="9">
                  <c:v>20</c:v>
                </c:pt>
                <c:pt idx="10" formatCode="0.0">
                  <c:v>27.3</c:v>
                </c:pt>
              </c:numCache>
            </c:numRef>
          </c:val>
        </c:ser>
        <c:gapWidth val="140"/>
        <c:overlap val="100"/>
        <c:axId val="189028608"/>
        <c:axId val="1890512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12"/>
                <c:pt idx="0">
                  <c:v>0</c:v>
                </c:pt>
                <c:pt idx="1">
                  <c:v>0.8</c:v>
                </c:pt>
                <c:pt idx="2">
                  <c:v>3.8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12"/>
                <c:pt idx="3">
                  <c:v>4.2</c:v>
                </c:pt>
                <c:pt idx="4">
                  <c:v>7.3</c:v>
                </c:pt>
                <c:pt idx="5">
                  <c:v>3.8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12"/>
                <c:pt idx="6">
                  <c:v>0</c:v>
                </c:pt>
                <c:pt idx="7">
                  <c:v>-3.4</c:v>
                </c:pt>
                <c:pt idx="8" formatCode="0.0">
                  <c:v>3.8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Sheet1!$I$2:$I$61</c:f>
              <c:numCache>
                <c:formatCode>General</c:formatCode>
                <c:ptCount val="12"/>
                <c:pt idx="9">
                  <c:v>0</c:v>
                </c:pt>
                <c:pt idx="10">
                  <c:v>-3.2</c:v>
                </c:pt>
                <c:pt idx="11">
                  <c:v>10.6</c:v>
                </c:pt>
              </c:numCache>
            </c:numRef>
          </c:val>
        </c:ser>
        <c:marker val="1"/>
        <c:axId val="189052800"/>
        <c:axId val="189054336"/>
      </c:lineChart>
      <c:catAx>
        <c:axId val="18902860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9051264"/>
        <c:crossesAt val="0"/>
        <c:auto val="1"/>
        <c:lblAlgn val="ctr"/>
        <c:lblOffset val="100"/>
        <c:tickLblSkip val="1"/>
        <c:tickMarkSkip val="4"/>
      </c:catAx>
      <c:valAx>
        <c:axId val="1890512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028608"/>
        <c:crosses val="autoZero"/>
        <c:crossBetween val="between"/>
        <c:majorUnit val="20"/>
        <c:minorUnit val="20"/>
      </c:valAx>
      <c:catAx>
        <c:axId val="1890528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054336"/>
        <c:crossesAt val="-90"/>
        <c:auto val="1"/>
        <c:lblAlgn val="ctr"/>
        <c:lblOffset val="100"/>
        <c:tickLblSkip val="1"/>
        <c:tickMarkSkip val="1"/>
      </c:catAx>
      <c:valAx>
        <c:axId val="18905433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05280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Sheet1!$B$2:$B$76</c:f>
              <c:numCache>
                <c:formatCode>General</c:formatCode>
                <c:ptCount val="15"/>
                <c:pt idx="0">
                  <c:v>0</c:v>
                </c:pt>
                <c:pt idx="1">
                  <c:v>-5.2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Sheet1!$D$2:$D$76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Sheet1!$F$2:$F$76</c:f>
              <c:numCache>
                <c:formatCode>General</c:formatCode>
                <c:ptCount val="15"/>
                <c:pt idx="6">
                  <c:v>21.8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Sheet1!$H$2:$H$76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Sheet1!$J$2:$J$76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96164224"/>
        <c:axId val="19618688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Sheet1!$C$2:$C$76</c:f>
              <c:numCache>
                <c:formatCode>General</c:formatCode>
                <c:ptCount val="15"/>
                <c:pt idx="0">
                  <c:v>0.7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Sheet1!$E$2:$E$76</c:f>
              <c:numCache>
                <c:formatCode>General</c:formatCode>
                <c:ptCount val="15"/>
                <c:pt idx="3">
                  <c:v>-3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Sheet1!$G$2:$G$76</c:f>
              <c:numCache>
                <c:formatCode>General</c:formatCode>
                <c:ptCount val="15"/>
                <c:pt idx="6">
                  <c:v>2.2999999999999998</c:v>
                </c:pt>
                <c:pt idx="7">
                  <c:v>2.2999999999999998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Sheet1!$I$2:$I$76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Sheet1!$K$2:$K$76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marker val="1"/>
        <c:axId val="196188416"/>
        <c:axId val="196190208"/>
      </c:lineChart>
      <c:catAx>
        <c:axId val="19616422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6186880"/>
        <c:crossesAt val="0"/>
        <c:auto val="1"/>
        <c:lblAlgn val="ctr"/>
        <c:lblOffset val="100"/>
        <c:tickLblSkip val="1"/>
        <c:tickMarkSkip val="4"/>
      </c:catAx>
      <c:valAx>
        <c:axId val="19618688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164224"/>
        <c:crosses val="autoZero"/>
        <c:crossBetween val="between"/>
        <c:majorUnit val="20"/>
        <c:minorUnit val="20"/>
      </c:valAx>
      <c:catAx>
        <c:axId val="19618841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190208"/>
        <c:crossesAt val="-90"/>
        <c:auto val="1"/>
        <c:lblAlgn val="ctr"/>
        <c:lblOffset val="100"/>
        <c:tickLblSkip val="1"/>
        <c:tickMarkSkip val="1"/>
      </c:catAx>
      <c:valAx>
        <c:axId val="19619020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18841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46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12"/>
                <c:pt idx="0">
                  <c:v>-23.9</c:v>
                </c:pt>
                <c:pt idx="1">
                  <c:v>-15.5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12"/>
                <c:pt idx="9">
                  <c:v>3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96393984"/>
        <c:axId val="19639616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12"/>
                <c:pt idx="3">
                  <c:v>-2.2999999999999998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96393984"/>
        <c:axId val="19639616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12"/>
                <c:pt idx="0">
                  <c:v>-3.6</c:v>
                </c:pt>
                <c:pt idx="1">
                  <c:v>-36</c:v>
                </c:pt>
                <c:pt idx="2">
                  <c:v>-11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12"/>
                <c:pt idx="6">
                  <c:v>-2.2999999999999998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Sheet1!$I$2:$I$61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4.2</c:v>
                </c:pt>
              </c:numCache>
            </c:numRef>
          </c:val>
        </c:ser>
        <c:marker val="1"/>
        <c:axId val="196397696"/>
        <c:axId val="197861760"/>
      </c:lineChart>
      <c:catAx>
        <c:axId val="19639398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6396160"/>
        <c:crossesAt val="0"/>
        <c:auto val="1"/>
        <c:lblAlgn val="ctr"/>
        <c:lblOffset val="100"/>
        <c:tickLblSkip val="1"/>
        <c:tickMarkSkip val="4"/>
      </c:catAx>
      <c:valAx>
        <c:axId val="1963961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393984"/>
        <c:crosses val="autoZero"/>
        <c:crossBetween val="between"/>
        <c:majorUnit val="20"/>
        <c:minorUnit val="20"/>
      </c:valAx>
      <c:catAx>
        <c:axId val="1963976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861760"/>
        <c:crossesAt val="-90"/>
        <c:auto val="1"/>
        <c:lblAlgn val="ctr"/>
        <c:lblOffset val="100"/>
        <c:tickLblSkip val="1"/>
        <c:tickMarkSkip val="1"/>
      </c:catAx>
      <c:valAx>
        <c:axId val="1978617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39769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192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Sheet1!$B$2:$B$46</c:f>
              <c:numCache>
                <c:formatCode>General</c:formatCode>
                <c:ptCount val="9"/>
                <c:pt idx="0">
                  <c:v>31.7</c:v>
                </c:pt>
                <c:pt idx="1">
                  <c:v>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9"/>
                <c:pt idx="3">
                  <c:v>5.9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Sheet1!$F$2:$F$46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88998016"/>
        <c:axId val="1889995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9"/>
                <c:pt idx="0">
                  <c:v>25.8</c:v>
                </c:pt>
                <c:pt idx="1">
                  <c:v>43.4</c:v>
                </c:pt>
                <c:pt idx="2">
                  <c:v>48.7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Sheet1!$E$2:$E$46</c:f>
              <c:numCache>
                <c:formatCode>General</c:formatCode>
                <c:ptCount val="9"/>
                <c:pt idx="3">
                  <c:v>18.8</c:v>
                </c:pt>
                <c:pt idx="4">
                  <c:v>6.8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Sheet1!$G$2:$G$46</c:f>
              <c:numCache>
                <c:formatCode>General</c:formatCode>
                <c:ptCount val="9"/>
                <c:pt idx="6">
                  <c:v>14.4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88998016"/>
        <c:axId val="188999552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Sheet1!$A$2:$A$46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Sheet1!$H$2:$H$46</c:f>
              <c:numCache>
                <c:formatCode>General</c:formatCode>
                <c:ptCount val="9"/>
              </c:numCache>
            </c:numRef>
          </c:val>
        </c:ser>
        <c:marker val="1"/>
        <c:axId val="198259840"/>
        <c:axId val="189001088"/>
      </c:lineChart>
      <c:catAx>
        <c:axId val="18899801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88999552"/>
        <c:crossesAt val="0"/>
        <c:auto val="1"/>
        <c:lblAlgn val="ctr"/>
        <c:lblOffset val="100"/>
        <c:tickLblSkip val="1"/>
        <c:tickMarkSkip val="4"/>
      </c:catAx>
      <c:valAx>
        <c:axId val="1889995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998016"/>
        <c:crosses val="autoZero"/>
        <c:crossBetween val="between"/>
        <c:majorUnit val="20"/>
        <c:minorUnit val="20"/>
      </c:valAx>
      <c:valAx>
        <c:axId val="1890010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8259840"/>
        <c:crosses val="max"/>
        <c:crossBetween val="between"/>
        <c:majorUnit val="20"/>
      </c:valAx>
      <c:catAx>
        <c:axId val="198259840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89001088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4995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Sheet1!$A$2:$A$31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Sheet1!$B$2:$B$31</c:f>
              <c:numCache>
                <c:formatCode>General</c:formatCode>
                <c:ptCount val="6"/>
                <c:pt idx="0">
                  <c:v>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Sheet1!$A$2:$A$31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6"/>
                <c:pt idx="3">
                  <c:v>0.9</c:v>
                </c:pt>
                <c:pt idx="4">
                  <c:v>0.9</c:v>
                </c:pt>
              </c:numCache>
            </c:numRef>
          </c:val>
        </c:ser>
        <c:gapWidth val="140"/>
        <c:overlap val="100"/>
        <c:axId val="198402048"/>
        <c:axId val="19840358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Sheet1!$E$2:$E$31</c:f>
              <c:numCache>
                <c:formatCode>General</c:formatCode>
                <c:ptCount val="6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98405120"/>
        <c:axId val="198411008"/>
      </c:lineChart>
      <c:catAx>
        <c:axId val="198402048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8403584"/>
        <c:crossesAt val="0"/>
        <c:auto val="1"/>
        <c:lblAlgn val="ctr"/>
        <c:lblOffset val="100"/>
        <c:tickLblSkip val="1"/>
        <c:tickMarkSkip val="4"/>
      </c:catAx>
      <c:valAx>
        <c:axId val="19840358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402048"/>
        <c:crosses val="autoZero"/>
        <c:crossBetween val="between"/>
        <c:majorUnit val="20"/>
        <c:minorUnit val="20"/>
      </c:valAx>
      <c:catAx>
        <c:axId val="1984051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411008"/>
        <c:crossesAt val="-90"/>
        <c:auto val="1"/>
        <c:lblAlgn val="ctr"/>
        <c:lblOffset val="100"/>
        <c:tickLblSkip val="1"/>
        <c:tickMarkSkip val="1"/>
      </c:catAx>
      <c:valAx>
        <c:axId val="19841100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40512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67"/>
          <c:h val="0.8657212643678192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Sheet1!$B$2:$B$91</c:f>
              <c:numCache>
                <c:formatCode>General</c:formatCode>
                <c:ptCount val="18"/>
                <c:pt idx="0">
                  <c:v>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Sheet1!$D$2:$D$91</c:f>
              <c:numCache>
                <c:formatCode>General</c:formatCode>
                <c:ptCount val="18"/>
                <c:pt idx="3">
                  <c:v>2</c:v>
                </c:pt>
                <c:pt idx="4">
                  <c:v>0.9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Sheet1!$F$2:$F$91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Sheet1!$H$2:$H$91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Sheet1!$J$2:$J$91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Sheet1!$L$2:$L$91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202790016"/>
        <c:axId val="20279193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Sheet1!$C$2:$C$91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4.0999999999999996</c:v>
                </c:pt>
                <c:pt idx="2">
                  <c:v>4.0999999999999996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Sheet1!$E$2:$E$91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Sheet1!$G$2:$G$91</c:f>
              <c:numCache>
                <c:formatCode>General</c:formatCode>
                <c:ptCount val="18"/>
                <c:pt idx="6">
                  <c:v>0.9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Sheet1!$I$2:$I$91</c:f>
              <c:numCache>
                <c:formatCode>General</c:formatCode>
                <c:ptCount val="18"/>
                <c:pt idx="9">
                  <c:v>0</c:v>
                </c:pt>
                <c:pt idx="10">
                  <c:v>4.0999999999999996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Sheet1!$K$2:$K$91</c:f>
              <c:numCache>
                <c:formatCode>General</c:formatCode>
                <c:ptCount val="18"/>
                <c:pt idx="12">
                  <c:v>4.0999999999999996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Sheet1!$A$2:$A$91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Sheet1!$M$2:$M$91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marker val="1"/>
        <c:axId val="202806016"/>
        <c:axId val="202807552"/>
      </c:lineChart>
      <c:catAx>
        <c:axId val="20279001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02791936"/>
        <c:crossesAt val="0"/>
        <c:auto val="1"/>
        <c:lblAlgn val="ctr"/>
        <c:lblOffset val="100"/>
        <c:tickLblSkip val="1"/>
        <c:tickMarkSkip val="4"/>
      </c:catAx>
      <c:valAx>
        <c:axId val="20279193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790016"/>
        <c:crosses val="autoZero"/>
        <c:crossBetween val="between"/>
        <c:majorUnit val="20"/>
        <c:minorUnit val="20"/>
      </c:valAx>
      <c:catAx>
        <c:axId val="20280601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807552"/>
        <c:crossesAt val="-90"/>
        <c:auto val="1"/>
        <c:lblAlgn val="ctr"/>
        <c:lblOffset val="100"/>
        <c:tickLblSkip val="1"/>
        <c:tickMarkSkip val="1"/>
      </c:catAx>
      <c:valAx>
        <c:axId val="2028075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2806016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67"/>
          <c:h val="0.8657212643678192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12"/>
                <c:pt idx="0">
                  <c:v>-12.4</c:v>
                </c:pt>
                <c:pt idx="1">
                  <c:v>-25.4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Sheet1!$D$2:$D$48</c:f>
              <c:numCache>
                <c:formatCode>General</c:formatCode>
                <c:ptCount val="12"/>
                <c:pt idx="3">
                  <c:v>-0.9</c:v>
                </c:pt>
                <c:pt idx="4">
                  <c:v>-0.9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Sheet1!$F$2:$F$48</c:f>
              <c:numCache>
                <c:formatCode>General</c:formatCode>
                <c:ptCount val="12"/>
                <c:pt idx="6">
                  <c:v>16.600000000000001</c:v>
                </c:pt>
                <c:pt idx="7">
                  <c:v>7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Sheet1!$H$2:$H$48</c:f>
              <c:numCache>
                <c:formatCode>General</c:formatCode>
                <c:ptCount val="12"/>
                <c:pt idx="9">
                  <c:v>-22.5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203268096"/>
        <c:axId val="20327001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12"/>
                <c:pt idx="0">
                  <c:v>11.9</c:v>
                </c:pt>
                <c:pt idx="1">
                  <c:v>6</c:v>
                </c:pt>
                <c:pt idx="2">
                  <c:v>4.7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Sheet1!$E$2:$E$48</c:f>
              <c:numCache>
                <c:formatCode>General</c:formatCode>
                <c:ptCount val="12"/>
                <c:pt idx="3">
                  <c:v>-0.9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Sheet1!$G$2:$G$48</c:f>
              <c:numCache>
                <c:formatCode>General</c:formatCode>
                <c:ptCount val="12"/>
                <c:pt idx="6">
                  <c:v>7</c:v>
                </c:pt>
                <c:pt idx="7">
                  <c:v>7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Sheet1!$A$2:$A$48</c:f>
              <c:strCache>
                <c:ptCount val="12"/>
                <c:pt idx="0">
                  <c:v>4kv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Sheet1!$I$2:$I$48</c:f>
              <c:numCache>
                <c:formatCode>General</c:formatCode>
                <c:ptCount val="12"/>
                <c:pt idx="9">
                  <c:v>0</c:v>
                </c:pt>
                <c:pt idx="10">
                  <c:v>-5.9</c:v>
                </c:pt>
                <c:pt idx="11">
                  <c:v>0</c:v>
                </c:pt>
              </c:numCache>
            </c:numRef>
          </c:val>
        </c:ser>
        <c:marker val="1"/>
        <c:axId val="203271552"/>
        <c:axId val="203273344"/>
      </c:lineChart>
      <c:catAx>
        <c:axId val="20326809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03270016"/>
        <c:crossesAt val="0"/>
        <c:auto val="1"/>
        <c:lblAlgn val="ctr"/>
        <c:lblOffset val="100"/>
        <c:tickLblSkip val="1"/>
        <c:tickMarkSkip val="4"/>
      </c:catAx>
      <c:valAx>
        <c:axId val="20327001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268096"/>
        <c:crosses val="autoZero"/>
        <c:crossBetween val="between"/>
        <c:majorUnit val="20"/>
        <c:minorUnit val="20"/>
      </c:valAx>
      <c:catAx>
        <c:axId val="20327155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273344"/>
        <c:crossesAt val="-90"/>
        <c:auto val="1"/>
        <c:lblAlgn val="ctr"/>
        <c:lblOffset val="100"/>
        <c:tickLblSkip val="1"/>
        <c:tickMarkSkip val="1"/>
      </c:catAx>
      <c:valAx>
        <c:axId val="2032733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27155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1.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2011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72264" y="571480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53214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571480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2475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1261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7161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28836" y="1600187"/>
            <a:ext cx="630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1614475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29454" y="1571612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42910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8082" y="642917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4484" y="633393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4369" y="62386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maksimal </a:t>
            </a:r>
            <a:r>
              <a:rPr lang="nb-NO" sz="1600" dirty="0">
                <a:latin typeface="Univers 45 Light" pitchFamily="34" charset="0"/>
              </a:rPr>
              <a:t>gjeld i forhold til boligens </a:t>
            </a:r>
            <a:r>
              <a:rPr lang="nb-NO" sz="1600" dirty="0" smtClean="0">
                <a:latin typeface="Univers 45 Light" pitchFamily="34" charset="0"/>
              </a:rPr>
              <a:t>verdi og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72017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9525" y="5815029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 egenkapital og gebyrer og negative tall for maksimal nedbetalingstid innebærer strammere 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8131</TotalTime>
  <Words>429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Birgitte Hovdan Molden</cp:lastModifiedBy>
  <cp:revision>485</cp:revision>
  <dcterms:created xsi:type="dcterms:W3CDTF">2008-03-11T13:27:45Z</dcterms:created>
  <dcterms:modified xsi:type="dcterms:W3CDTF">2011-04-13T13:02:48Z</dcterms:modified>
</cp:coreProperties>
</file>