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76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50" autoAdjust="0"/>
    <p:restoredTop sz="94660"/>
  </p:normalViewPr>
  <p:slideViewPr>
    <p:cSldViewPr>
      <p:cViewPr>
        <p:scale>
          <a:sx n="100" d="100"/>
          <a:sy n="100" d="100"/>
        </p:scale>
        <p:origin x="-1530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912E-2"/>
          <c:y val="2.6427969348659052E-2"/>
          <c:w val="0.86769685039370714"/>
          <c:h val="0.865721264367819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2"/>
                <c:pt idx="0">
                  <c:v>42.2</c:v>
                </c:pt>
                <c:pt idx="1">
                  <c:v>41.8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2"/>
                <c:pt idx="3">
                  <c:v>20.100000000000001</c:v>
                </c:pt>
                <c:pt idx="4">
                  <c:v>41.8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2"/>
                <c:pt idx="6">
                  <c:v>16.2</c:v>
                </c:pt>
                <c:pt idx="7">
                  <c:v>22.6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Førstehjemslån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2"/>
                <c:pt idx="9">
                  <c:v>20</c:v>
                </c:pt>
                <c:pt idx="10" formatCode="0.0">
                  <c:v>27.3</c:v>
                </c:pt>
              </c:numCache>
            </c:numRef>
          </c:val>
        </c:ser>
        <c:gapWidth val="140"/>
        <c:overlap val="100"/>
        <c:axId val="184909824"/>
        <c:axId val="1849117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2"/>
                <c:pt idx="0">
                  <c:v>0</c:v>
                </c:pt>
                <c:pt idx="1">
                  <c:v>0.8</c:v>
                </c:pt>
                <c:pt idx="2">
                  <c:v>3.8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2"/>
                <c:pt idx="3">
                  <c:v>4.2</c:v>
                </c:pt>
                <c:pt idx="4">
                  <c:v>7.3</c:v>
                </c:pt>
                <c:pt idx="5">
                  <c:v>3.8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2"/>
                <c:pt idx="6">
                  <c:v>0</c:v>
                </c:pt>
                <c:pt idx="7">
                  <c:v>-3.4</c:v>
                </c:pt>
                <c:pt idx="8" formatCode="0.0">
                  <c:v>3.8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Førstehjemslån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2"/>
                <c:pt idx="9">
                  <c:v>0</c:v>
                </c:pt>
                <c:pt idx="10">
                  <c:v>-3.2</c:v>
                </c:pt>
                <c:pt idx="11">
                  <c:v>10.6</c:v>
                </c:pt>
              </c:numCache>
            </c:numRef>
          </c:val>
        </c:ser>
        <c:marker val="1"/>
        <c:axId val="184913280"/>
        <c:axId val="184919168"/>
      </c:lineChart>
      <c:catAx>
        <c:axId val="18490982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84911744"/>
        <c:crossesAt val="0"/>
        <c:auto val="1"/>
        <c:lblAlgn val="ctr"/>
        <c:lblOffset val="100"/>
        <c:tickLblSkip val="1"/>
        <c:tickMarkSkip val="4"/>
      </c:catAx>
      <c:valAx>
        <c:axId val="18491174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909824"/>
        <c:crosses val="autoZero"/>
        <c:crossBetween val="between"/>
        <c:majorUnit val="20"/>
        <c:minorUnit val="20"/>
      </c:valAx>
      <c:catAx>
        <c:axId val="1849132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919168"/>
        <c:crossesAt val="-90"/>
        <c:auto val="1"/>
        <c:lblAlgn val="ctr"/>
        <c:lblOffset val="100"/>
        <c:tickLblSkip val="1"/>
        <c:tickMarkSkip val="1"/>
      </c:catAx>
      <c:valAx>
        <c:axId val="1849191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849132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Sheet1!$B$2:$B$79</c:f>
              <c:numCache>
                <c:formatCode>General</c:formatCode>
                <c:ptCount val="15"/>
                <c:pt idx="0">
                  <c:v>0</c:v>
                </c:pt>
                <c:pt idx="1">
                  <c:v>-5.2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Sheet1!$D$2:$D$79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Sheet1!$F$2:$F$79</c:f>
              <c:numCache>
                <c:formatCode>General</c:formatCode>
                <c:ptCount val="15"/>
                <c:pt idx="6">
                  <c:v>21.8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Sheet1!$H$2:$H$79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Sheet1!$J$2:$J$79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</c:numCache>
            </c:numRef>
          </c:val>
        </c:ser>
        <c:gapWidth val="140"/>
        <c:overlap val="100"/>
        <c:axId val="198927104"/>
        <c:axId val="19894681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Sheet1!$C$2:$C$79</c:f>
              <c:numCache>
                <c:formatCode>General</c:formatCode>
                <c:ptCount val="15"/>
                <c:pt idx="0">
                  <c:v>0.70000000000000029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Makroøkonomiske 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Sheet1!$E$2:$E$79</c:f>
              <c:numCache>
                <c:formatCode>General</c:formatCode>
                <c:ptCount val="15"/>
                <c:pt idx="3">
                  <c:v>4.0999999999999996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Sheet1!$G$2:$G$79</c:f>
              <c:numCache>
                <c:formatCode>General</c:formatCode>
                <c:ptCount val="15"/>
                <c:pt idx="6">
                  <c:v>2.2999999999999998</c:v>
                </c:pt>
                <c:pt idx="7">
                  <c:v>2.2999999999999998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Sheet1!$I$2:$I$79</c:f>
              <c:numCache>
                <c:formatCode>General</c:formatCode>
                <c:ptCount val="15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Sheet1!$A$2:$A$79</c:f>
              <c:strCache>
                <c:ptCount val="15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</c:strCache>
            </c:strRef>
          </c:cat>
          <c:val>
            <c:numRef>
              <c:f>Sheet1!$K$2:$K$79</c:f>
              <c:numCache>
                <c:formatCode>General</c:formatCode>
                <c:ptCount val="15"/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marker val="1"/>
        <c:axId val="198948736"/>
        <c:axId val="198950912"/>
      </c:lineChart>
      <c:catAx>
        <c:axId val="19892710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8946816"/>
        <c:crossesAt val="0"/>
        <c:auto val="1"/>
        <c:lblAlgn val="ctr"/>
        <c:lblOffset val="100"/>
        <c:tickLblSkip val="1"/>
        <c:tickMarkSkip val="4"/>
      </c:catAx>
      <c:valAx>
        <c:axId val="19894681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27104"/>
        <c:crosses val="autoZero"/>
        <c:crossBetween val="between"/>
        <c:majorUnit val="20"/>
        <c:minorUnit val="20"/>
      </c:valAx>
      <c:catAx>
        <c:axId val="19894873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50912"/>
        <c:crossesAt val="-90"/>
        <c:auto val="1"/>
        <c:lblAlgn val="ctr"/>
        <c:lblOffset val="100"/>
        <c:tickLblSkip val="1"/>
        <c:tickMarkSkip val="1"/>
      </c:catAx>
      <c:valAx>
        <c:axId val="19895091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94873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44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2"/>
                <c:pt idx="0">
                  <c:v>-23.9</c:v>
                </c:pt>
                <c:pt idx="1">
                  <c:v>-15.5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2"/>
                <c:pt idx="9">
                  <c:v>3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198372736"/>
        <c:axId val="200877184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2"/>
                <c:pt idx="3">
                  <c:v>-2.2999999999999998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198372736"/>
        <c:axId val="200877184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2"/>
                <c:pt idx="0">
                  <c:v>-3.6</c:v>
                </c:pt>
                <c:pt idx="1">
                  <c:v>-36</c:v>
                </c:pt>
                <c:pt idx="2">
                  <c:v>-11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2"/>
                <c:pt idx="6">
                  <c:v>-2.2999999999999998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4.2</c:v>
                </c:pt>
              </c:numCache>
            </c:numRef>
          </c:val>
        </c:ser>
        <c:marker val="1"/>
        <c:axId val="200878720"/>
        <c:axId val="200892800"/>
      </c:lineChart>
      <c:catAx>
        <c:axId val="19837273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200877184"/>
        <c:crossesAt val="0"/>
        <c:auto val="1"/>
        <c:lblAlgn val="ctr"/>
        <c:lblOffset val="100"/>
        <c:tickLblSkip val="1"/>
        <c:tickMarkSkip val="4"/>
      </c:catAx>
      <c:valAx>
        <c:axId val="2008771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372736"/>
        <c:crosses val="autoZero"/>
        <c:crossBetween val="between"/>
        <c:majorUnit val="20"/>
        <c:minorUnit val="20"/>
      </c:valAx>
      <c:catAx>
        <c:axId val="2008787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0892800"/>
        <c:crossesAt val="-90"/>
        <c:auto val="1"/>
        <c:lblAlgn val="ctr"/>
        <c:lblOffset val="100"/>
        <c:tickLblSkip val="1"/>
        <c:tickMarkSkip val="1"/>
      </c:catAx>
      <c:valAx>
        <c:axId val="20089280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087872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5.9968722659667573E-2"/>
          <c:y val="2.642796934865901E-2"/>
          <c:w val="0.8683241469816273"/>
          <c:h val="0.85355651340996153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Sheet1!$B$2:$B$46</c:f>
              <c:numCache>
                <c:formatCode>General</c:formatCode>
                <c:ptCount val="9"/>
                <c:pt idx="0">
                  <c:v>31.7</c:v>
                </c:pt>
                <c:pt idx="1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Sheet1!$D$2:$D$46</c:f>
              <c:numCache>
                <c:formatCode>General</c:formatCode>
                <c:ptCount val="9"/>
                <c:pt idx="3">
                  <c:v>5.9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Sheet1!$F$2:$F$46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</c:numCache>
            </c:numRef>
          </c:val>
        </c:ser>
        <c:gapWidth val="140"/>
        <c:overlap val="100"/>
        <c:axId val="205424128"/>
        <c:axId val="20542566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Sheet1!$C$2:$C$46</c:f>
              <c:numCache>
                <c:formatCode>General</c:formatCode>
                <c:ptCount val="9"/>
                <c:pt idx="0">
                  <c:v>25.8</c:v>
                </c:pt>
                <c:pt idx="1">
                  <c:v>43.4</c:v>
                </c:pt>
                <c:pt idx="2">
                  <c:v>48.7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Sheet1!$E$2:$E$46</c:f>
              <c:numCache>
                <c:formatCode>General</c:formatCode>
                <c:ptCount val="9"/>
                <c:pt idx="3">
                  <c:v>18.8</c:v>
                </c:pt>
                <c:pt idx="4">
                  <c:v>6.8</c:v>
                </c:pt>
                <c:pt idx="5">
                  <c:v>0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Sheet1!$G$2:$G$46</c:f>
              <c:numCache>
                <c:formatCode>General</c:formatCode>
                <c:ptCount val="9"/>
                <c:pt idx="6">
                  <c:v>14.4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205424128"/>
        <c:axId val="205425664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Sheet1!$A$2:$A$46</c:f>
              <c:strCache>
                <c:ptCount val="9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</c:strCache>
            </c:strRef>
          </c:cat>
          <c:val>
            <c:numRef>
              <c:f>Sheet1!$H$2:$H$46</c:f>
              <c:numCache>
                <c:formatCode>General</c:formatCode>
                <c:ptCount val="9"/>
              </c:numCache>
            </c:numRef>
          </c:val>
        </c:ser>
        <c:marker val="1"/>
        <c:axId val="205428992"/>
        <c:axId val="205427456"/>
      </c:lineChart>
      <c:catAx>
        <c:axId val="205424128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05425664"/>
        <c:crossesAt val="0"/>
        <c:auto val="1"/>
        <c:lblAlgn val="ctr"/>
        <c:lblOffset val="100"/>
        <c:tickLblSkip val="1"/>
        <c:tickMarkSkip val="4"/>
      </c:catAx>
      <c:valAx>
        <c:axId val="2054256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5424128"/>
        <c:crosses val="autoZero"/>
        <c:crossBetween val="between"/>
        <c:majorUnit val="20"/>
        <c:minorUnit val="20"/>
      </c:valAx>
      <c:valAx>
        <c:axId val="20542745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5428992"/>
        <c:crosses val="max"/>
        <c:crossBetween val="between"/>
        <c:majorUnit val="20"/>
      </c:valAx>
      <c:catAx>
        <c:axId val="205428992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5427456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5006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Sheet1!$A$2:$A$31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Sheet1!$B$2:$B$31</c:f>
              <c:numCache>
                <c:formatCode>General</c:formatCode>
                <c:ptCount val="6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Sheet1!$A$2:$A$31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Sheet1!$D$2:$D$31</c:f>
              <c:numCache>
                <c:formatCode>General</c:formatCode>
                <c:ptCount val="6"/>
                <c:pt idx="3">
                  <c:v>0.9</c:v>
                </c:pt>
                <c:pt idx="4">
                  <c:v>0.9</c:v>
                </c:pt>
              </c:numCache>
            </c:numRef>
          </c:val>
        </c:ser>
        <c:gapWidth val="140"/>
        <c:overlap val="100"/>
        <c:axId val="205571968"/>
        <c:axId val="20558233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Sheet1!$C$2:$C$31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Sheet1!$A$2:$A$31</c:f>
              <c:strCache>
                <c:ptCount val="6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</c:strCache>
            </c:strRef>
          </c:cat>
          <c:val>
            <c:numRef>
              <c:f>Sheet1!$E$2:$E$31</c:f>
              <c:numCache>
                <c:formatCode>General</c:formatCode>
                <c:ptCount val="6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marker val="1"/>
        <c:axId val="205583872"/>
        <c:axId val="205585408"/>
      </c:lineChart>
      <c:catAx>
        <c:axId val="205571968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5582336"/>
        <c:crossesAt val="0"/>
        <c:auto val="1"/>
        <c:lblAlgn val="ctr"/>
        <c:lblOffset val="100"/>
        <c:tickLblSkip val="1"/>
        <c:tickMarkSkip val="4"/>
      </c:catAx>
      <c:valAx>
        <c:axId val="20558233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5571968"/>
        <c:crosses val="autoZero"/>
        <c:crossBetween val="between"/>
        <c:majorUnit val="20"/>
        <c:minorUnit val="20"/>
      </c:valAx>
      <c:catAx>
        <c:axId val="205583872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5585408"/>
        <c:crossesAt val="-90"/>
        <c:auto val="1"/>
        <c:lblAlgn val="ctr"/>
        <c:lblOffset val="100"/>
        <c:tickLblSkip val="1"/>
        <c:tickMarkSkip val="1"/>
      </c:catAx>
      <c:valAx>
        <c:axId val="20558540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5583872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14"/>
          <c:h val="0.865721264367819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Sheet1!$B$2:$B$91</c:f>
              <c:numCache>
                <c:formatCode>General</c:formatCode>
                <c:ptCount val="18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Sheet1!$D$2:$D$91</c:f>
              <c:numCache>
                <c:formatCode>General</c:formatCode>
                <c:ptCount val="18"/>
                <c:pt idx="3">
                  <c:v>2</c:v>
                </c:pt>
                <c:pt idx="4">
                  <c:v>0.9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Sheet1!$F$2:$F$91</c:f>
              <c:numCache>
                <c:formatCode>General</c:formatCode>
                <c:ptCount val="18"/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Sheet1!$H$2:$H$91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Sheet1!$J$2:$J$91</c:f>
              <c:numCache>
                <c:formatCode>General</c:formatCode>
                <c:ptCount val="18"/>
                <c:pt idx="12">
                  <c:v>0</c:v>
                </c:pt>
                <c:pt idx="13">
                  <c:v>0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Sheet1!$L$2:$L$91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</c:numCache>
            </c:numRef>
          </c:val>
        </c:ser>
        <c:gapWidth val="140"/>
        <c:overlap val="100"/>
        <c:axId val="205794688"/>
        <c:axId val="2058013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Sheet1!$C$2:$C$91</c:f>
              <c:numCache>
                <c:formatCode>General</c:formatCode>
                <c:ptCount val="18"/>
                <c:pt idx="0">
                  <c:v>4.0999999999999996</c:v>
                </c:pt>
                <c:pt idx="1">
                  <c:v>4.0999999999999996</c:v>
                </c:pt>
                <c:pt idx="2">
                  <c:v>4.0999999999999996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Sheet1!$E$2:$E$91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Sheet1!$G$2:$G$91</c:f>
              <c:numCache>
                <c:formatCode>General</c:formatCode>
                <c:ptCount val="18"/>
                <c:pt idx="6">
                  <c:v>0.9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Sheet1!$I$2:$I$91</c:f>
              <c:numCache>
                <c:formatCode>General</c:formatCode>
                <c:ptCount val="18"/>
                <c:pt idx="9">
                  <c:v>0</c:v>
                </c:pt>
                <c:pt idx="10">
                  <c:v>4.0999999999999996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Sheet1!$K$2:$K$91</c:f>
              <c:numCache>
                <c:formatCode>General</c:formatCode>
                <c:ptCount val="18"/>
                <c:pt idx="12">
                  <c:v>4.0999999999999996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Sheet1!$A$2:$A$91</c:f>
              <c:strCache>
                <c:ptCount val="18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  <c:pt idx="12">
                  <c:v>Q4</c:v>
                </c:pt>
                <c:pt idx="13">
                  <c:v>Q1</c:v>
                </c:pt>
                <c:pt idx="14">
                  <c:v>Q2</c:v>
                </c:pt>
                <c:pt idx="15">
                  <c:v>Q4</c:v>
                </c:pt>
                <c:pt idx="16">
                  <c:v>Q1</c:v>
                </c:pt>
                <c:pt idx="17">
                  <c:v>Q2</c:v>
                </c:pt>
              </c:strCache>
            </c:strRef>
          </c:cat>
          <c:val>
            <c:numRef>
              <c:f>Sheet1!$M$2:$M$91</c:f>
              <c:numCache>
                <c:formatCode>General</c:formatCode>
                <c:ptCount val="18"/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marker val="1"/>
        <c:axId val="205802880"/>
        <c:axId val="205816960"/>
      </c:lineChart>
      <c:catAx>
        <c:axId val="205794688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5801344"/>
        <c:crossesAt val="0"/>
        <c:auto val="1"/>
        <c:lblAlgn val="ctr"/>
        <c:lblOffset val="100"/>
        <c:tickLblSkip val="1"/>
        <c:tickMarkSkip val="4"/>
      </c:catAx>
      <c:valAx>
        <c:axId val="20580134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5794688"/>
        <c:crosses val="autoZero"/>
        <c:crossBetween val="between"/>
        <c:majorUnit val="20"/>
        <c:minorUnit val="20"/>
      </c:valAx>
      <c:catAx>
        <c:axId val="2058028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5816960"/>
        <c:crossesAt val="-90"/>
        <c:auto val="1"/>
        <c:lblAlgn val="ctr"/>
        <c:lblOffset val="100"/>
        <c:tickLblSkip val="1"/>
        <c:tickMarkSkip val="1"/>
      </c:catAx>
      <c:valAx>
        <c:axId val="20581696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5802880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714"/>
          <c:h val="0.8657212643678197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Sheet1!$B$2:$B$48</c:f>
              <c:numCache>
                <c:formatCode>General</c:formatCode>
                <c:ptCount val="12"/>
                <c:pt idx="0">
                  <c:v>-12.4</c:v>
                </c:pt>
                <c:pt idx="1">
                  <c:v>-25.4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Sheet1!$D$2:$D$48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Sheet1!$F$2:$F$48</c:f>
              <c:numCache>
                <c:formatCode>General</c:formatCode>
                <c:ptCount val="12"/>
                <c:pt idx="6">
                  <c:v>16.600000000000001</c:v>
                </c:pt>
                <c:pt idx="7">
                  <c:v>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Sheet1!$H$2:$H$48</c:f>
              <c:numCache>
                <c:formatCode>General</c:formatCode>
                <c:ptCount val="12"/>
                <c:pt idx="9">
                  <c:v>-22.5</c:v>
                </c:pt>
                <c:pt idx="10">
                  <c:v>0</c:v>
                </c:pt>
              </c:numCache>
            </c:numRef>
          </c:val>
        </c:ser>
        <c:gapWidth val="140"/>
        <c:overlap val="100"/>
        <c:axId val="206118272"/>
        <c:axId val="20612454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Sheet1!$C$2:$C$48</c:f>
              <c:numCache>
                <c:formatCode>General</c:formatCode>
                <c:ptCount val="12"/>
                <c:pt idx="0">
                  <c:v>11.9</c:v>
                </c:pt>
                <c:pt idx="1">
                  <c:v>6</c:v>
                </c:pt>
                <c:pt idx="2">
                  <c:v>4.7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Sheet1!$E$2:$E$48</c:f>
              <c:numCache>
                <c:formatCode>General</c:formatCode>
                <c:ptCount val="12"/>
                <c:pt idx="3">
                  <c:v>-0.9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Maksimal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Sheet1!$G$2:$G$48</c:f>
              <c:numCache>
                <c:formatCode>General</c:formatCode>
                <c:ptCount val="12"/>
                <c:pt idx="6">
                  <c:v>7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Sheet1!$A$2:$A$48</c:f>
              <c:strCache>
                <c:ptCount val="12"/>
                <c:pt idx="0">
                  <c:v>Q4</c:v>
                </c:pt>
                <c:pt idx="1">
                  <c:v>Q1</c:v>
                </c:pt>
                <c:pt idx="2">
                  <c:v>Q2</c:v>
                </c:pt>
                <c:pt idx="3">
                  <c:v>Q4</c:v>
                </c:pt>
                <c:pt idx="4">
                  <c:v>Q1</c:v>
                </c:pt>
                <c:pt idx="5">
                  <c:v>Q2</c:v>
                </c:pt>
                <c:pt idx="6">
                  <c:v>Q4</c:v>
                </c:pt>
                <c:pt idx="7">
                  <c:v>Q1</c:v>
                </c:pt>
                <c:pt idx="8">
                  <c:v>Q2</c:v>
                </c:pt>
                <c:pt idx="9">
                  <c:v>Q4</c:v>
                </c:pt>
                <c:pt idx="10">
                  <c:v>Q1</c:v>
                </c:pt>
                <c:pt idx="11">
                  <c:v>Q2</c:v>
                </c:pt>
              </c:strCache>
            </c:strRef>
          </c:cat>
          <c:val>
            <c:numRef>
              <c:f>Sheet1!$I$2:$I$48</c:f>
              <c:numCache>
                <c:formatCode>General</c:formatCode>
                <c:ptCount val="12"/>
                <c:pt idx="9">
                  <c:v>0</c:v>
                </c:pt>
                <c:pt idx="10">
                  <c:v>-5.9</c:v>
                </c:pt>
                <c:pt idx="11">
                  <c:v>0</c:v>
                </c:pt>
              </c:numCache>
            </c:numRef>
          </c:val>
        </c:ser>
        <c:marker val="1"/>
        <c:axId val="206126080"/>
        <c:axId val="206136064"/>
      </c:lineChart>
      <c:catAx>
        <c:axId val="206118272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6124544"/>
        <c:crossesAt val="0"/>
        <c:auto val="1"/>
        <c:lblAlgn val="ctr"/>
        <c:lblOffset val="100"/>
        <c:tickLblSkip val="1"/>
        <c:tickMarkSkip val="4"/>
      </c:catAx>
      <c:valAx>
        <c:axId val="20612454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6118272"/>
        <c:crosses val="autoZero"/>
        <c:crossBetween val="between"/>
        <c:majorUnit val="20"/>
        <c:minorUnit val="20"/>
      </c:valAx>
      <c:catAx>
        <c:axId val="20612608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6136064"/>
        <c:crossesAt val="-90"/>
        <c:auto val="1"/>
        <c:lblAlgn val="ctr"/>
        <c:lblOffset val="100"/>
        <c:tickLblSkip val="1"/>
        <c:tickMarkSkip val="1"/>
      </c:catAx>
      <c:valAx>
        <c:axId val="20613606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612608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0.14759</cdr:y>
    </cdr:from>
    <cdr:to>
      <cdr:x>0.75987</cdr:x>
      <cdr:y>0.87863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770428"/>
          <a:ext cx="0" cy="3816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0.63387</cdr:x>
      <cdr:y>0.02366</cdr:y>
    </cdr:from>
    <cdr:to>
      <cdr:x>0.63387</cdr:x>
      <cdr:y>0.87883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796136" y="12349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en-GB" sz="1600" dirty="0" smtClean="0">
              <a:latin typeface="Univers 45 Light" pitchFamily="34" charset="0"/>
            </a:rPr>
            <a:t>Fixed-rate loans</a:t>
          </a:r>
          <a:endParaRPr lang="en-GB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0.79137</cdr:x>
      <cdr:y>0.02759</cdr:y>
    </cdr:from>
    <cdr:to>
      <cdr:x>0.79137</cdr:x>
      <cdr:y>0.88276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236296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0.64175</cdr:x>
      <cdr:y>0.02759</cdr:y>
    </cdr:from>
    <cdr:to>
      <cdr:x>0.64175</cdr:x>
      <cdr:y>0.88276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68144" y="144016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285852" y="2000240"/>
            <a:ext cx="67659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nb-NO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Norges Bank’s </a:t>
            </a:r>
            <a:b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GB" sz="4000" b="0" i="0" u="none" strike="noStrike" kern="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Survey of Bank Lending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dirty="0" smtClean="0">
                <a:solidFill>
                  <a:schemeClr val="tx2"/>
                </a:solidFill>
              </a:rPr>
              <a:t>2011 Q1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476672"/>
          <a:ext cx="9144000" cy="5171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20002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Repayment loans secured on dwellings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642918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47006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Home equity lines of credit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27708" y="27708"/>
            <a:ext cx="9116292" cy="428628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1</a:t>
            </a:r>
            <a:r>
              <a:rPr lang="en-GB" sz="2000" dirty="0" smtClean="0">
                <a:latin typeface="Univers 45 Light" pitchFamily="34" charset="0"/>
              </a:rPr>
              <a:t> Household credit demand. Net percentage balances.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0314" y="62068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5308" y="620688"/>
            <a:ext cx="0" cy="439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6944" y="5496366"/>
            <a:ext cx="9001156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Net percentage balances are calculated by weighting together the responses in the survey. The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blue bars show developments over the past quarter. The red diamonds show expectations over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the next quarter. The red diamonds have been moved forward one quarter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falling demand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  <a:endParaRPr lang="en-GB" sz="1600" dirty="0" smtClean="0">
              <a:latin typeface="Univers 45 Light" pitchFamily="34" charset="0"/>
            </a:endParaRP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6732240" y="692696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First-home mortgages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36944" y="5993982"/>
            <a:ext cx="8358246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en-GB" sz="1600" dirty="0" smtClean="0">
                <a:latin typeface="Univers 45 Light" pitchFamily="34" charset="0"/>
              </a:rPr>
              <a:t> </a:t>
            </a: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Economic outlook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39552" y="836712"/>
            <a:ext cx="164307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Credit standards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5736" y="836712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195736" y="1509410"/>
            <a:ext cx="633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484784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Market share objectives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915816" y="928670"/>
            <a:ext cx="47926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Factors affecting credit standards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52370" y="52378"/>
            <a:ext cx="9091630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2 </a:t>
            </a:r>
            <a:r>
              <a:rPr lang="en-GB" sz="2000" dirty="0" smtClean="0">
                <a:latin typeface="Univers 45 Light" pitchFamily="34" charset="0"/>
              </a:rPr>
              <a:t>Change in credit standards for households. Factors affecting credit standards.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64088" y="1484784"/>
            <a:ext cx="0" cy="3888432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9912" y="1485216"/>
            <a:ext cx="516" cy="388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7000892" y="1500174"/>
            <a:ext cx="157163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Funding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5364088" y="1484784"/>
            <a:ext cx="15841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Object 2"/>
          <p:cNvGraphicFramePr>
            <a:graphicFrameLocks/>
          </p:cNvGraphicFramePr>
          <p:nvPr/>
        </p:nvGraphicFramePr>
        <p:xfrm>
          <a:off x="0" y="500042"/>
          <a:ext cx="9144000" cy="5161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463090" y="6557940"/>
            <a:ext cx="4498975" cy="30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nb-NO" sz="1600" dirty="0">
              <a:solidFill>
                <a:schemeClr val="tx2"/>
              </a:solidFill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571472" y="714356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Lending margins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4064" y="629832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3328" y="661574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714356"/>
            <a:ext cx="196999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Fees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8600" y="643378"/>
            <a:ext cx="0" cy="432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714356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loan-to-value ratio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324528" cy="404664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3</a:t>
            </a:r>
            <a:r>
              <a:rPr lang="en-GB" sz="2000" dirty="0" smtClean="0">
                <a:latin typeface="Univers 45 Light" pitchFamily="34" charset="0"/>
              </a:rPr>
              <a:t> Change in loan conditions for households.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</a:t>
            </a:r>
            <a:r>
              <a:rPr lang="nb-NO" sz="2000" baseline="30000" dirty="0" smtClean="0">
                <a:latin typeface="Univers 45 Light" pitchFamily="34" charset="0"/>
              </a:rPr>
              <a:t>), 2)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for lending margins indicate higher lending margins. Positive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net percentage balances for lending margins and fees denote tighter credit standards. Negative net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percentage balances for maximum LTI ratio and maximum LTV ratio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Arial Narrow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Arial Narrow" pitchFamily="34" charset="0"/>
            </a:endParaRP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2555776" y="620688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Maximum loan-to-income ratio</a:t>
            </a:r>
            <a:endParaRPr lang="en-GB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27708" y="5786454"/>
            <a:ext cx="8973448" cy="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Positive net percentage balances denote increased demand or increased drawdowns on credit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 lines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Norges Bank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323528" y="908720"/>
            <a:ext cx="2952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Credit demand among non-financial corporations</a:t>
            </a:r>
            <a:endParaRPr lang="en-GB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03848" y="98072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03848" y="980728"/>
            <a:ext cx="264320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Drawdowns on credit lines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9107056" cy="769957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 pitchFamily="34" charset="0"/>
              </a:rPr>
              <a:t>Chart 4</a:t>
            </a:r>
            <a:r>
              <a:rPr lang="en-GB" sz="2000" dirty="0" smtClean="0">
                <a:latin typeface="Univers 45 Light" pitchFamily="34" charset="0"/>
              </a:rPr>
              <a:t> Credit demand among non-financial corporations and drawdowns on credit lines.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2"/>
          <p:cNvGraphicFramePr>
            <a:graphicFrameLocks/>
          </p:cNvGraphicFramePr>
          <p:nvPr/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55416" y="6003218"/>
            <a:ext cx="77153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2) Negative net percentage balances denote tighter credit standards</a:t>
            </a:r>
          </a:p>
          <a:p>
            <a:pPr marL="457200" indent="-457200"/>
            <a:r>
              <a:rPr lang="en-GB" sz="1600" dirty="0" smtClean="0">
                <a:latin typeface="Univers 45 Light" pitchFamily="34" charset="0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1156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Total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72000" y="908720"/>
            <a:ext cx="0" cy="453650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0872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 pitchFamily="34" charset="0"/>
              </a:rPr>
              <a:t>Commercial real estate</a:t>
            </a:r>
            <a:endParaRPr lang="en-GB" sz="1600" dirty="0">
              <a:latin typeface="Univers 45 Light" pitchFamily="34" charset="0"/>
            </a:endParaRP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46180" y="55416"/>
            <a:ext cx="9097820" cy="658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5 </a:t>
            </a:r>
            <a:r>
              <a:rPr lang="en-GB" sz="2000" dirty="0" smtClean="0">
                <a:latin typeface="Univers 45 Light" pitchFamily="34" charset="0"/>
              </a:rPr>
              <a:t>Change in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</a:t>
            </a:r>
            <a:r>
              <a:rPr lang="nb-NO" sz="2000" baseline="30000" dirty="0" smtClean="0">
                <a:latin typeface="Univers 45 Light" pitchFamily="34" charset="0"/>
              </a:rPr>
              <a:t>)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Object 2"/>
          <p:cNvGraphicFramePr>
            <a:graphicFrameLocks/>
          </p:cNvGraphicFramePr>
          <p:nvPr/>
        </p:nvGraphicFramePr>
        <p:xfrm>
          <a:off x="0" y="69269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59156" y="5717466"/>
            <a:ext cx="8942000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</a:t>
            </a:r>
            <a:r>
              <a:rPr lang="en-GB" sz="1600" dirty="0" smtClean="0">
                <a:latin typeface="Univers 45 Light" pitchFamily="34" charset="0"/>
              </a:rPr>
              <a:t>See footnote 1 in Chart 1 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2) Negative net percentage balances denote that the factor has contributed to tighter credit</a:t>
            </a:r>
          </a:p>
          <a:p>
            <a:pPr marL="342900" indent="-342900" eaLnBrk="0" hangingPunct="0"/>
            <a:r>
              <a:rPr lang="en-GB" sz="1600" dirty="0" smtClean="0">
                <a:latin typeface="Univers 45 Light" pitchFamily="34" charset="0"/>
              </a:rPr>
              <a:t> standards</a:t>
            </a:r>
          </a:p>
          <a:p>
            <a:pPr marL="342900" indent="-342900" eaLnBrk="0" hangingPunct="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endParaRPr lang="nb-NO" sz="1600" dirty="0" smtClean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</a:t>
            </a:r>
            <a:endParaRPr lang="nb-NO" sz="1600" dirty="0" smtClean="0">
              <a:latin typeface="Univers 45 Light" pitchFamily="34" charset="0"/>
            </a:endParaRP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Economic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499992" y="836712"/>
            <a:ext cx="13573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Banks’ risk appetite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H="1" flipV="1">
            <a:off x="1907704" y="836710"/>
            <a:ext cx="0" cy="446449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37486" y="812938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785794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Sector-specific outlook</a:t>
            </a:r>
            <a:endParaRPr lang="en-GB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46180" y="36944"/>
            <a:ext cx="8954976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en-GB" sz="2000" b="1" dirty="0" smtClean="0">
                <a:latin typeface="Univers 45 Light" pitchFamily="34" charset="0"/>
              </a:rPr>
              <a:t>Chart 6 </a:t>
            </a:r>
            <a:r>
              <a:rPr lang="en-GB" sz="2000" dirty="0" smtClean="0">
                <a:latin typeface="Univers 45 Light" pitchFamily="34" charset="0"/>
              </a:rPr>
              <a:t>Factors affecting credit standards for non-financial corporations. Net percentage balances</a:t>
            </a:r>
            <a:r>
              <a:rPr lang="en-GB" sz="2000" baseline="30000" dirty="0" smtClean="0">
                <a:latin typeface="Univers 45 Light" pitchFamily="34" charset="0"/>
              </a:rPr>
              <a:t>1), 2)</a:t>
            </a:r>
            <a:endParaRPr lang="en-GB" sz="2000" baseline="30000" dirty="0">
              <a:latin typeface="Univers 45 Light" pitchFamily="34" charset="0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6588" y="794466"/>
            <a:ext cx="0" cy="450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785794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Market share objectives</a:t>
            </a:r>
            <a:endParaRPr lang="en-GB" sz="1600" dirty="0">
              <a:latin typeface="Univers 45 Light"/>
            </a:endParaRPr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5868144" y="836712"/>
            <a:ext cx="1357244" cy="34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Funding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7236296" y="836712"/>
            <a:ext cx="1285920" cy="584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Capital adequacy</a:t>
            </a:r>
            <a:endParaRPr lang="en-GB" sz="1600" baseline="300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92696"/>
          <a:ext cx="9144000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55776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Equity capital requirements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611560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Lending margins</a:t>
            </a:r>
            <a:endParaRPr lang="en-GB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3208" y="836712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64000" y="836712"/>
            <a:ext cx="0" cy="406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16216" y="836712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Fees</a:t>
            </a:r>
            <a:endParaRPr lang="en-GB" sz="1600" dirty="0">
              <a:latin typeface="Univers 45 Light"/>
            </a:endParaRP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60792" y="837168"/>
            <a:ext cx="0" cy="410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836712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dirty="0" smtClean="0">
                <a:latin typeface="Univers 45 Light"/>
              </a:rPr>
              <a:t>Maximum loan maturity</a:t>
            </a:r>
            <a:endParaRPr lang="en-GB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0" y="5367722"/>
            <a:ext cx="8929718" cy="149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000" indent="-457200"/>
            <a:r>
              <a:rPr lang="nb-NO" sz="1600" dirty="0" smtClean="0">
                <a:latin typeface="Univers 45 Light"/>
              </a:rPr>
              <a:t>1</a:t>
            </a:r>
            <a:r>
              <a:rPr lang="en-GB" sz="1600" dirty="0" smtClean="0">
                <a:latin typeface="Univers 45 Light"/>
              </a:rPr>
              <a:t>) See footnote 1 in Chart 1 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2) Positive net percentage balances for lending margins denote higher lending margins. Positive</a:t>
            </a:r>
          </a:p>
          <a:p>
            <a:pPr marL="36000" indent="-457200"/>
            <a:r>
              <a:rPr lang="en-GB" sz="1600" dirty="0" smtClean="0">
                <a:latin typeface="Univers 45 Light"/>
              </a:rPr>
              <a:t> net percentage balances for lending margins, equity capital requirements and fees denote tighter credit standards. Negative net percentage balances for maximum loan maturity indicate tighter credit standards</a:t>
            </a:r>
          </a:p>
          <a:p>
            <a:pPr marL="457200" indent="-457200"/>
            <a:r>
              <a:rPr lang="en-GB" sz="1600" dirty="0" smtClean="0">
                <a:latin typeface="Univers 45 Light"/>
              </a:rPr>
              <a:t>Source: </a:t>
            </a:r>
            <a:r>
              <a:rPr lang="en-GB" sz="1600" dirty="0" smtClean="0">
                <a:solidFill>
                  <a:schemeClr val="tx2"/>
                </a:solidFill>
                <a:latin typeface="Univers 45 Light"/>
              </a:rPr>
              <a:t>Norges Bank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 </a:t>
            </a:r>
          </a:p>
          <a:p>
            <a:pPr marL="457200" indent="-457200"/>
            <a:endParaRPr lang="nb-NO" sz="1600" dirty="0">
              <a:latin typeface="Univers 45 Light"/>
            </a:endParaRP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36944" y="36944"/>
            <a:ext cx="8858280" cy="635000"/>
          </a:xfrm>
        </p:spPr>
        <p:txBody>
          <a:bodyPr/>
          <a:lstStyle/>
          <a:p>
            <a:pPr eaLnBrk="1" hangingPunct="1"/>
            <a:r>
              <a:rPr lang="en-GB" sz="2000" b="1" dirty="0" smtClean="0">
                <a:latin typeface="Univers 45 Light"/>
              </a:rPr>
              <a:t>Chart 7</a:t>
            </a:r>
            <a:r>
              <a:rPr lang="en-GB" sz="2000" dirty="0" smtClean="0">
                <a:latin typeface="Univers 45 Light"/>
              </a:rPr>
              <a:t> Change in loan conditions for non-financial corporations. </a:t>
            </a:r>
            <a:br>
              <a:rPr lang="en-GB" sz="2000" dirty="0" smtClean="0">
                <a:latin typeface="Univers 45 Light"/>
              </a:rPr>
            </a:br>
            <a:r>
              <a:rPr lang="en-GB" sz="2000" dirty="0" smtClean="0">
                <a:latin typeface="Univers 45 Light"/>
              </a:rPr>
              <a:t>Net percentage balances</a:t>
            </a:r>
            <a:r>
              <a:rPr lang="en-GB" sz="2000" baseline="30000" dirty="0" smtClean="0">
                <a:latin typeface="Univers 45 Light"/>
              </a:rPr>
              <a:t>1), 2)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5764</TotalTime>
  <Words>469</Words>
  <Application>Microsoft Office PowerPoint</Application>
  <PresentationFormat>On-screen Show (4:3)</PresentationFormat>
  <Paragraphs>81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Slide 1</vt:lpstr>
      <vt:lpstr>Chart 1 Household credit demand. Net percentage balances.1), 2)</vt:lpstr>
      <vt:lpstr>Slide 3</vt:lpstr>
      <vt:lpstr>Chart 3 Change in loan conditions for households. Net percentage balances1), 2)</vt:lpstr>
      <vt:lpstr>Chart 4 Credit demand among non-financial corporations and drawdowns on credit lines. Net percentage balances1), 2)</vt:lpstr>
      <vt:lpstr>Slide 6</vt:lpstr>
      <vt:lpstr>Slide 7</vt:lpstr>
      <vt:lpstr>Chart 7 Change in loan conditions for non-financial corporations.  Net percentage balances1), 2)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Birgitte Hovdan Molden</cp:lastModifiedBy>
  <cp:revision>446</cp:revision>
  <dcterms:created xsi:type="dcterms:W3CDTF">2008-03-11T13:27:45Z</dcterms:created>
  <dcterms:modified xsi:type="dcterms:W3CDTF">2011-04-27T08:13:29Z</dcterms:modified>
</cp:coreProperties>
</file>