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 varScale="1">
        <p:scale>
          <a:sx n="95" d="100"/>
          <a:sy n="95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787E-2"/>
          <c:y val="2.6427969348659052E-2"/>
          <c:w val="0.86769685039370414"/>
          <c:h val="0.865721264367817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12"/>
                <c:pt idx="0">
                  <c:v>-22.2</c:v>
                </c:pt>
                <c:pt idx="1">
                  <c:v>-4.9000000000000004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12"/>
                <c:pt idx="3">
                  <c:v>-22.2</c:v>
                </c:pt>
                <c:pt idx="4">
                  <c:v>-4.9000000000000004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12"/>
                <c:pt idx="6">
                  <c:v>-26</c:v>
                </c:pt>
                <c:pt idx="7">
                  <c:v>-17.5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12"/>
                <c:pt idx="9">
                  <c:v>-14.4</c:v>
                </c:pt>
                <c:pt idx="10" formatCode="0.0">
                  <c:v>15.8</c:v>
                </c:pt>
              </c:numCache>
            </c:numRef>
          </c:val>
        </c:ser>
        <c:gapWidth val="140"/>
        <c:overlap val="100"/>
        <c:axId val="188700544"/>
        <c:axId val="18871500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12"/>
                <c:pt idx="0">
                  <c:v>3.5</c:v>
                </c:pt>
                <c:pt idx="1">
                  <c:v>29.8</c:v>
                </c:pt>
                <c:pt idx="2">
                  <c:v>-8.5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12"/>
                <c:pt idx="3">
                  <c:v>3.5</c:v>
                </c:pt>
                <c:pt idx="4">
                  <c:v>32</c:v>
                </c:pt>
                <c:pt idx="5">
                  <c:v>-8.5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12"/>
                <c:pt idx="6">
                  <c:v>-0.30000000000000032</c:v>
                </c:pt>
                <c:pt idx="7">
                  <c:v>18.8</c:v>
                </c:pt>
                <c:pt idx="8">
                  <c:v>-14.6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Sheet1!$I$2:$I$49</c:f>
              <c:numCache>
                <c:formatCode>General</c:formatCode>
                <c:ptCount val="12"/>
                <c:pt idx="9">
                  <c:v>0</c:v>
                </c:pt>
                <c:pt idx="10">
                  <c:v>17.5</c:v>
                </c:pt>
                <c:pt idx="11">
                  <c:v>-13.6</c:v>
                </c:pt>
              </c:numCache>
            </c:numRef>
          </c:val>
        </c:ser>
        <c:marker val="1"/>
        <c:axId val="188716544"/>
        <c:axId val="188718080"/>
      </c:lineChart>
      <c:catAx>
        <c:axId val="18870054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8715008"/>
        <c:crossesAt val="0"/>
        <c:auto val="1"/>
        <c:lblAlgn val="ctr"/>
        <c:lblOffset val="100"/>
        <c:tickLblSkip val="1"/>
        <c:tickMarkSkip val="4"/>
      </c:catAx>
      <c:valAx>
        <c:axId val="18871500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700544"/>
        <c:crosses val="autoZero"/>
        <c:crossBetween val="between"/>
        <c:majorUnit val="20"/>
        <c:minorUnit val="20"/>
      </c:valAx>
      <c:catAx>
        <c:axId val="1887165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718080"/>
        <c:crossesAt val="-90"/>
        <c:auto val="1"/>
        <c:lblAlgn val="ctr"/>
        <c:lblOffset val="100"/>
        <c:tickLblSkip val="1"/>
        <c:tickMarkSkip val="1"/>
      </c:catAx>
      <c:valAx>
        <c:axId val="1887180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71654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15"/>
                <c:pt idx="0">
                  <c:v>-18.8</c:v>
                </c:pt>
                <c:pt idx="1">
                  <c:v>-6.5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15"/>
                <c:pt idx="6">
                  <c:v>4.2</c:v>
                </c:pt>
                <c:pt idx="7">
                  <c:v>2.2999999999999998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15"/>
                <c:pt idx="9">
                  <c:v>-18.8</c:v>
                </c:pt>
                <c:pt idx="10">
                  <c:v>-4.2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Sheet1!$J$2:$J$61</c:f>
              <c:numCache>
                <c:formatCode>General</c:formatCode>
                <c:ptCount val="15"/>
                <c:pt idx="12">
                  <c:v>4.2</c:v>
                </c:pt>
                <c:pt idx="13">
                  <c:v>2.2999999999999998</c:v>
                </c:pt>
              </c:numCache>
            </c:numRef>
          </c:val>
        </c:ser>
        <c:gapWidth val="140"/>
        <c:overlap val="100"/>
        <c:axId val="196704512"/>
        <c:axId val="19672307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15"/>
                <c:pt idx="0">
                  <c:v>0</c:v>
                </c:pt>
                <c:pt idx="1">
                  <c:v>-3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15"/>
                <c:pt idx="6">
                  <c:v>3</c:v>
                </c:pt>
                <c:pt idx="7">
                  <c:v>0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Sheet1!$I$2:$I$61</c:f>
              <c:numCache>
                <c:formatCode>General</c:formatCode>
                <c:ptCount val="15"/>
                <c:pt idx="9">
                  <c:v>0</c:v>
                </c:pt>
                <c:pt idx="10">
                  <c:v>-7.2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Sheet1!$A$2:$A$61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Sheet1!$K$2:$K$61</c:f>
              <c:numCache>
                <c:formatCode>General</c:formatCode>
                <c:ptCount val="15"/>
                <c:pt idx="12">
                  <c:v>3</c:v>
                </c:pt>
                <c:pt idx="13">
                  <c:v>0</c:v>
                </c:pt>
                <c:pt idx="14">
                  <c:v>-5.2</c:v>
                </c:pt>
              </c:numCache>
            </c:numRef>
          </c:val>
        </c:ser>
        <c:marker val="1"/>
        <c:axId val="196724608"/>
        <c:axId val="196726144"/>
      </c:lineChart>
      <c:catAx>
        <c:axId val="19670451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6723072"/>
        <c:crossesAt val="0"/>
        <c:auto val="1"/>
        <c:lblAlgn val="ctr"/>
        <c:lblOffset val="100"/>
        <c:tickLblSkip val="1"/>
        <c:tickMarkSkip val="4"/>
      </c:catAx>
      <c:valAx>
        <c:axId val="1967230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704512"/>
        <c:crosses val="autoZero"/>
        <c:crossBetween val="between"/>
        <c:majorUnit val="20"/>
        <c:minorUnit val="20"/>
      </c:valAx>
      <c:catAx>
        <c:axId val="19672460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726144"/>
        <c:crossesAt val="-90"/>
        <c:auto val="1"/>
        <c:lblAlgn val="ctr"/>
        <c:lblOffset val="100"/>
        <c:tickLblSkip val="1"/>
        <c:tickMarkSkip val="1"/>
      </c:catAx>
      <c:valAx>
        <c:axId val="1967261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72460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30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12"/>
                <c:pt idx="0">
                  <c:v>-12.7</c:v>
                </c:pt>
                <c:pt idx="1">
                  <c:v>-20.100000000000001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12"/>
                <c:pt idx="3">
                  <c:v>0</c:v>
                </c:pt>
                <c:pt idx="4">
                  <c:v>-2.2999999999999998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12"/>
                <c:pt idx="6">
                  <c:v>-18.8</c:v>
                </c:pt>
                <c:pt idx="7">
                  <c:v>-2.2999999999999998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12"/>
                <c:pt idx="9">
                  <c:v>0</c:v>
                </c:pt>
                <c:pt idx="10">
                  <c:v>3</c:v>
                </c:pt>
              </c:numCache>
            </c:numRef>
          </c:val>
        </c:ser>
        <c:gapWidth val="140"/>
        <c:overlap val="100"/>
        <c:axId val="197535232"/>
        <c:axId val="19753715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12"/>
                <c:pt idx="3">
                  <c:v>0</c:v>
                </c:pt>
                <c:pt idx="4">
                  <c:v>-21.8</c:v>
                </c:pt>
                <c:pt idx="5">
                  <c:v>-2.2999999999999998</c:v>
                </c:pt>
              </c:numCache>
            </c:numRef>
          </c:val>
        </c:ser>
        <c:marker val="1"/>
        <c:axId val="197535232"/>
        <c:axId val="19753715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12"/>
                <c:pt idx="0">
                  <c:v>-11.8</c:v>
                </c:pt>
                <c:pt idx="1">
                  <c:v>-15</c:v>
                </c:pt>
                <c:pt idx="2">
                  <c:v>-5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12"/>
                <c:pt idx="6">
                  <c:v>0</c:v>
                </c:pt>
                <c:pt idx="7">
                  <c:v>-26</c:v>
                </c:pt>
                <c:pt idx="8">
                  <c:v>-6.5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Sheet1!$I$2:$I$49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7555328"/>
        <c:axId val="197556864"/>
      </c:lineChart>
      <c:catAx>
        <c:axId val="19753523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7537152"/>
        <c:crossesAt val="0"/>
        <c:auto val="1"/>
        <c:lblAlgn val="ctr"/>
        <c:lblOffset val="100"/>
        <c:tickLblSkip val="1"/>
        <c:tickMarkSkip val="4"/>
      </c:catAx>
      <c:valAx>
        <c:axId val="1975371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535232"/>
        <c:crosses val="autoZero"/>
        <c:crossBetween val="between"/>
        <c:majorUnit val="20"/>
        <c:minorUnit val="20"/>
      </c:valAx>
      <c:catAx>
        <c:axId val="19755532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556864"/>
        <c:crossesAt val="-90"/>
        <c:auto val="1"/>
        <c:lblAlgn val="ctr"/>
        <c:lblOffset val="100"/>
        <c:tickLblSkip val="1"/>
        <c:tickMarkSkip val="1"/>
      </c:catAx>
      <c:valAx>
        <c:axId val="19755686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55532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9968722659667573E-2"/>
          <c:y val="2.642796934865901E-2"/>
          <c:w val="0.8683241469816273"/>
          <c:h val="0.8535565134099615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9"/>
                <c:pt idx="0">
                  <c:v>15.9</c:v>
                </c:pt>
                <c:pt idx="1">
                  <c:v>31.5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Sheet1!$F$2:$F$37</c:f>
              <c:numCache>
                <c:formatCode>General</c:formatCode>
                <c:ptCount val="9"/>
                <c:pt idx="6">
                  <c:v>0</c:v>
                </c:pt>
                <c:pt idx="7">
                  <c:v>0.9</c:v>
                </c:pt>
              </c:numCache>
            </c:numRef>
          </c:val>
        </c:ser>
        <c:gapWidth val="140"/>
        <c:overlap val="100"/>
        <c:axId val="196653440"/>
        <c:axId val="1966549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9"/>
                <c:pt idx="0">
                  <c:v>33.800000000000004</c:v>
                </c:pt>
                <c:pt idx="1">
                  <c:v>26.2</c:v>
                </c:pt>
                <c:pt idx="2">
                  <c:v>12.9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Sheet1!$E$2:$E$37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  <c:pt idx="5">
                  <c:v>0.9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Sheet1!$G$2:$G$37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96653440"/>
        <c:axId val="19665497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Sheet1!$A$2:$A$37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Sheet1!$H$2:$H$37</c:f>
              <c:numCache>
                <c:formatCode>General</c:formatCode>
                <c:ptCount val="9"/>
              </c:numCache>
            </c:numRef>
          </c:val>
        </c:ser>
        <c:marker val="1"/>
        <c:axId val="196670592"/>
        <c:axId val="196656512"/>
      </c:lineChart>
      <c:catAx>
        <c:axId val="19665344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6654976"/>
        <c:crossesAt val="0"/>
        <c:auto val="1"/>
        <c:lblAlgn val="ctr"/>
        <c:lblOffset val="100"/>
        <c:tickLblSkip val="1"/>
        <c:tickMarkSkip val="4"/>
      </c:catAx>
      <c:valAx>
        <c:axId val="1966549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53440"/>
        <c:crosses val="autoZero"/>
        <c:crossBetween val="between"/>
        <c:majorUnit val="20"/>
        <c:minorUnit val="20"/>
      </c:valAx>
      <c:valAx>
        <c:axId val="1966565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670592"/>
        <c:crosses val="max"/>
        <c:crossBetween val="between"/>
        <c:majorUnit val="20"/>
      </c:valAx>
      <c:catAx>
        <c:axId val="196670592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65651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4929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6"/>
                <c:pt idx="0">
                  <c:v>5.9</c:v>
                </c:pt>
                <c:pt idx="1">
                  <c:v>7.9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Sheet1!$D$2:$D$25</c:f>
              <c:numCache>
                <c:formatCode>General</c:formatCode>
                <c:ptCount val="6"/>
                <c:pt idx="3">
                  <c:v>12.9</c:v>
                </c:pt>
                <c:pt idx="4">
                  <c:v>-0.9</c:v>
                </c:pt>
              </c:numCache>
            </c:numRef>
          </c:val>
        </c:ser>
        <c:gapWidth val="140"/>
        <c:overlap val="100"/>
        <c:axId val="197893504"/>
        <c:axId val="1980759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Sheet1!$C$2:$C$25</c:f>
              <c:numCache>
                <c:formatCode>General</c:formatCode>
                <c:ptCount val="6"/>
                <c:pt idx="0">
                  <c:v>0</c:v>
                </c:pt>
                <c:pt idx="1">
                  <c:v>12.9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Sheet1!$A$2:$A$25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Sheet1!$E$2:$E$25</c:f>
              <c:numCache>
                <c:formatCode>General</c:formatCode>
                <c:ptCount val="6"/>
                <c:pt idx="3">
                  <c:v>0</c:v>
                </c:pt>
                <c:pt idx="4">
                  <c:v>5.9</c:v>
                </c:pt>
                <c:pt idx="5">
                  <c:v>0</c:v>
                </c:pt>
              </c:numCache>
            </c:numRef>
          </c:val>
        </c:ser>
        <c:marker val="1"/>
        <c:axId val="198077440"/>
        <c:axId val="198083328"/>
      </c:lineChart>
      <c:catAx>
        <c:axId val="19789350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8075904"/>
        <c:crossesAt val="0"/>
        <c:auto val="1"/>
        <c:lblAlgn val="ctr"/>
        <c:lblOffset val="100"/>
        <c:tickLblSkip val="1"/>
        <c:tickMarkSkip val="4"/>
      </c:catAx>
      <c:valAx>
        <c:axId val="19807590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893504"/>
        <c:crosses val="autoZero"/>
        <c:crossBetween val="between"/>
        <c:majorUnit val="20"/>
        <c:minorUnit val="20"/>
      </c:valAx>
      <c:catAx>
        <c:axId val="1980774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083328"/>
        <c:crossesAt val="-90"/>
        <c:auto val="1"/>
        <c:lblAlgn val="ctr"/>
        <c:lblOffset val="100"/>
        <c:tickLblSkip val="1"/>
        <c:tickMarkSkip val="1"/>
      </c:catAx>
      <c:valAx>
        <c:axId val="19808332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07744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14"/>
          <c:h val="0.865721264367817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Sheet1!$B$2:$B$73</c:f>
              <c:numCache>
                <c:formatCode>General</c:formatCode>
                <c:ptCount val="18"/>
                <c:pt idx="0">
                  <c:v>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Sheet1!$D$2:$D$73</c:f>
              <c:numCache>
                <c:formatCode>General</c:formatCode>
                <c:ptCount val="18"/>
                <c:pt idx="3">
                  <c:v>16.600000000000001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Sheet1!$F$2:$F$73</c:f>
              <c:numCache>
                <c:formatCode>General</c:formatCode>
                <c:ptCount val="18"/>
                <c:pt idx="6">
                  <c:v>13</c:v>
                </c:pt>
                <c:pt idx="7">
                  <c:v>0.9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Sheet1!$H$2:$H$73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Sheet1!$J$2:$J$73</c:f>
              <c:numCache>
                <c:formatCode>General</c:formatCode>
                <c:ptCount val="18"/>
                <c:pt idx="12">
                  <c:v>23.6</c:v>
                </c:pt>
                <c:pt idx="13">
                  <c:v>6.8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Sheet1!$L$2:$L$73</c:f>
              <c:numCache>
                <c:formatCode>General</c:formatCode>
                <c:ptCount val="18"/>
                <c:pt idx="15">
                  <c:v>22.5</c:v>
                </c:pt>
                <c:pt idx="16">
                  <c:v>5.9</c:v>
                </c:pt>
              </c:numCache>
            </c:numRef>
          </c:val>
        </c:ser>
        <c:gapWidth val="140"/>
        <c:overlap val="100"/>
        <c:axId val="199469696"/>
        <c:axId val="1994841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Sheet1!$C$2:$C$73</c:f>
              <c:numCache>
                <c:formatCode>General</c:formatCode>
                <c:ptCount val="18"/>
                <c:pt idx="0">
                  <c:v>17.2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Sheet1!$E$2:$E$73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Sheet1!$G$2:$G$73</c:f>
              <c:numCache>
                <c:formatCode>General</c:formatCode>
                <c:ptCount val="18"/>
                <c:pt idx="6">
                  <c:v>17.2</c:v>
                </c:pt>
                <c:pt idx="7">
                  <c:v>13</c:v>
                </c:pt>
                <c:pt idx="8">
                  <c:v>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Sheet1!$I$2:$I$73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4.0999999999999996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Sheet1!$K$2:$K$73</c:f>
              <c:numCache>
                <c:formatCode>General</c:formatCode>
                <c:ptCount val="18"/>
                <c:pt idx="12">
                  <c:v>20.7</c:v>
                </c:pt>
                <c:pt idx="13">
                  <c:v>7</c:v>
                </c:pt>
                <c:pt idx="14">
                  <c:v>-0.9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Sheet1!$A$2:$A$73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Sheet1!$M$2:$M$73</c:f>
              <c:numCache>
                <c:formatCode>General</c:formatCode>
                <c:ptCount val="18"/>
                <c:pt idx="15">
                  <c:v>43.2</c:v>
                </c:pt>
                <c:pt idx="16">
                  <c:v>5.9</c:v>
                </c:pt>
                <c:pt idx="17">
                  <c:v>0</c:v>
                </c:pt>
              </c:numCache>
            </c:numRef>
          </c:val>
        </c:ser>
        <c:marker val="1"/>
        <c:axId val="199485696"/>
        <c:axId val="197992448"/>
      </c:lineChart>
      <c:catAx>
        <c:axId val="19946969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9484160"/>
        <c:crossesAt val="0"/>
        <c:auto val="1"/>
        <c:lblAlgn val="ctr"/>
        <c:lblOffset val="100"/>
        <c:tickLblSkip val="1"/>
        <c:tickMarkSkip val="4"/>
      </c:catAx>
      <c:valAx>
        <c:axId val="1994841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469696"/>
        <c:crosses val="autoZero"/>
        <c:crossBetween val="between"/>
        <c:majorUnit val="20"/>
        <c:minorUnit val="20"/>
      </c:valAx>
      <c:catAx>
        <c:axId val="1994856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7992448"/>
        <c:crossesAt val="-90"/>
        <c:auto val="1"/>
        <c:lblAlgn val="ctr"/>
        <c:lblOffset val="100"/>
        <c:tickLblSkip val="1"/>
        <c:tickMarkSkip val="1"/>
      </c:catAx>
      <c:valAx>
        <c:axId val="19799244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485696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14"/>
          <c:h val="0.865721264367817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Sheet1!$B$2:$B$36</c:f>
              <c:numCache>
                <c:formatCode>General</c:formatCode>
                <c:ptCount val="12"/>
                <c:pt idx="0">
                  <c:v>-36.800000000000004</c:v>
                </c:pt>
                <c:pt idx="1">
                  <c:v>-36.200000000000003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Sheet1!$D$2:$D$36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Sheet1!$F$2:$F$36</c:f>
              <c:numCache>
                <c:formatCode>General</c:formatCode>
                <c:ptCount val="12"/>
                <c:pt idx="6">
                  <c:v>0</c:v>
                </c:pt>
                <c:pt idx="7">
                  <c:v>7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Sheet1!$H$2:$H$36</c:f>
              <c:numCache>
                <c:formatCode>General</c:formatCode>
                <c:ptCount val="12"/>
                <c:pt idx="9">
                  <c:v>0.9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199684480"/>
        <c:axId val="19968640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Sheet1!$C$2:$C$36</c:f>
              <c:numCache>
                <c:formatCode>General</c:formatCode>
                <c:ptCount val="12"/>
                <c:pt idx="0">
                  <c:v>-24.4</c:v>
                </c:pt>
                <c:pt idx="1">
                  <c:v>-19.2</c:v>
                </c:pt>
                <c:pt idx="2">
                  <c:v>14.2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Sheet1!$E$2:$E$36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Sheet1!$G$2:$G$36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Sheet1!$A$2:$A$36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Sheet1!$I$2:$I$36</c:f>
              <c:numCache>
                <c:formatCode>General</c:formatCode>
                <c:ptCount val="12"/>
                <c:pt idx="9">
                  <c:v>-16.600000000000001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204029952"/>
        <c:axId val="204031488"/>
      </c:lineChart>
      <c:catAx>
        <c:axId val="19968448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9686400"/>
        <c:crossesAt val="0"/>
        <c:auto val="1"/>
        <c:lblAlgn val="ctr"/>
        <c:lblOffset val="100"/>
        <c:tickLblSkip val="1"/>
        <c:tickMarkSkip val="4"/>
      </c:catAx>
      <c:valAx>
        <c:axId val="1996864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684480"/>
        <c:crosses val="autoZero"/>
        <c:crossBetween val="between"/>
        <c:majorUnit val="20"/>
        <c:minorUnit val="20"/>
      </c:valAx>
      <c:catAx>
        <c:axId val="20402995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4031488"/>
        <c:crossesAt val="-90"/>
        <c:auto val="1"/>
        <c:lblAlgn val="ctr"/>
        <c:lblOffset val="100"/>
        <c:tickLblSkip val="1"/>
        <c:tickMarkSkip val="1"/>
      </c:catAx>
      <c:valAx>
        <c:axId val="2040314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402995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0.63387</cdr:x>
      <cdr:y>0.02366</cdr:y>
    </cdr:from>
    <cdr:to>
      <cdr:x>0.63387</cdr:x>
      <cdr:y>0.87883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96136" y="12349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Fixed-rate</a:t>
          </a:r>
          <a:r>
            <a:rPr lang="nb-NO" sz="1600" dirty="0" smtClean="0">
              <a:latin typeface="Univers 45 Light" pitchFamily="34" charset="0"/>
            </a:rPr>
            <a:t>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0.02759</cdr:y>
    </cdr:from>
    <cdr:to>
      <cdr:x>0.79137</cdr:x>
      <cdr:y>0.88276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0.02759</cdr:y>
    </cdr:from>
    <cdr:to>
      <cdr:x>0.64175</cdr:x>
      <cdr:y>0.88276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Norges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Bank’s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Lending</a:t>
            </a:r>
            <a:endParaRPr kumimoji="0" lang="nb-NO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2010 Q2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476672"/>
          <a:ext cx="9144000" cy="517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dwellings</a:t>
            </a:r>
            <a:r>
              <a:rPr lang="nb-NO" sz="1600" baseline="30000" dirty="0" smtClean="0">
                <a:latin typeface="Univers 45 Light" pitchFamily="34" charset="0"/>
              </a:rPr>
              <a:t>3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00826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Fixed-rate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47006" y="644804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1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Household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0314" y="663276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5308" y="64291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calculated</a:t>
            </a:r>
            <a:r>
              <a:rPr lang="nb-NO" sz="1600" dirty="0" smtClean="0">
                <a:latin typeface="Univers 45 Light" pitchFamily="34" charset="0"/>
              </a:rPr>
              <a:t> by </a:t>
            </a:r>
            <a:r>
              <a:rPr lang="nb-NO" sz="1600" dirty="0" err="1" smtClean="0">
                <a:latin typeface="Univers 45 Light" pitchFamily="34" charset="0"/>
              </a:rPr>
              <a:t>weighting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together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responses</a:t>
            </a:r>
            <a:r>
              <a:rPr lang="nb-NO" sz="1600" dirty="0" smtClean="0">
                <a:latin typeface="Univers 45 Light" pitchFamily="34" charset="0"/>
              </a:rPr>
              <a:t> in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survey. The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blue</a:t>
            </a:r>
            <a:r>
              <a:rPr lang="nb-NO" sz="1600" dirty="0" smtClean="0">
                <a:latin typeface="Univers 45 Light" pitchFamily="34" charset="0"/>
              </a:rPr>
              <a:t> bars show </a:t>
            </a:r>
            <a:r>
              <a:rPr lang="nb-NO" sz="1600" dirty="0" err="1" smtClean="0">
                <a:latin typeface="Univers 45 Light" pitchFamily="34" charset="0"/>
              </a:rPr>
              <a:t>developments</a:t>
            </a:r>
            <a:r>
              <a:rPr lang="nb-NO" sz="1600" dirty="0" smtClean="0">
                <a:latin typeface="Univers 45 Light" pitchFamily="34" charset="0"/>
              </a:rPr>
              <a:t> over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past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show </a:t>
            </a:r>
            <a:r>
              <a:rPr lang="nb-NO" sz="1600" dirty="0" err="1" smtClean="0">
                <a:latin typeface="Univers 45 Light" pitchFamily="34" charset="0"/>
              </a:rPr>
              <a:t>expectations</a:t>
            </a:r>
            <a:r>
              <a:rPr lang="nb-NO" sz="1600" dirty="0" smtClean="0">
                <a:latin typeface="Univers 45 Light" pitchFamily="34" charset="0"/>
              </a:rPr>
              <a:t> over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next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have </a:t>
            </a:r>
            <a:r>
              <a:rPr lang="nb-NO" sz="1600" dirty="0" err="1" smtClean="0">
                <a:latin typeface="Univers 45 Light" pitchFamily="34" charset="0"/>
              </a:rPr>
              <a:t>been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moved</a:t>
            </a:r>
            <a:r>
              <a:rPr lang="nb-NO" sz="1600" dirty="0" smtClean="0">
                <a:latin typeface="Univers 45 Light" pitchFamily="34" charset="0"/>
              </a:rPr>
              <a:t> forward </a:t>
            </a:r>
            <a:r>
              <a:rPr lang="nb-NO" sz="1600" dirty="0" err="1" smtClean="0">
                <a:latin typeface="Univers 45 Light" pitchFamily="34" charset="0"/>
              </a:rPr>
              <a:t>one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falling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Economic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outlook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02296" y="1509410"/>
            <a:ext cx="63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Market </a:t>
            </a:r>
            <a:r>
              <a:rPr lang="nb-NO" sz="1600" dirty="0" err="1" smtClean="0">
                <a:latin typeface="Univers 45 Light" pitchFamily="34" charset="0"/>
              </a:rPr>
              <a:t>share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objectives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43108" y="928670"/>
            <a:ext cx="64294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2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1518082"/>
            <a:ext cx="516" cy="3855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64088" y="148478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500042"/>
          <a:ext cx="9144000" cy="516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4064" y="629832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3328" y="661574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714356"/>
            <a:ext cx="19699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Fees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8600" y="643378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loan-to-value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46180" y="27708"/>
            <a:ext cx="9097820" cy="472334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loan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conditions</a:t>
            </a:r>
            <a:r>
              <a:rPr lang="nb-NO" sz="2000" dirty="0" smtClean="0">
                <a:latin typeface="Univers 45 Light" pitchFamily="34" charset="0"/>
              </a:rPr>
              <a:t>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</a:t>
            </a:r>
            <a:r>
              <a:rPr lang="nb-NO" sz="1600" dirty="0" err="1" smtClean="0">
                <a:latin typeface="Univers 45 Light" pitchFamily="34" charset="0"/>
              </a:rPr>
              <a:t>indicate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higher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margins. Positive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and </a:t>
            </a:r>
            <a:r>
              <a:rPr lang="nb-NO" sz="1600" dirty="0" err="1" smtClean="0">
                <a:latin typeface="Univers 45 Light" pitchFamily="34" charset="0"/>
              </a:rPr>
              <a:t>fees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standards.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LTI ratio and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LTV ratio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555776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loan-to-income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08" y="5786454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or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Norges Bank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39552" y="98072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non-financial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corporations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03848" y="980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03848" y="98072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lines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4</a:t>
            </a:r>
            <a:r>
              <a:rPr lang="nb-NO" sz="2000" dirty="0" smtClean="0">
                <a:latin typeface="Univers 45 Light" pitchFamily="34" charset="0"/>
              </a:rPr>
              <a:t> Credit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among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 and </a:t>
            </a:r>
            <a:r>
              <a:rPr lang="nb-NO" sz="2000" dirty="0" err="1" smtClean="0">
                <a:latin typeface="Univers 45 Light" pitchFamily="34" charset="0"/>
              </a:rPr>
              <a:t>drawdowns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on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lines.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72000" y="908720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5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69269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that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factor</a:t>
            </a:r>
            <a:r>
              <a:rPr lang="nb-NO" sz="1600" dirty="0" smtClean="0">
                <a:latin typeface="Univers 45 Light" pitchFamily="34" charset="0"/>
              </a:rPr>
              <a:t> has </a:t>
            </a:r>
            <a:r>
              <a:rPr lang="nb-NO" sz="1600" dirty="0" err="1" smtClean="0">
                <a:latin typeface="Univers 45 Light" pitchFamily="34" charset="0"/>
              </a:rPr>
              <a:t>contributed</a:t>
            </a:r>
            <a:r>
              <a:rPr lang="nb-NO" sz="1600" dirty="0" smtClean="0">
                <a:latin typeface="Univers 45 Light" pitchFamily="34" charset="0"/>
              </a:rPr>
              <a:t> to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99992" y="836712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H="1" flipV="1">
            <a:off x="1907704" y="836710"/>
            <a:ext cx="0" cy="4464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6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836712"/>
            <a:ext cx="1357244" cy="3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Funding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236296" y="836712"/>
            <a:ext cx="1285920" cy="5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Capital </a:t>
            </a:r>
            <a:r>
              <a:rPr lang="nb-NO" sz="1600" dirty="0" err="1" smtClean="0">
                <a:latin typeface="Univers 45 Light"/>
              </a:rPr>
              <a:t>adequacy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92696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55776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3208" y="855000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64000" y="899576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16216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60792" y="836712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Collateral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73888" y="5537134"/>
            <a:ext cx="8929718" cy="125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</a:t>
            </a:r>
            <a:r>
              <a:rPr lang="nb-NO" sz="1600" dirty="0" err="1" smtClean="0">
                <a:latin typeface="Univers 45 Light"/>
              </a:rPr>
              <a:t>See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footnote</a:t>
            </a:r>
            <a:r>
              <a:rPr lang="nb-NO" sz="1600" dirty="0" smtClean="0">
                <a:latin typeface="Univers 45 Light"/>
              </a:rPr>
              <a:t> 1 in </a:t>
            </a:r>
            <a:r>
              <a:rPr lang="nb-NO" sz="1600" dirty="0" err="1" smtClean="0">
                <a:latin typeface="Univers 45 Light"/>
              </a:rPr>
              <a:t>Chart</a:t>
            </a:r>
            <a:r>
              <a:rPr lang="nb-NO" sz="1600" dirty="0" smtClean="0">
                <a:latin typeface="Univers 45 Light"/>
              </a:rPr>
              <a:t> 1 </a:t>
            </a:r>
            <a:endParaRPr lang="nb-NO" sz="1600" dirty="0">
              <a:latin typeface="Univers 45 Light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2) 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higher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margins. Positive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margins, </a:t>
            </a: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, </a:t>
            </a:r>
            <a:r>
              <a:rPr lang="nb-NO" sz="1600" dirty="0" err="1" smtClean="0">
                <a:latin typeface="Univers 45 Light"/>
              </a:rPr>
              <a:t>collateral</a:t>
            </a:r>
            <a:endParaRPr lang="nb-NO" sz="1600" dirty="0" smtClean="0">
              <a:latin typeface="Univers 45 Light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 and </a:t>
            </a:r>
            <a:r>
              <a:rPr lang="nb-NO" sz="1600" dirty="0" err="1" smtClean="0">
                <a:latin typeface="Univers 45 Light"/>
              </a:rPr>
              <a:t>fees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/>
              </a:rPr>
              <a:t>Chart</a:t>
            </a:r>
            <a:r>
              <a:rPr lang="nb-NO" sz="2000" b="1" dirty="0" smtClean="0">
                <a:latin typeface="Univers 45 Light"/>
              </a:rPr>
              <a:t>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Change</a:t>
            </a:r>
            <a:r>
              <a:rPr lang="nb-NO" sz="2000" dirty="0" smtClean="0">
                <a:latin typeface="Univers 45 Light"/>
              </a:rPr>
              <a:t> in </a:t>
            </a:r>
            <a:r>
              <a:rPr lang="nb-NO" sz="2000" dirty="0" err="1" smtClean="0">
                <a:latin typeface="Univers 45 Light"/>
              </a:rPr>
              <a:t>loan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conditions</a:t>
            </a:r>
            <a:r>
              <a:rPr lang="nb-NO" sz="2000" dirty="0" smtClean="0">
                <a:latin typeface="Univers 45 Light"/>
              </a:rPr>
              <a:t> for </a:t>
            </a:r>
            <a:r>
              <a:rPr lang="nb-NO" sz="2000" dirty="0" err="1" smtClean="0">
                <a:latin typeface="Univers 45 Light"/>
              </a:rPr>
              <a:t>non-financial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corporations</a:t>
            </a:r>
            <a:r>
              <a:rPr lang="nb-NO" sz="2000" dirty="0" smtClean="0">
                <a:latin typeface="Univers 45 Light"/>
              </a:rPr>
              <a:t>. </a:t>
            </a:r>
            <a:br>
              <a:rPr lang="nb-NO" sz="2000" dirty="0" smtClean="0">
                <a:latin typeface="Univers 45 Light"/>
              </a:rPr>
            </a:br>
            <a:r>
              <a:rPr lang="nb-NO" sz="2000" dirty="0" smtClean="0">
                <a:latin typeface="Univers 45 Light"/>
              </a:rPr>
              <a:t>Net </a:t>
            </a:r>
            <a:r>
              <a:rPr lang="nb-NO" sz="2000" dirty="0" err="1" smtClean="0">
                <a:latin typeface="Univers 45 Light"/>
              </a:rPr>
              <a:t>percentage</a:t>
            </a:r>
            <a:r>
              <a:rPr lang="nb-NO" sz="2000" dirty="0" smtClean="0">
                <a:latin typeface="Univers 45 Light"/>
              </a:rPr>
              <a:t> balances</a:t>
            </a:r>
            <a:r>
              <a:rPr lang="nb-NO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5479</TotalTime>
  <Words>458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demand. Net percentage balances.1), 2)</vt:lpstr>
      <vt:lpstr>Slide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Slide 6</vt:lpstr>
      <vt:lpstr>Slide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417</cp:revision>
  <dcterms:created xsi:type="dcterms:W3CDTF">2008-03-11T13:27:45Z</dcterms:created>
  <dcterms:modified xsi:type="dcterms:W3CDTF">2010-07-21T09:56:53Z</dcterms:modified>
</cp:coreProperties>
</file>