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8" r:id="rId4"/>
    <p:sldId id="259" r:id="rId5"/>
    <p:sldId id="260" r:id="rId6"/>
    <p:sldId id="275" r:id="rId7"/>
    <p:sldId id="270" r:id="rId8"/>
    <p:sldId id="271" r:id="rId9"/>
    <p:sldId id="272" r:id="rId10"/>
  </p:sldIdLst>
  <p:sldSz cx="9144000" cy="6858000" type="screen4x3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000080"/>
    <a:srgbClr val="190080"/>
    <a:srgbClr val="000066"/>
    <a:srgbClr val="006666"/>
    <a:srgbClr val="E4E4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50" autoAdjust="0"/>
    <p:restoredTop sz="94377" autoAdjust="0"/>
  </p:normalViewPr>
  <p:slideViewPr>
    <p:cSldViewPr>
      <p:cViewPr>
        <p:scale>
          <a:sx n="100" d="100"/>
          <a:sy n="100" d="100"/>
        </p:scale>
        <p:origin x="-97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Office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Office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6151574803149732E-2"/>
          <c:y val="2.6427969348659045E-2"/>
          <c:w val="0.86769685039370315"/>
          <c:h val="0.865721264367817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Samlet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dPt>
            <c:idx val="0"/>
            <c:spPr>
              <a:solidFill>
                <a:srgbClr val="000080"/>
              </a:solidFill>
              <a:ln w="0">
                <a:solidFill>
                  <a:schemeClr val="tx1"/>
                </a:solidFill>
              </a:ln>
            </c:spPr>
          </c:dPt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12"/>
                <c:pt idx="0">
                  <c:v>-22.2</c:v>
                </c:pt>
                <c:pt idx="1">
                  <c:v>-4.9000000000000004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Vanlige boliglån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12"/>
                <c:pt idx="3">
                  <c:v>-22.2</c:v>
                </c:pt>
                <c:pt idx="4">
                  <c:v>-4.9000000000000004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Rammelån med pant i bolig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12"/>
                <c:pt idx="6">
                  <c:v>-26</c:v>
                </c:pt>
                <c:pt idx="7">
                  <c:v>-17.5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12"/>
                <c:pt idx="9">
                  <c:v>-14.4</c:v>
                </c:pt>
                <c:pt idx="10" formatCode="0.0">
                  <c:v>15.8</c:v>
                </c:pt>
              </c:numCache>
            </c:numRef>
          </c:val>
        </c:ser>
        <c:gapWidth val="140"/>
        <c:overlap val="100"/>
        <c:axId val="196424064"/>
        <c:axId val="1964259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Samlet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12"/>
                <c:pt idx="0">
                  <c:v>3.5</c:v>
                </c:pt>
                <c:pt idx="1">
                  <c:v>29.8</c:v>
                </c:pt>
                <c:pt idx="2">
                  <c:v>-8.5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Vanlige boliglån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12"/>
                <c:pt idx="3">
                  <c:v>3.5</c:v>
                </c:pt>
                <c:pt idx="4">
                  <c:v>32</c:v>
                </c:pt>
                <c:pt idx="5">
                  <c:v>-8.5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Rammelån med pant i bolig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12"/>
                <c:pt idx="6">
                  <c:v>-0.3000000000000001</c:v>
                </c:pt>
                <c:pt idx="7">
                  <c:v>18.8</c:v>
                </c:pt>
                <c:pt idx="8">
                  <c:v>-14.6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12"/>
                <c:pt idx="9">
                  <c:v>0</c:v>
                </c:pt>
                <c:pt idx="10">
                  <c:v>17.5</c:v>
                </c:pt>
                <c:pt idx="11">
                  <c:v>-13.6</c:v>
                </c:pt>
              </c:numCache>
            </c:numRef>
          </c:val>
        </c:ser>
        <c:marker val="1"/>
        <c:axId val="196444160"/>
        <c:axId val="196445696"/>
      </c:lineChart>
      <c:catAx>
        <c:axId val="196424064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196425984"/>
        <c:crossesAt val="0"/>
        <c:auto val="1"/>
        <c:lblAlgn val="ctr"/>
        <c:lblOffset val="100"/>
        <c:tickLblSkip val="1"/>
        <c:tickMarkSkip val="4"/>
      </c:catAx>
      <c:valAx>
        <c:axId val="1964259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424064"/>
        <c:crosses val="autoZero"/>
        <c:crossBetween val="between"/>
        <c:majorUnit val="20"/>
        <c:minorUnit val="20"/>
      </c:valAx>
      <c:catAx>
        <c:axId val="19644416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445696"/>
        <c:crossesAt val="-90"/>
        <c:auto val="1"/>
        <c:lblAlgn val="ctr"/>
        <c:lblOffset val="100"/>
        <c:tickLblSkip val="1"/>
        <c:tickMarkSkip val="1"/>
      </c:catAx>
      <c:valAx>
        <c:axId val="196445696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44416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659402298850577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Kredittpraksis samlet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Sheet1!$B$2:$B$61</c:f>
              <c:numCache>
                <c:formatCode>General</c:formatCode>
                <c:ptCount val="15"/>
                <c:pt idx="0">
                  <c:v>-18.8</c:v>
                </c:pt>
                <c:pt idx="1">
                  <c:v>-6.5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Sheet1!$D$2:$D$61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Sheet1!$F$2:$F$61</c:f>
              <c:numCache>
                <c:formatCode>General</c:formatCode>
                <c:ptCount val="15"/>
                <c:pt idx="6">
                  <c:v>4.2</c:v>
                </c:pt>
                <c:pt idx="7">
                  <c:v>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Sheet1!$H$2:$H$61</c:f>
              <c:numCache>
                <c:formatCode>General</c:formatCode>
                <c:ptCount val="15"/>
                <c:pt idx="9">
                  <c:v>-18.8</c:v>
                </c:pt>
                <c:pt idx="10">
                  <c:v>-4.2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Sheet1!$J$2:$J$61</c:f>
              <c:numCache>
                <c:formatCode>General</c:formatCode>
                <c:ptCount val="15"/>
                <c:pt idx="12">
                  <c:v>4.2</c:v>
                </c:pt>
                <c:pt idx="13">
                  <c:v>2.2999999999999998</c:v>
                </c:pt>
              </c:numCache>
            </c:numRef>
          </c:val>
        </c:ser>
        <c:gapWidth val="140"/>
        <c:overlap val="100"/>
        <c:axId val="196687744"/>
        <c:axId val="196710400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Kredittpraksis samlet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Sheet1!$C$2:$C$61</c:f>
              <c:numCache>
                <c:formatCode>General</c:formatCode>
                <c:ptCount val="15"/>
                <c:pt idx="0">
                  <c:v>0</c:v>
                </c:pt>
                <c:pt idx="1">
                  <c:v>-3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Sheet1!$E$2:$E$61</c:f>
              <c:numCache>
                <c:formatCode>General</c:formatCode>
                <c:ptCount val="15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Sheet1!$G$2:$G$61</c:f>
              <c:numCache>
                <c:formatCode>General</c:formatCode>
                <c:ptCount val="15"/>
                <c:pt idx="6">
                  <c:v>3</c:v>
                </c:pt>
                <c:pt idx="7">
                  <c:v>0</c:v>
                </c:pt>
                <c:pt idx="8">
                  <c:v>2.2999999999999998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Sheet1!$I$2:$I$61</c:f>
              <c:numCache>
                <c:formatCode>General</c:formatCode>
                <c:ptCount val="15"/>
                <c:pt idx="9">
                  <c:v>0</c:v>
                </c:pt>
                <c:pt idx="10">
                  <c:v>-7.2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Finansieringssituasjonen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Sheet1!$A$2:$A$61</c:f>
              <c:strCache>
                <c:ptCount val="15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</c:strCache>
            </c:strRef>
          </c:cat>
          <c:val>
            <c:numRef>
              <c:f>Sheet1!$K$2:$K$61</c:f>
              <c:numCache>
                <c:formatCode>General</c:formatCode>
                <c:ptCount val="15"/>
                <c:pt idx="12">
                  <c:v>3</c:v>
                </c:pt>
                <c:pt idx="13">
                  <c:v>0</c:v>
                </c:pt>
                <c:pt idx="14">
                  <c:v>-5.2</c:v>
                </c:pt>
              </c:numCache>
            </c:numRef>
          </c:val>
        </c:ser>
        <c:marker val="1"/>
        <c:axId val="196711936"/>
        <c:axId val="196713472"/>
      </c:lineChart>
      <c:catAx>
        <c:axId val="196687744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6710400"/>
        <c:crossesAt val="0"/>
        <c:auto val="1"/>
        <c:lblAlgn val="ctr"/>
        <c:lblOffset val="100"/>
        <c:tickLblSkip val="1"/>
        <c:tickMarkSkip val="4"/>
      </c:catAx>
      <c:valAx>
        <c:axId val="196710400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687744"/>
        <c:crosses val="autoZero"/>
        <c:crossBetween val="between"/>
        <c:majorUnit val="20"/>
        <c:minorUnit val="20"/>
      </c:valAx>
      <c:catAx>
        <c:axId val="196711936"/>
        <c:scaling>
          <c:orientation val="minMax"/>
        </c:scaling>
        <c:axPos val="b"/>
        <c:numFmt formatCode="General" sourceLinked="1"/>
        <c:majorTickMark val="in"/>
        <c:tickLblPos val="low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13472"/>
        <c:crossesAt val="-90"/>
        <c:auto val="1"/>
        <c:lblAlgn val="ctr"/>
        <c:lblOffset val="100"/>
        <c:tickLblSkip val="1"/>
        <c:tickMarkSkip val="1"/>
      </c:catAx>
      <c:valAx>
        <c:axId val="196713472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6711936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63167104111991E-2"/>
          <c:y val="2.6209003831417641E-2"/>
          <c:w val="0.86867366579177663"/>
          <c:h val="0.84890957854406246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Sheet1!$B$2:$B$49</c:f>
              <c:numCache>
                <c:formatCode>General</c:formatCode>
                <c:ptCount val="12"/>
                <c:pt idx="0">
                  <c:v>-12.7</c:v>
                </c:pt>
                <c:pt idx="1">
                  <c:v>-20.100000000000001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Maks.gjeld ift inntekt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Sheet1!$D$2:$D$49</c:f>
              <c:numCache>
                <c:formatCode>General</c:formatCode>
                <c:ptCount val="12"/>
                <c:pt idx="3">
                  <c:v>0</c:v>
                </c:pt>
                <c:pt idx="4">
                  <c:v>-2.2999999999999998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Maks.gjeld ift boligens verdi faktisk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Sheet1!$F$2:$F$49</c:f>
              <c:numCache>
                <c:formatCode>General</c:formatCode>
                <c:ptCount val="12"/>
                <c:pt idx="6">
                  <c:v>-18.8</c:v>
                </c:pt>
                <c:pt idx="7">
                  <c:v>-2.2999999999999998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</c:v>
                </c:pt>
              </c:strCache>
            </c:strRef>
          </c:tx>
          <c:spPr>
            <a:solidFill>
              <a:srgbClr val="000080"/>
            </a:solidFill>
            <a:ln w="25196">
              <a:noFill/>
            </a:ln>
          </c:spP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Sheet1!$H$2:$H$49</c:f>
              <c:numCache>
                <c:formatCode>General</c:formatCode>
                <c:ptCount val="12"/>
                <c:pt idx="9">
                  <c:v>0</c:v>
                </c:pt>
                <c:pt idx="10">
                  <c:v>3</c:v>
                </c:pt>
              </c:numCache>
            </c:numRef>
          </c:val>
        </c:ser>
        <c:gapWidth val="140"/>
        <c:overlap val="100"/>
        <c:axId val="198327296"/>
        <c:axId val="198337664"/>
      </c:barChart>
      <c:lineChart>
        <c:grouping val="standard"/>
        <c:ser>
          <c:idx val="7"/>
          <c:order val="3"/>
          <c:tx>
            <c:strRef>
              <c:f>Sheet1!$E$1</c:f>
              <c:strCache>
                <c:ptCount val="1"/>
                <c:pt idx="0">
                  <c:v>Maks.gjeld ift inntekt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Sheet1!$E$2:$E$49</c:f>
              <c:numCache>
                <c:formatCode>General</c:formatCode>
                <c:ptCount val="12"/>
                <c:pt idx="3">
                  <c:v>0</c:v>
                </c:pt>
                <c:pt idx="4">
                  <c:v>-21.8</c:v>
                </c:pt>
                <c:pt idx="5">
                  <c:v>-2.2999999999999998</c:v>
                </c:pt>
              </c:numCache>
            </c:numRef>
          </c:val>
        </c:ser>
        <c:marker val="1"/>
        <c:axId val="198327296"/>
        <c:axId val="198337664"/>
      </c:line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Sheet1!$C$2:$C$49</c:f>
              <c:numCache>
                <c:formatCode>General</c:formatCode>
                <c:ptCount val="12"/>
                <c:pt idx="0">
                  <c:v>-11.8</c:v>
                </c:pt>
                <c:pt idx="1">
                  <c:v>-15</c:v>
                </c:pt>
                <c:pt idx="2">
                  <c:v>-5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Maks.gjeld ift boligens verdi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Sheet1!$G$2:$G$49</c:f>
              <c:numCache>
                <c:formatCode>General</c:formatCode>
                <c:ptCount val="12"/>
                <c:pt idx="6">
                  <c:v>0</c:v>
                </c:pt>
                <c:pt idx="7">
                  <c:v>-26</c:v>
                </c:pt>
                <c:pt idx="8">
                  <c:v>-6.5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45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Sheet1!$A$2:$A$49</c:f>
              <c:strCache>
                <c:ptCount val="12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</c:strCache>
            </c:strRef>
          </c:cat>
          <c:val>
            <c:numRef>
              <c:f>Sheet1!$I$2:$I$49</c:f>
              <c:numCache>
                <c:formatCode>General</c:formatCode>
                <c:ptCount val="12"/>
                <c:pt idx="9">
                  <c:v>0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198339200"/>
        <c:axId val="198365568"/>
      </c:lineChart>
      <c:catAx>
        <c:axId val="198327296"/>
        <c:scaling>
          <c:orientation val="minMax"/>
        </c:scaling>
        <c:axPos val="b"/>
        <c:majorTickMark val="none"/>
        <c:tickLblPos val="none"/>
        <c:spPr>
          <a:ln w="3150">
            <a:solidFill>
              <a:schemeClr val="tx1"/>
            </a:solidFill>
            <a:prstDash val="solid"/>
          </a:ln>
        </c:spPr>
        <c:crossAx val="198337664"/>
        <c:crossesAt val="0"/>
        <c:auto val="1"/>
        <c:lblAlgn val="ctr"/>
        <c:lblOffset val="100"/>
        <c:tickLblSkip val="1"/>
        <c:tickMarkSkip val="4"/>
      </c:catAx>
      <c:valAx>
        <c:axId val="19833766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327296"/>
        <c:crosses val="autoZero"/>
        <c:crossBetween val="between"/>
        <c:majorUnit val="20"/>
        <c:minorUnit val="20"/>
      </c:valAx>
      <c:catAx>
        <c:axId val="19833920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365568"/>
        <c:crossesAt val="-90"/>
        <c:auto val="1"/>
        <c:lblAlgn val="ctr"/>
        <c:lblOffset val="100"/>
        <c:tickLblSkip val="1"/>
        <c:tickMarkSkip val="1"/>
      </c:catAx>
      <c:valAx>
        <c:axId val="198365568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5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198339200"/>
        <c:crosses val="max"/>
        <c:crossBetween val="between"/>
        <c:majorUnit val="20"/>
        <c:minorUnit val="20"/>
      </c:valAx>
      <c:spPr>
        <a:noFill/>
        <a:ln w="12598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524278215223108E-2"/>
          <c:y val="2.642796934865901E-2"/>
          <c:w val="0.8683241469816273"/>
          <c:h val="0.865721264367817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Låneetterspørsel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Sheet1!$B$2:$B$37</c:f>
              <c:numCache>
                <c:formatCode>General</c:formatCode>
                <c:ptCount val="9"/>
                <c:pt idx="0">
                  <c:v>15.9</c:v>
                </c:pt>
                <c:pt idx="1">
                  <c:v>31.5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Utnyttelsesgrad kredittlinjer faktisk</c:v>
                </c:pt>
              </c:strCache>
            </c:strRef>
          </c:tx>
          <c:spPr>
            <a:solidFill>
              <a:srgbClr val="000080"/>
            </a:solidFill>
            <a:ln w="25127">
              <a:noFill/>
            </a:ln>
          </c:spP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Sheet1!$D$2:$D$37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0"/>
          <c:order val="4"/>
          <c:tx>
            <c:strRef>
              <c:f>Sheet1!$F$1</c:f>
              <c:strCache>
                <c:ptCount val="1"/>
                <c:pt idx="0">
                  <c:v>Fastrentelån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Sheet1!$F$2:$F$37</c:f>
              <c:numCache>
                <c:formatCode>General</c:formatCode>
                <c:ptCount val="9"/>
                <c:pt idx="6">
                  <c:v>0</c:v>
                </c:pt>
                <c:pt idx="7">
                  <c:v>0.9</c:v>
                </c:pt>
              </c:numCache>
            </c:numRef>
          </c:val>
        </c:ser>
        <c:gapWidth val="140"/>
        <c:overlap val="100"/>
        <c:axId val="202952064"/>
        <c:axId val="203043968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Låneetterspørsel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Sheet1!$C$2:$C$37</c:f>
              <c:numCache>
                <c:formatCode>General</c:formatCode>
                <c:ptCount val="9"/>
                <c:pt idx="0">
                  <c:v>33.800000000000004</c:v>
                </c:pt>
                <c:pt idx="1">
                  <c:v>26.2</c:v>
                </c:pt>
                <c:pt idx="2">
                  <c:v>12.9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Utnyttelsesgrad kredittlinjer forventet</c:v>
                </c:pt>
              </c:strCache>
            </c:strRef>
          </c:tx>
          <c:spPr>
            <a:ln w="28268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Sheet1!$E$2:$E$37</c:f>
              <c:numCache>
                <c:formatCode>General</c:formatCode>
                <c:ptCount val="9"/>
                <c:pt idx="3">
                  <c:v>0</c:v>
                </c:pt>
                <c:pt idx="4">
                  <c:v>0</c:v>
                </c:pt>
                <c:pt idx="5">
                  <c:v>0.9</c:v>
                </c:pt>
              </c:numCache>
            </c:numRef>
          </c:val>
        </c:ser>
        <c:ser>
          <c:idx val="4"/>
          <c:order val="5"/>
          <c:tx>
            <c:strRef>
              <c:f>Sheet1!$G$1</c:f>
              <c:strCache>
                <c:ptCount val="1"/>
                <c:pt idx="0">
                  <c:v>Fastrentelån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Sheet1!$G$2:$G$37</c:f>
              <c:numCache>
                <c:formatCode>General</c:formatCode>
                <c:ptCount val="9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marker val="1"/>
        <c:axId val="202952064"/>
        <c:axId val="203043968"/>
      </c:lineChart>
      <c:lineChart>
        <c:grouping val="standard"/>
        <c:ser>
          <c:idx val="5"/>
          <c:order val="6"/>
          <c:tx>
            <c:strRef>
              <c:f>Sheet1!$H$1</c:f>
              <c:strCache>
                <c:ptCount val="1"/>
                <c:pt idx="0">
                  <c:v>hjelpelinje</c:v>
                </c:pt>
              </c:strCache>
            </c:strRef>
          </c:tx>
          <c:spPr>
            <a:ln w="28575">
              <a:noFill/>
            </a:ln>
          </c:spPr>
          <c:cat>
            <c:strRef>
              <c:f>Sheet1!$A$2:$A$37</c:f>
              <c:strCache>
                <c:ptCount val="9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</c:strCache>
            </c:strRef>
          </c:cat>
          <c:val>
            <c:numRef>
              <c:f>Sheet1!$H$2:$H$37</c:f>
              <c:numCache>
                <c:formatCode>General</c:formatCode>
                <c:ptCount val="9"/>
              </c:numCache>
            </c:numRef>
          </c:val>
        </c:ser>
        <c:marker val="1"/>
        <c:axId val="203047296"/>
        <c:axId val="203045504"/>
      </c:lineChart>
      <c:catAx>
        <c:axId val="202952064"/>
        <c:scaling>
          <c:orientation val="minMax"/>
        </c:scaling>
        <c:axPos val="b"/>
        <c:majorTickMark val="none"/>
        <c:tickLblPos val="none"/>
        <c:spPr>
          <a:ln w="3140">
            <a:solidFill>
              <a:schemeClr val="tx1"/>
            </a:solidFill>
            <a:prstDash val="solid"/>
          </a:ln>
        </c:spPr>
        <c:crossAx val="203043968"/>
        <c:crossesAt val="0"/>
        <c:auto val="1"/>
        <c:lblAlgn val="ctr"/>
        <c:lblOffset val="100"/>
        <c:tickLblSkip val="1"/>
        <c:tickMarkSkip val="4"/>
      </c:catAx>
      <c:valAx>
        <c:axId val="203043968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1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2952064"/>
        <c:crosses val="autoZero"/>
        <c:crossBetween val="between"/>
        <c:majorUnit val="20"/>
        <c:minorUnit val="20"/>
      </c:valAx>
      <c:valAx>
        <c:axId val="2030455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3047296"/>
        <c:crosses val="max"/>
        <c:crossBetween val="between"/>
        <c:majorUnit val="20"/>
      </c:valAx>
      <c:catAx>
        <c:axId val="203047296"/>
        <c:scaling>
          <c:orientation val="minMax"/>
        </c:scaling>
        <c:axPos val="b"/>
        <c:majorTickMark val="in"/>
        <c:tickLblPos val="nextTo"/>
        <c:spPr>
          <a:ln>
            <a:solidFill>
              <a:srgbClr val="000000"/>
            </a:solidFill>
          </a:ln>
        </c:spPr>
        <c:txPr>
          <a:bodyPr/>
          <a:lstStyle/>
          <a:p>
            <a:pPr>
              <a:defRPr sz="1800">
                <a:latin typeface="Univers 45 Light" pitchFamily="34" charset="0"/>
              </a:defRPr>
            </a:pPr>
            <a:endParaRPr lang="nb-NO"/>
          </a:p>
        </c:txPr>
        <c:crossAx val="203045504"/>
        <c:crossesAt val="-90"/>
        <c:auto val="1"/>
        <c:lblAlgn val="ctr"/>
        <c:lblOffset val="100"/>
      </c:catAx>
      <c:spPr>
        <a:noFill/>
        <a:ln w="12564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1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nb-NO"/>
  <c:chart>
    <c:plotArea>
      <c:layout>
        <c:manualLayout>
          <c:layoutTarget val="inner"/>
          <c:xMode val="edge"/>
          <c:yMode val="edge"/>
          <c:x val="6.5693132108486499E-2"/>
          <c:y val="2.6221072796934912E-2"/>
          <c:w val="0.86861373578302714"/>
          <c:h val="0.86592816091954061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Foretak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Sheet1!$A$2:$A$25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Sheet1!$B$2:$B$25</c:f>
              <c:numCache>
                <c:formatCode>General</c:formatCode>
                <c:ptCount val="6"/>
                <c:pt idx="0">
                  <c:v>5.9</c:v>
                </c:pt>
                <c:pt idx="1">
                  <c:v>7.9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Næringseiendom faktisk</c:v>
                </c:pt>
              </c:strCache>
            </c:strRef>
          </c:tx>
          <c:spPr>
            <a:solidFill>
              <a:srgbClr val="000080"/>
            </a:solidFill>
            <a:ln w="25203">
              <a:noFill/>
            </a:ln>
          </c:spPr>
          <c:cat>
            <c:strRef>
              <c:f>Sheet1!$A$2:$A$25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Sheet1!$D$2:$D$25</c:f>
              <c:numCache>
                <c:formatCode>General</c:formatCode>
                <c:ptCount val="6"/>
                <c:pt idx="3">
                  <c:v>12.9</c:v>
                </c:pt>
                <c:pt idx="4">
                  <c:v>-0.9</c:v>
                </c:pt>
              </c:numCache>
            </c:numRef>
          </c:val>
        </c:ser>
        <c:gapWidth val="140"/>
        <c:overlap val="100"/>
        <c:axId val="203281536"/>
        <c:axId val="203283456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Foretak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Sheet1!$C$2:$C$25</c:f>
              <c:numCache>
                <c:formatCode>General</c:formatCode>
                <c:ptCount val="6"/>
                <c:pt idx="0">
                  <c:v>0</c:v>
                </c:pt>
                <c:pt idx="1">
                  <c:v>12.9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Næringseiendom forventet</c:v>
                </c:pt>
              </c:strCache>
            </c:strRef>
          </c:tx>
          <c:spPr>
            <a:ln w="28353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Sheet1!$A$2:$A$25</c:f>
              <c:strCache>
                <c:ptCount val="6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</c:strCache>
            </c:strRef>
          </c:cat>
          <c:val>
            <c:numRef>
              <c:f>Sheet1!$E$2:$E$25</c:f>
              <c:numCache>
                <c:formatCode>General</c:formatCode>
                <c:ptCount val="6"/>
                <c:pt idx="3">
                  <c:v>0</c:v>
                </c:pt>
                <c:pt idx="4">
                  <c:v>5.9</c:v>
                </c:pt>
                <c:pt idx="5">
                  <c:v>0</c:v>
                </c:pt>
              </c:numCache>
            </c:numRef>
          </c:val>
        </c:ser>
        <c:marker val="1"/>
        <c:axId val="203162368"/>
        <c:axId val="203163904"/>
      </c:lineChart>
      <c:catAx>
        <c:axId val="203281536"/>
        <c:scaling>
          <c:orientation val="minMax"/>
        </c:scaling>
        <c:axPos val="b"/>
        <c:majorTickMark val="none"/>
        <c:tickLblPos val="none"/>
        <c:spPr>
          <a:ln w="3151">
            <a:solidFill>
              <a:schemeClr val="tx1"/>
            </a:solidFill>
            <a:prstDash val="solid"/>
          </a:ln>
        </c:spPr>
        <c:crossAx val="203283456"/>
        <c:crossesAt val="0"/>
        <c:auto val="1"/>
        <c:lblAlgn val="ctr"/>
        <c:lblOffset val="100"/>
        <c:tickLblSkip val="1"/>
        <c:tickMarkSkip val="4"/>
      </c:catAx>
      <c:valAx>
        <c:axId val="203283456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281536"/>
        <c:crosses val="autoZero"/>
        <c:crossBetween val="between"/>
        <c:majorUnit val="20"/>
        <c:minorUnit val="20"/>
      </c:valAx>
      <c:catAx>
        <c:axId val="20316236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163904"/>
        <c:crossesAt val="-90"/>
        <c:auto val="1"/>
        <c:lblAlgn val="ctr"/>
        <c:lblOffset val="100"/>
        <c:tickLblSkip val="1"/>
        <c:tickMarkSkip val="1"/>
      </c:catAx>
      <c:valAx>
        <c:axId val="2031639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5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786" b="0" i="0" u="none" strike="noStrike" baseline="0">
                <a:solidFill>
                  <a:schemeClr val="tx1"/>
                </a:solidFill>
                <a:latin typeface="Univers 45 Light" pitchFamily="34" charset="0"/>
                <a:ea typeface="Arial Narrow"/>
                <a:cs typeface="Arial Narrow"/>
              </a:defRPr>
            </a:pPr>
            <a:endParaRPr lang="nb-NO"/>
          </a:p>
        </c:txPr>
        <c:crossAx val="203162368"/>
        <c:crosses val="max"/>
        <c:crossBetween val="between"/>
        <c:majorUnit val="20"/>
        <c:minorUnit val="20"/>
      </c:valAx>
      <c:spPr>
        <a:noFill/>
        <a:ln w="12601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6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315"/>
          <c:h val="0.865721264367817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Makroøkonomiske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Sheet1!$B$2:$B$73</c:f>
              <c:numCache>
                <c:formatCode>General</c:formatCode>
                <c:ptCount val="18"/>
                <c:pt idx="0">
                  <c:v>0.9</c:v>
                </c:pt>
                <c:pt idx="1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Næringsspesifikke utsikter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Sheet1!$D$2:$D$73</c:f>
              <c:numCache>
                <c:formatCode>General</c:formatCode>
                <c:ptCount val="18"/>
                <c:pt idx="3">
                  <c:v>16.600000000000001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Mål for markedsandel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Sheet1!$F$2:$F$73</c:f>
              <c:numCache>
                <c:formatCode>General</c:formatCode>
                <c:ptCount val="18"/>
                <c:pt idx="6">
                  <c:v>13</c:v>
                </c:pt>
                <c:pt idx="7">
                  <c:v>0.9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Bankens risikovilje faktisk</c:v>
                </c:pt>
              </c:strCache>
            </c:strRef>
          </c:tx>
          <c:spPr>
            <a:solidFill>
              <a:srgbClr val="000080"/>
            </a:solidFill>
            <a:ln w="25074">
              <a:noFill/>
            </a:ln>
          </c:spP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Sheet1!$H$2:$H$73</c:f>
              <c:numCache>
                <c:formatCode>General</c:formatCode>
                <c:ptCount val="18"/>
                <c:pt idx="9">
                  <c:v>0</c:v>
                </c:pt>
                <c:pt idx="10">
                  <c:v>0</c:v>
                </c:pt>
              </c:numCache>
            </c:numRef>
          </c:val>
        </c:ser>
        <c:ser>
          <c:idx val="5"/>
          <c:order val="8"/>
          <c:tx>
            <c:strRef>
              <c:f>Sheet1!$J$1</c:f>
              <c:strCache>
                <c:ptCount val="1"/>
                <c:pt idx="0">
                  <c:v>Finansieringssituasjonen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Sheet1!$J$2:$J$73</c:f>
              <c:numCache>
                <c:formatCode>General</c:formatCode>
                <c:ptCount val="18"/>
                <c:pt idx="12">
                  <c:v>23.6</c:v>
                </c:pt>
                <c:pt idx="13">
                  <c:v>6.8</c:v>
                </c:pt>
              </c:numCache>
            </c:numRef>
          </c:val>
        </c:ser>
        <c:ser>
          <c:idx val="8"/>
          <c:order val="10"/>
          <c:tx>
            <c:strRef>
              <c:f>Sheet1!$L$1</c:f>
              <c:strCache>
                <c:ptCount val="1"/>
                <c:pt idx="0">
                  <c:v>Kapitaldekning faktisk</c:v>
                </c:pt>
              </c:strCache>
            </c:strRef>
          </c:tx>
          <c:spPr>
            <a:solidFill>
              <a:srgbClr val="000080"/>
            </a:solidFill>
            <a:ln w="28575">
              <a:noFill/>
            </a:ln>
          </c:spP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Sheet1!$L$2:$L$73</c:f>
              <c:numCache>
                <c:formatCode>General</c:formatCode>
                <c:ptCount val="18"/>
                <c:pt idx="15">
                  <c:v>22.5</c:v>
                </c:pt>
                <c:pt idx="16">
                  <c:v>5.9</c:v>
                </c:pt>
              </c:numCache>
            </c:numRef>
          </c:val>
        </c:ser>
        <c:gapWidth val="140"/>
        <c:overlap val="100"/>
        <c:axId val="203427840"/>
        <c:axId val="203428992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Makr.øk.utsikter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Sheet1!$C$2:$C$73</c:f>
              <c:numCache>
                <c:formatCode>General</c:formatCode>
                <c:ptCount val="18"/>
                <c:pt idx="0">
                  <c:v>17.2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Næringsspesifikke utsikter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Sheet1!$E$2:$E$73</c:f>
              <c:numCache>
                <c:formatCode>General</c:formatCode>
                <c:ptCount val="18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Mål for markedsandel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Sheet1!$G$2:$G$73</c:f>
              <c:numCache>
                <c:formatCode>General</c:formatCode>
                <c:ptCount val="18"/>
                <c:pt idx="6">
                  <c:v>17.2</c:v>
                </c:pt>
                <c:pt idx="7">
                  <c:v>13</c:v>
                </c:pt>
                <c:pt idx="8">
                  <c:v>0.9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Bankens risikovilje forventet</c:v>
                </c:pt>
              </c:strCache>
            </c:strRef>
          </c:tx>
          <c:spPr>
            <a:ln w="28209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Sheet1!$I$2:$I$73</c:f>
              <c:numCache>
                <c:formatCode>General</c:formatCode>
                <c:ptCount val="18"/>
                <c:pt idx="9">
                  <c:v>4.0999999999999996</c:v>
                </c:pt>
                <c:pt idx="10">
                  <c:v>4.0999999999999996</c:v>
                </c:pt>
                <c:pt idx="11">
                  <c:v>0</c:v>
                </c:pt>
              </c:numCache>
            </c:numRef>
          </c:val>
        </c:ser>
        <c:ser>
          <c:idx val="6"/>
          <c:order val="9"/>
          <c:tx>
            <c:strRef>
              <c:f>Sheet1!$K$1</c:f>
              <c:strCache>
                <c:ptCount val="1"/>
                <c:pt idx="0">
                  <c:v>Finansieringssituajonen forventet</c:v>
                </c:pt>
              </c:strCache>
            </c:strRef>
          </c:tx>
          <c:spPr>
            <a:ln w="28575">
              <a:noFill/>
            </a:ln>
          </c:spPr>
          <c:marker>
            <c:symbol val="diamond"/>
            <c:size val="7"/>
            <c:spPr>
              <a:solidFill>
                <a:srgbClr val="FF0000"/>
              </a:solidFill>
              <a:ln>
                <a:noFill/>
              </a:ln>
            </c:spPr>
          </c:marker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Sheet1!$K$2:$K$73</c:f>
              <c:numCache>
                <c:formatCode>General</c:formatCode>
                <c:ptCount val="18"/>
                <c:pt idx="12">
                  <c:v>20.7</c:v>
                </c:pt>
                <c:pt idx="13">
                  <c:v>7</c:v>
                </c:pt>
                <c:pt idx="14">
                  <c:v>-0.9</c:v>
                </c:pt>
              </c:numCache>
            </c:numRef>
          </c:val>
        </c:ser>
        <c:ser>
          <c:idx val="9"/>
          <c:order val="11"/>
          <c:tx>
            <c:strRef>
              <c:f>Sheet1!$M$1</c:f>
              <c:strCache>
                <c:ptCount val="1"/>
                <c:pt idx="0">
                  <c:v>Kapitaldekning forventet</c:v>
                </c:pt>
              </c:strCache>
            </c:strRef>
          </c:tx>
          <c:spPr>
            <a:ln w="28575">
              <a:noFill/>
            </a:ln>
          </c:spPr>
          <c:marker>
            <c:spPr>
              <a:solidFill>
                <a:srgbClr val="FF0000"/>
              </a:solidFill>
              <a:ln>
                <a:noFill/>
              </a:ln>
            </c:spPr>
          </c:marker>
          <c:dPt>
            <c:idx val="16"/>
            <c:marker>
              <c:symbol val="diamond"/>
              <c:size val="7"/>
            </c:marker>
          </c:dPt>
          <c:cat>
            <c:strRef>
              <c:f>Sheet1!$A$2:$A$73</c:f>
              <c:strCache>
                <c:ptCount val="18"/>
                <c:pt idx="0">
                  <c:v>1kv</c:v>
                </c:pt>
                <c:pt idx="1">
                  <c:v>2kv</c:v>
                </c:pt>
                <c:pt idx="2">
                  <c:v>3kv</c:v>
                </c:pt>
                <c:pt idx="3">
                  <c:v>1kv</c:v>
                </c:pt>
                <c:pt idx="4">
                  <c:v>2kv</c:v>
                </c:pt>
                <c:pt idx="5">
                  <c:v>3kv</c:v>
                </c:pt>
                <c:pt idx="6">
                  <c:v>1kv</c:v>
                </c:pt>
                <c:pt idx="7">
                  <c:v>2kv</c:v>
                </c:pt>
                <c:pt idx="8">
                  <c:v>3kv</c:v>
                </c:pt>
                <c:pt idx="9">
                  <c:v>1kv</c:v>
                </c:pt>
                <c:pt idx="10">
                  <c:v>2kv</c:v>
                </c:pt>
                <c:pt idx="11">
                  <c:v>3kv</c:v>
                </c:pt>
                <c:pt idx="12">
                  <c:v>1kv</c:v>
                </c:pt>
                <c:pt idx="13">
                  <c:v>2kv</c:v>
                </c:pt>
                <c:pt idx="14">
                  <c:v>3kv</c:v>
                </c:pt>
                <c:pt idx="15">
                  <c:v>1kv</c:v>
                </c:pt>
                <c:pt idx="16">
                  <c:v>2kv</c:v>
                </c:pt>
                <c:pt idx="17">
                  <c:v>3kv</c:v>
                </c:pt>
              </c:strCache>
            </c:strRef>
          </c:cat>
          <c:val>
            <c:numRef>
              <c:f>Sheet1!$M$2:$M$73</c:f>
              <c:numCache>
                <c:formatCode>General</c:formatCode>
                <c:ptCount val="18"/>
                <c:pt idx="15">
                  <c:v>43.2</c:v>
                </c:pt>
                <c:pt idx="16">
                  <c:v>5.9</c:v>
                </c:pt>
                <c:pt idx="17">
                  <c:v>0</c:v>
                </c:pt>
              </c:numCache>
            </c:numRef>
          </c:val>
        </c:ser>
        <c:marker val="1"/>
        <c:axId val="203430528"/>
        <c:axId val="203448704"/>
      </c:lineChart>
      <c:catAx>
        <c:axId val="203427840"/>
        <c:scaling>
          <c:orientation val="minMax"/>
        </c:scaling>
        <c:axPos val="b"/>
        <c:majorTickMark val="none"/>
        <c:tickLblPos val="none"/>
        <c:spPr>
          <a:ln w="3134">
            <a:solidFill>
              <a:schemeClr val="tx1"/>
            </a:solidFill>
            <a:prstDash val="solid"/>
          </a:ln>
        </c:spPr>
        <c:crossAx val="203428992"/>
        <c:crossesAt val="0"/>
        <c:auto val="1"/>
        <c:lblAlgn val="ctr"/>
        <c:lblOffset val="100"/>
        <c:tickLblSkip val="1"/>
        <c:tickMarkSkip val="4"/>
      </c:catAx>
      <c:valAx>
        <c:axId val="203428992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427840"/>
        <c:crosses val="autoZero"/>
        <c:crossBetween val="between"/>
        <c:majorUnit val="20"/>
        <c:minorUnit val="20"/>
      </c:valAx>
      <c:catAx>
        <c:axId val="203430528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448704"/>
        <c:crossesAt val="-90"/>
        <c:auto val="1"/>
        <c:lblAlgn val="ctr"/>
        <c:lblOffset val="100"/>
        <c:tickLblSkip val="1"/>
        <c:tickMarkSkip val="1"/>
      </c:catAx>
      <c:valAx>
        <c:axId val="203448704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3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430528"/>
        <c:crosses val="max"/>
        <c:crossBetween val="between"/>
        <c:majorUnit val="20"/>
        <c:minorUnit val="20"/>
      </c:valAx>
      <c:spPr>
        <a:noFill/>
        <a:ln w="12537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77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nb-NO"/>
  <c:chart>
    <c:plotArea>
      <c:layout>
        <c:manualLayout>
          <c:layoutTarget val="inner"/>
          <c:xMode val="edge"/>
          <c:yMode val="edge"/>
          <c:x val="6.6151574803149621E-2"/>
          <c:y val="2.642796934865901E-2"/>
          <c:w val="0.86769685039370315"/>
          <c:h val="0.86572126436781738"/>
        </c:manualLayout>
      </c:layout>
      <c:barChart>
        <c:barDir val="col"/>
        <c:grouping val="clustered"/>
        <c:ser>
          <c:idx val="1"/>
          <c:order val="0"/>
          <c:tx>
            <c:strRef>
              <c:f>Sheet1!$B$1</c:f>
              <c:strCache>
                <c:ptCount val="1"/>
                <c:pt idx="0">
                  <c:v>Utlånsmargin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Sheet1!$B$2:$B$36</c:f>
              <c:numCache>
                <c:formatCode>General</c:formatCode>
                <c:ptCount val="12"/>
                <c:pt idx="0">
                  <c:v>-36.800000000000004</c:v>
                </c:pt>
                <c:pt idx="1">
                  <c:v>-36.200000000000003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Krav til ek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Sheet1!$D$2:$D$36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10"/>
          <c:order val="4"/>
          <c:tx>
            <c:strRef>
              <c:f>Sheet1!$F$1</c:f>
              <c:strCache>
                <c:ptCount val="1"/>
                <c:pt idx="0">
                  <c:v>Maksimal nedbetalingstid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Sheet1!$F$2:$F$36</c:f>
              <c:numCache>
                <c:formatCode>General</c:formatCode>
                <c:ptCount val="12"/>
                <c:pt idx="6">
                  <c:v>0</c:v>
                </c:pt>
                <c:pt idx="7">
                  <c:v>7</c:v>
                </c:pt>
              </c:numCache>
            </c:numRef>
          </c:val>
        </c:ser>
        <c:ser>
          <c:idx val="0"/>
          <c:order val="6"/>
          <c:tx>
            <c:strRef>
              <c:f>Sheet1!$H$1</c:f>
              <c:strCache>
                <c:ptCount val="1"/>
                <c:pt idx="0">
                  <c:v>gebyrer faktisk</c:v>
                </c:pt>
              </c:strCache>
            </c:strRef>
          </c:tx>
          <c:spPr>
            <a:solidFill>
              <a:srgbClr val="000080"/>
            </a:solidFill>
            <a:ln w="25185">
              <a:noFill/>
            </a:ln>
          </c:spP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Sheet1!$H$2:$H$36</c:f>
              <c:numCache>
                <c:formatCode>General</c:formatCode>
                <c:ptCount val="12"/>
                <c:pt idx="9">
                  <c:v>0.9</c:v>
                </c:pt>
                <c:pt idx="10">
                  <c:v>0.9</c:v>
                </c:pt>
              </c:numCache>
            </c:numRef>
          </c:val>
        </c:ser>
        <c:gapWidth val="140"/>
        <c:overlap val="100"/>
        <c:axId val="203410816"/>
        <c:axId val="203421184"/>
      </c:barChart>
      <c:lineChart>
        <c:grouping val="standard"/>
        <c:ser>
          <c:idx val="3"/>
          <c:order val="1"/>
          <c:tx>
            <c:strRef>
              <c:f>Sheet1!$C$1</c:f>
              <c:strCache>
                <c:ptCount val="1"/>
                <c:pt idx="0">
                  <c:v>utlånsmargin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Sheet1!$C$2:$C$36</c:f>
              <c:numCache>
                <c:formatCode>General</c:formatCode>
                <c:ptCount val="12"/>
                <c:pt idx="0">
                  <c:v>-24.4</c:v>
                </c:pt>
                <c:pt idx="1">
                  <c:v>-19.2</c:v>
                </c:pt>
                <c:pt idx="2">
                  <c:v>14.2</c:v>
                </c:pt>
              </c:numCache>
            </c:numRef>
          </c:val>
        </c:ser>
        <c:ser>
          <c:idx val="7"/>
          <c:order val="3"/>
          <c:tx>
            <c:strRef>
              <c:f>Sheet1!$E$1</c:f>
              <c:strCache>
                <c:ptCount val="1"/>
                <c:pt idx="0">
                  <c:v>krav til ek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Sheet1!$E$2:$E$36</c:f>
              <c:numCache>
                <c:formatCode>General</c:formatCode>
                <c:ptCount val="12"/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5"/>
          <c:order val="5"/>
          <c:tx>
            <c:strRef>
              <c:f>Sheet1!$G$1</c:f>
              <c:strCache>
                <c:ptCount val="1"/>
                <c:pt idx="0">
                  <c:v>Maks nedbetalingstid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Sheet1!$G$2:$G$36</c:f>
              <c:numCache>
                <c:formatCode>General</c:formatCode>
                <c:ptCount val="12"/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</c:ser>
        <c:ser>
          <c:idx val="4"/>
          <c:order val="7"/>
          <c:tx>
            <c:strRef>
              <c:f>Sheet1!$I$1</c:f>
              <c:strCache>
                <c:ptCount val="1"/>
                <c:pt idx="0">
                  <c:v>gebyrer forventet</c:v>
                </c:pt>
              </c:strCache>
            </c:strRef>
          </c:tx>
          <c:spPr>
            <a:ln w="28334">
              <a:noFill/>
            </a:ln>
          </c:spPr>
          <c:marker>
            <c:symbol val="diamond"/>
            <c:size val="6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strRef>
              <c:f>Sheet1!$A$2:$A$36</c:f>
              <c:strCache>
                <c:ptCount val="12"/>
                <c:pt idx="0">
                  <c:v>1kv </c:v>
                </c:pt>
                <c:pt idx="1">
                  <c:v>2kv </c:v>
                </c:pt>
                <c:pt idx="2">
                  <c:v>3kv </c:v>
                </c:pt>
                <c:pt idx="3">
                  <c:v>1kv </c:v>
                </c:pt>
                <c:pt idx="4">
                  <c:v>2kv </c:v>
                </c:pt>
                <c:pt idx="5">
                  <c:v>3kv </c:v>
                </c:pt>
                <c:pt idx="6">
                  <c:v>1kv </c:v>
                </c:pt>
                <c:pt idx="7">
                  <c:v>2kv </c:v>
                </c:pt>
                <c:pt idx="8">
                  <c:v>3kv </c:v>
                </c:pt>
                <c:pt idx="9">
                  <c:v>1kv </c:v>
                </c:pt>
                <c:pt idx="10">
                  <c:v>2kv </c:v>
                </c:pt>
                <c:pt idx="11">
                  <c:v>3kv </c:v>
                </c:pt>
              </c:strCache>
            </c:strRef>
          </c:cat>
          <c:val>
            <c:numRef>
              <c:f>Sheet1!$I$2:$I$36</c:f>
              <c:numCache>
                <c:formatCode>General</c:formatCode>
                <c:ptCount val="12"/>
                <c:pt idx="9">
                  <c:v>-16.600000000000001</c:v>
                </c:pt>
                <c:pt idx="10">
                  <c:v>0</c:v>
                </c:pt>
                <c:pt idx="11">
                  <c:v>0</c:v>
                </c:pt>
              </c:numCache>
            </c:numRef>
          </c:val>
        </c:ser>
        <c:marker val="1"/>
        <c:axId val="203422720"/>
        <c:axId val="203825920"/>
      </c:lineChart>
      <c:catAx>
        <c:axId val="203410816"/>
        <c:scaling>
          <c:orientation val="minMax"/>
        </c:scaling>
        <c:axPos val="b"/>
        <c:majorTickMark val="none"/>
        <c:tickLblPos val="none"/>
        <c:spPr>
          <a:ln w="3149">
            <a:solidFill>
              <a:schemeClr val="tx1"/>
            </a:solidFill>
            <a:prstDash val="solid"/>
          </a:ln>
        </c:spPr>
        <c:crossAx val="203421184"/>
        <c:crossesAt val="0"/>
        <c:auto val="1"/>
        <c:lblAlgn val="ctr"/>
        <c:lblOffset val="100"/>
        <c:tickLblSkip val="1"/>
        <c:tickMarkSkip val="4"/>
      </c:catAx>
      <c:valAx>
        <c:axId val="203421184"/>
        <c:scaling>
          <c:orientation val="minMax"/>
          <c:max val="60"/>
          <c:min val="-60"/>
        </c:scaling>
        <c:axPos val="l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410816"/>
        <c:crosses val="autoZero"/>
        <c:crossBetween val="between"/>
        <c:majorUnit val="20"/>
        <c:minorUnit val="20"/>
      </c:valAx>
      <c:catAx>
        <c:axId val="203422720"/>
        <c:scaling>
          <c:orientation val="minMax"/>
        </c:scaling>
        <c:axPos val="b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825920"/>
        <c:crossesAt val="-90"/>
        <c:auto val="1"/>
        <c:lblAlgn val="ctr"/>
        <c:lblOffset val="100"/>
        <c:tickLblSkip val="1"/>
        <c:tickMarkSkip val="1"/>
      </c:catAx>
      <c:valAx>
        <c:axId val="203825920"/>
        <c:scaling>
          <c:orientation val="minMax"/>
          <c:max val="60"/>
          <c:min val="-60"/>
        </c:scaling>
        <c:axPos val="r"/>
        <c:numFmt formatCode="General" sourceLinked="1"/>
        <c:majorTickMark val="in"/>
        <c:tickLblPos val="nextTo"/>
        <c:spPr>
          <a:ln w="314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chemeClr val="tx1"/>
                </a:solidFill>
                <a:latin typeface="Univers 45 Light"/>
                <a:ea typeface="Arial Narrow"/>
                <a:cs typeface="Arial Narrow"/>
              </a:defRPr>
            </a:pPr>
            <a:endParaRPr lang="nb-NO"/>
          </a:p>
        </c:txPr>
        <c:crossAx val="203422720"/>
        <c:crosses val="max"/>
        <c:crossBetween val="between"/>
        <c:majorUnit val="20"/>
        <c:minorUnit val="20"/>
      </c:valAx>
      <c:spPr>
        <a:noFill/>
        <a:ln w="12593">
          <a:solidFill>
            <a:schemeClr val="tx1"/>
          </a:solidFill>
          <a:prstDash val="solid"/>
        </a:ln>
      </c:spPr>
    </c:plotArea>
    <c:plotVisOnly val="1"/>
    <c:dispBlanksAs val="gap"/>
  </c:chart>
  <c:spPr>
    <a:noFill/>
    <a:ln>
      <a:noFill/>
    </a:ln>
  </c:spPr>
  <c:txPr>
    <a:bodyPr/>
    <a:lstStyle/>
    <a:p>
      <a:pPr>
        <a:defRPr sz="1785" b="0" i="0" u="none" strike="noStrike" baseline="0">
          <a:solidFill>
            <a:schemeClr val="tx1"/>
          </a:solidFill>
          <a:latin typeface="Arial Narrow"/>
          <a:ea typeface="Arial Narrow"/>
          <a:cs typeface="Arial Narrow"/>
        </a:defRPr>
      </a:pPr>
      <a:endParaRPr lang="nb-NO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0.75987</cdr:x>
      <cdr:y>0.17518</cdr:y>
    </cdr:from>
    <cdr:to>
      <cdr:x>0.75987</cdr:x>
      <cdr:y>0.89242</cdr:y>
    </cdr:to>
    <cdr:sp macro="" textlink="">
      <cdr:nvSpPr>
        <cdr:cNvPr id="2" name="Line 13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6948264" y="914444"/>
          <a:ext cx="0" cy="3743993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2" name="Line 6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V="1">
          <a:off x="5857921" y="142871"/>
          <a:ext cx="0" cy="4463988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0.93737</cdr:x>
      <cdr:y>0.10312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5857884" y="142876"/>
          <a:ext cx="2713437" cy="3954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ctr"/>
          <a:r>
            <a:rPr lang="nb-NO" sz="1600" dirty="0" err="1" smtClean="0">
              <a:latin typeface="Univers 45 Light" pitchFamily="34" charset="0"/>
            </a:rPr>
            <a:t>Fastrentelån</a:t>
          </a:r>
          <a:endParaRPr lang="nb-NO" sz="1600" dirty="0">
            <a:latin typeface="Univers 45 Light" pitchFamily="34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0.78549</cdr:x>
      <cdr:y>0.02817</cdr:y>
    </cdr:from>
    <cdr:to>
      <cdr:x>0.78549</cdr:x>
      <cdr:y>0.88334</cdr:y>
    </cdr:to>
    <cdr:sp macro="" textlink="">
      <cdr:nvSpPr>
        <cdr:cNvPr id="2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7182521" y="14704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  <cdr:relSizeAnchor xmlns:cdr="http://schemas.openxmlformats.org/drawingml/2006/chartDrawing">
    <cdr:from>
      <cdr:x>0.63281</cdr:x>
      <cdr:y>0.02817</cdr:y>
    </cdr:from>
    <cdr:to>
      <cdr:x>0.78906</cdr:x>
      <cdr:y>0.1402</cdr:y>
    </cdr:to>
    <cdr:sp macro="" textlink="">
      <cdr:nvSpPr>
        <cdr:cNvPr id="4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786446" y="147048"/>
          <a:ext cx="1428760" cy="58477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Finansierings-situasjonen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0.78125</cdr:x>
      <cdr:y>0.02737</cdr:y>
    </cdr:from>
    <cdr:to>
      <cdr:x>0.92969</cdr:x>
      <cdr:y>0.14266</cdr:y>
    </cdr:to>
    <cdr:sp macro="" textlink="">
      <cdr:nvSpPr>
        <cdr:cNvPr id="5" name="Text Box 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7143768" y="142876"/>
          <a:ext cx="1357322" cy="60182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pPr algn="ctr">
            <a:spcBef>
              <a:spcPct val="50000"/>
            </a:spcBef>
          </a:pPr>
          <a:r>
            <a:rPr lang="nb-NO" sz="1600" dirty="0" err="1" smtClean="0">
              <a:latin typeface="Univers 45 Light"/>
            </a:rPr>
            <a:t>Kapital-dekning</a:t>
          </a:r>
          <a:endParaRPr lang="nb-NO" sz="1600" baseline="30000" dirty="0">
            <a:latin typeface="Univers 45 Light"/>
          </a:endParaRPr>
        </a:p>
      </cdr:txBody>
    </cdr:sp>
  </cdr:relSizeAnchor>
  <cdr:relSizeAnchor xmlns:cdr="http://schemas.openxmlformats.org/drawingml/2006/chartDrawing">
    <cdr:from>
      <cdr:x>0.64063</cdr:x>
      <cdr:y>0.02737</cdr:y>
    </cdr:from>
    <cdr:to>
      <cdr:x>0.64063</cdr:x>
      <cdr:y>0.88254</cdr:y>
    </cdr:to>
    <cdr:sp macro="" textlink="">
      <cdr:nvSpPr>
        <cdr:cNvPr id="6" name="Line 11"/>
        <cdr:cNvSpPr>
          <a:spLocks xmlns:a="http://schemas.openxmlformats.org/drawingml/2006/main" noChangeShapeType="1"/>
        </cdr:cNvSpPr>
      </cdr:nvSpPr>
      <cdr:spPr bwMode="auto">
        <a:xfrm xmlns:a="http://schemas.openxmlformats.org/drawingml/2006/main" flipH="1" flipV="1">
          <a:off x="5857884" y="142876"/>
          <a:ext cx="0" cy="4464000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>
          <a:solidFill>
            <a:srgbClr val="000000"/>
          </a:solidFill>
          <a:round/>
          <a:headEnd/>
          <a:tailEnd/>
        </a:ln>
      </cdr:spPr>
      <cdr:txBody>
        <a:bodyPr xmlns:a="http://schemas.openxmlformats.org/drawingml/2006/main"/>
        <a:lstStyle xmlns:a="http://schemas.openxmlformats.org/drawingml/2006/main">
          <a:defPPr>
            <a:defRPr lang="nb-NO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rgbClr val="000000"/>
              </a:solidFill>
              <a:latin typeface="Arial" charset="0"/>
            </a:defRPr>
          </a:lvl5pPr>
          <a:lvl6pPr marL="22860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6pPr>
          <a:lvl7pPr marL="27432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7pPr>
          <a:lvl8pPr marL="32004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8pPr>
          <a:lvl9pPr marL="3657600" algn="l" defTabSz="914400" rtl="0" eaLnBrk="1" latinLnBrk="0" hangingPunct="1">
            <a:defRPr kern="1200">
              <a:solidFill>
                <a:srgbClr val="000000"/>
              </a:solidFill>
              <a:latin typeface="Arial" charset="0"/>
            </a:defRPr>
          </a:lvl9pPr>
        </a:lstStyle>
        <a:p xmlns:a="http://schemas.openxmlformats.org/drawingml/2006/main">
          <a:endParaRPr lang="nb-NO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40E495-DF68-4F93-9ED0-6EE8A26AB0EB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315453F-2B5B-4DA9-8FE9-14CEED12EC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442678-358C-49F5-B4DC-87D5144AA750}" type="slidenum">
              <a:rPr lang="nb-NO" smtClean="0"/>
              <a:pPr/>
              <a:t>2</a:t>
            </a:fld>
            <a:endParaRPr lang="nb-NO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555D7A-E3E5-45CC-8DD9-2D9EF602A1FF}" type="slidenum">
              <a:rPr lang="nb-NO" smtClean="0"/>
              <a:pPr/>
              <a:t>3</a:t>
            </a:fld>
            <a:endParaRPr lang="nb-NO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3F141-6B68-4B80-9433-36B3340E6F7D}" type="slidenum">
              <a:rPr lang="nb-NO" smtClean="0"/>
              <a:pPr/>
              <a:t>4</a:t>
            </a:fld>
            <a:endParaRPr lang="nb-NO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040A15-6AB2-4AA2-89AE-21A5791AC017}" type="slidenum">
              <a:rPr lang="nb-NO" smtClean="0"/>
              <a:pPr/>
              <a:t>5</a:t>
            </a:fld>
            <a:endParaRPr lang="nb-NO" smtClean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109E47-B49F-402C-8A26-34289FCFF0AD}" type="slidenum">
              <a:rPr lang="nb-NO" smtClean="0"/>
              <a:pPr/>
              <a:t>6</a:t>
            </a:fld>
            <a:endParaRPr lang="nb-NO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751CEB-45B9-4C81-86AA-5748081CD7F2}" type="slidenum">
              <a:rPr lang="nb-NO" smtClean="0"/>
              <a:pPr/>
              <a:t>7</a:t>
            </a:fld>
            <a:endParaRPr lang="nb-NO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0C05E7-47CE-461F-B6DB-4C73E097A588}" type="slidenum">
              <a:rPr lang="nb-NO" smtClean="0"/>
              <a:pPr/>
              <a:t>8</a:t>
            </a:fld>
            <a:endParaRPr lang="nb-NO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0750" y="742950"/>
            <a:ext cx="4965700" cy="3724275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9450" y="4716463"/>
            <a:ext cx="5438775" cy="4467225"/>
          </a:xfrm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DD77B-AAC4-48FC-A777-EE62AF715F3A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1BC7D-9767-4298-8A6E-066A0F9F7E62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EF285B-890B-4089-8F6F-265371A4A2D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179388" y="6429375"/>
            <a:ext cx="184150" cy="244475"/>
          </a:xfrm>
          <a:prstGeom prst="rect">
            <a:avLst/>
          </a:prstGeom>
          <a:noFill/>
          <a:ln w="3175">
            <a:noFill/>
            <a:miter lim="800000"/>
            <a:headEnd/>
            <a:tailEnd/>
          </a:ln>
          <a:effectLst/>
        </p:spPr>
        <p:txBody>
          <a:bodyPr wrap="none" lIns="91408" tIns="45705" rIns="91408" bIns="45705" anchor="ctr">
            <a:spAutoFit/>
          </a:bodyPr>
          <a:lstStyle/>
          <a:p>
            <a:pPr defTabSz="912813" eaLnBrk="0" hangingPunct="0">
              <a:spcBef>
                <a:spcPct val="50000"/>
              </a:spcBef>
              <a:defRPr/>
            </a:pPr>
            <a:endParaRPr lang="en-GB" sz="1000" dirty="0">
              <a:latin typeface="Times New Roman" pitchFamily="18" charset="0"/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790700"/>
          </a:xfrm>
        </p:spPr>
        <p:txBody>
          <a:bodyPr anchor="ctr"/>
          <a:lstStyle>
            <a:lvl1pPr algn="ctr">
              <a:defRPr sz="2000">
                <a:solidFill>
                  <a:srgbClr val="0C2577"/>
                </a:solidFill>
              </a:defRPr>
            </a:lvl1pPr>
          </a:lstStyle>
          <a:p>
            <a:r>
              <a:rPr lang="en-GB"/>
              <a:t>Klikk for å redigere tittelstil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627188"/>
            <a:ext cx="2192337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24350" y="1627188"/>
            <a:ext cx="2192338" cy="3889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2F86A-9158-410B-ABB3-01B1BCDCF5E6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83213" y="557213"/>
            <a:ext cx="1133475" cy="49593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79613" y="557213"/>
            <a:ext cx="3251200" cy="49593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613" y="557213"/>
            <a:ext cx="45370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979613" y="1627188"/>
            <a:ext cx="4537075" cy="3889375"/>
          </a:xfrm>
        </p:spPr>
        <p:txBody>
          <a:bodyPr/>
          <a:lstStyle/>
          <a:p>
            <a:pPr lvl="0"/>
            <a:endParaRPr lang="nb-NO" noProof="0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2EC-2493-4B98-969B-CC306422CA6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670D9F-17C2-4B0B-AE6D-FA5334CDB811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361D3A-230A-4B49-B602-7782675787BF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53FDF-4970-415C-A607-15DD3781C2F9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85BB4-BD65-4C87-B97C-D8F7A8C82874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77B7D-EE07-447B-B030-B013A78AB158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BA4367-7E6C-4DD6-8F1F-9446FE8A9B9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F7492FA-F607-4475-B207-474A5342E10D}" type="slidenum">
              <a:rPr lang="nb-NO"/>
              <a:pPr>
                <a:defRPr/>
              </a:pPr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6" r:id="rId1"/>
    <p:sldLayoutId id="2147484227" r:id="rId2"/>
    <p:sldLayoutId id="2147484228" r:id="rId3"/>
    <p:sldLayoutId id="2147484229" r:id="rId4"/>
    <p:sldLayoutId id="2147484230" r:id="rId5"/>
    <p:sldLayoutId id="2147484231" r:id="rId6"/>
    <p:sldLayoutId id="2147484232" r:id="rId7"/>
    <p:sldLayoutId id="2147484233" r:id="rId8"/>
    <p:sldLayoutId id="2147484234" r:id="rId9"/>
    <p:sldLayoutId id="2147484235" r:id="rId10"/>
    <p:sldLayoutId id="2147484236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79613" y="557213"/>
            <a:ext cx="45370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tittelstil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79613" y="1627188"/>
            <a:ext cx="4537075" cy="388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Klikk for å redigere tekststiler i malen</a:t>
            </a:r>
          </a:p>
          <a:p>
            <a:pPr lvl="1"/>
            <a:r>
              <a:rPr lang="en-GB" smtClean="0"/>
              <a:t>Andre nivå</a:t>
            </a:r>
          </a:p>
          <a:p>
            <a:pPr lvl="2"/>
            <a:r>
              <a:rPr lang="en-GB" smtClean="0"/>
              <a:t>Tredje nivå</a:t>
            </a:r>
          </a:p>
          <a:p>
            <a:pPr lvl="3"/>
            <a:r>
              <a:rPr lang="en-GB" smtClean="0"/>
              <a:t>Fjerde nivå</a:t>
            </a:r>
          </a:p>
          <a:p>
            <a:pPr lvl="4"/>
            <a:r>
              <a:rPr lang="en-GB" smtClean="0"/>
              <a:t>Femte nivå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8" r:id="rId1"/>
    <p:sldLayoutId id="2147484237" r:id="rId2"/>
    <p:sldLayoutId id="2147484238" r:id="rId3"/>
    <p:sldLayoutId id="2147484239" r:id="rId4"/>
    <p:sldLayoutId id="2147484240" r:id="rId5"/>
    <p:sldLayoutId id="2147484241" r:id="rId6"/>
    <p:sldLayoutId id="2147484242" r:id="rId7"/>
    <p:sldLayoutId id="2147484243" r:id="rId8"/>
    <p:sldLayoutId id="2147484244" r:id="rId9"/>
    <p:sldLayoutId id="2147484245" r:id="rId10"/>
    <p:sldLayoutId id="2147484246" r:id="rId11"/>
    <p:sldLayoutId id="214748424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b-NO" smtClean="0"/>
              <a:t>Norges Banks utlånsundersøkelse </a:t>
            </a: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827088" y="3789363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nb-NO" sz="4000" smtClean="0">
                <a:solidFill>
                  <a:schemeClr val="tx2"/>
                </a:solidFill>
              </a:rPr>
              <a:t>2. </a:t>
            </a:r>
            <a:r>
              <a:rPr lang="nb-NO" sz="4000" dirty="0">
                <a:solidFill>
                  <a:schemeClr val="tx2"/>
                </a:solidFill>
              </a:rPr>
              <a:t>kvartal </a:t>
            </a:r>
            <a:r>
              <a:rPr lang="nb-NO" sz="4000" dirty="0" smtClean="0">
                <a:solidFill>
                  <a:schemeClr val="tx2"/>
                </a:solidFill>
              </a:rPr>
              <a:t>2010 </a:t>
            </a:r>
            <a:endParaRPr lang="nb-NO" sz="40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42860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571736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Vanlige boliglån</a:t>
            </a:r>
            <a:r>
              <a:rPr lang="nb-NO" sz="1600" baseline="30000" dirty="0">
                <a:latin typeface="Univers 45 Light" pitchFamily="34" charset="0"/>
              </a:rPr>
              <a:t>3)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71472" y="571480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572264" y="571480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Fastrentelån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1" name="Line 9"/>
          <p:cNvSpPr>
            <a:spLocks noChangeShapeType="1"/>
          </p:cNvSpPr>
          <p:nvPr/>
        </p:nvSpPr>
        <p:spPr bwMode="auto">
          <a:xfrm flipH="1" flipV="1">
            <a:off x="6553214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572000" y="571480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Rammelån</a:t>
            </a:r>
            <a:r>
              <a:rPr lang="nb-NO" sz="1600" dirty="0" smtClean="0">
                <a:latin typeface="Univers 45 Light" pitchFamily="34" charset="0"/>
              </a:rPr>
              <a:t> med pant i bolig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3" name="Rectangle 11"/>
          <p:cNvSpPr>
            <a:spLocks noGrp="1" noChangeArrowheads="1"/>
          </p:cNvSpPr>
          <p:nvPr>
            <p:ph type="title"/>
          </p:nvPr>
        </p:nvSpPr>
        <p:spPr>
          <a:xfrm>
            <a:off x="57150" y="57127"/>
            <a:ext cx="8143932" cy="428628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1</a:t>
            </a:r>
            <a:r>
              <a:rPr lang="nb-NO" sz="2000" dirty="0" smtClean="0">
                <a:latin typeface="Univers 45 Light" pitchFamily="34" charset="0"/>
              </a:rPr>
              <a:t> Etterspørsel etter lån fra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  <p:sp>
        <p:nvSpPr>
          <p:cNvPr id="11274" name="Text Box 12"/>
          <p:cNvSpPr txBox="1">
            <a:spLocks noChangeArrowheads="1"/>
          </p:cNvSpPr>
          <p:nvPr/>
        </p:nvSpPr>
        <p:spPr bwMode="auto">
          <a:xfrm>
            <a:off x="0" y="5500702"/>
            <a:ext cx="9144000" cy="1357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Nettotall </a:t>
            </a:r>
            <a:r>
              <a:rPr lang="nb-NO" sz="1600" dirty="0">
                <a:latin typeface="Univers 45 Light" pitchFamily="34" charset="0"/>
              </a:rPr>
              <a:t>fremkommer ved å veie sammen svarene i </a:t>
            </a:r>
            <a:r>
              <a:rPr lang="nb-NO" sz="1600" dirty="0" smtClean="0">
                <a:latin typeface="Univers 45 Light" pitchFamily="34" charset="0"/>
              </a:rPr>
              <a:t>undersøkelsen</a:t>
            </a:r>
            <a:r>
              <a:rPr lang="nb-NO" sz="1600" dirty="0">
                <a:latin typeface="Univers 45 Light" pitchFamily="34" charset="0"/>
              </a:rPr>
              <a:t>. De </a:t>
            </a:r>
            <a:r>
              <a:rPr lang="nb-NO" sz="1600" dirty="0" smtClean="0">
                <a:latin typeface="Univers 45 Light" pitchFamily="34" charset="0"/>
              </a:rPr>
              <a:t>blå søylene viser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utviklingen </a:t>
            </a:r>
            <a:r>
              <a:rPr lang="nb-NO" sz="1600" dirty="0">
                <a:latin typeface="Univers 45 Light" pitchFamily="34" charset="0"/>
              </a:rPr>
              <a:t>det </a:t>
            </a:r>
            <a:r>
              <a:rPr lang="nb-NO" sz="1600" dirty="0" smtClean="0">
                <a:latin typeface="Univers 45 Light" pitchFamily="34" charset="0"/>
              </a:rPr>
              <a:t>siste kvartalet</a:t>
            </a:r>
            <a:r>
              <a:rPr lang="nb-NO" sz="1600" dirty="0">
                <a:latin typeface="Univers 45 Light" pitchFamily="34" charset="0"/>
              </a:rPr>
              <a:t>. De røde punktene viser forventet utvikling </a:t>
            </a:r>
            <a:r>
              <a:rPr lang="nb-NO" sz="1600" dirty="0" smtClean="0">
                <a:latin typeface="Univers 45 Light" pitchFamily="34" charset="0"/>
              </a:rPr>
              <a:t>for neste </a:t>
            </a:r>
            <a:r>
              <a:rPr lang="nb-NO" sz="1600" dirty="0">
                <a:latin typeface="Univers 45 Light" pitchFamily="34" charset="0"/>
              </a:rPr>
              <a:t>kvartal. </a:t>
            </a:r>
            <a:r>
              <a:rPr lang="nb-NO" sz="1600" dirty="0" smtClean="0">
                <a:latin typeface="Univers 45 Light" pitchFamily="34" charset="0"/>
              </a:rPr>
              <a:t>De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 røde </a:t>
            </a:r>
            <a:r>
              <a:rPr lang="nb-NO" sz="1600" dirty="0">
                <a:latin typeface="Univers 45 Light" pitchFamily="34" charset="0"/>
              </a:rPr>
              <a:t>punktene er forflyttet ett kvartal fram i tid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nettotall betyr fallende etterspørsel</a:t>
            </a: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3) Nedbetalingslån </a:t>
            </a:r>
            <a:r>
              <a:rPr lang="nb-NO" sz="1600" dirty="0">
                <a:latin typeface="Univers 45 Light" pitchFamily="34" charset="0"/>
              </a:rPr>
              <a:t>med pant i bolig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endParaRPr lang="nb-NO" sz="1600" dirty="0" smtClean="0">
              <a:latin typeface="Univers 45 Light" pitchFamily="34" charset="0"/>
            </a:endParaRPr>
          </a:p>
          <a:p>
            <a:pPr marL="457200" indent="-457200" eaLnBrk="0" hangingPunct="0">
              <a:lnSpc>
                <a:spcPct val="80000"/>
              </a:lnSpc>
            </a:pPr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11275" name="Line 9"/>
          <p:cNvSpPr>
            <a:spLocks noChangeShapeType="1"/>
          </p:cNvSpPr>
          <p:nvPr/>
        </p:nvSpPr>
        <p:spPr bwMode="auto">
          <a:xfrm flipH="1" flipV="1">
            <a:off x="4562475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1276" name="Line 9"/>
          <p:cNvSpPr>
            <a:spLocks noChangeShapeType="1"/>
          </p:cNvSpPr>
          <p:nvPr/>
        </p:nvSpPr>
        <p:spPr bwMode="auto">
          <a:xfrm flipH="1" flipV="1">
            <a:off x="2581261" y="57148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14356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9" name="Text Box 3"/>
          <p:cNvSpPr txBox="1">
            <a:spLocks noChangeArrowheads="1"/>
          </p:cNvSpPr>
          <p:nvPr/>
        </p:nvSpPr>
        <p:spPr bwMode="auto">
          <a:xfrm>
            <a:off x="0" y="5857892"/>
            <a:ext cx="7072362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</a:t>
            </a:r>
            <a:r>
              <a:rPr lang="nb-NO" sz="1600" dirty="0" smtClean="0">
                <a:latin typeface="Univers 45 Light" pitchFamily="34" charset="0"/>
              </a:rPr>
              <a:t>kredittpraksis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  </a:t>
            </a:r>
            <a:endParaRPr lang="nb-NO" sz="1600" dirty="0">
              <a:latin typeface="Univers 45 Light" pitchFamily="34" charset="0"/>
            </a:endParaRPr>
          </a:p>
          <a:p>
            <a:pPr marL="342900" indent="-342900" eaLnBrk="0" hangingPunct="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2214546" y="1571612"/>
            <a:ext cx="15716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 pitchFamily="34" charset="0"/>
              </a:rPr>
              <a:t>Makro-økonomiske</a:t>
            </a:r>
            <a:r>
              <a:rPr lang="nb-NO" sz="1600" dirty="0">
                <a:latin typeface="Univers 45 Light" pitchFamily="34" charset="0"/>
              </a:rPr>
              <a:t> utsikter</a:t>
            </a:r>
          </a:p>
        </p:txBody>
      </p:sp>
      <p:sp>
        <p:nvSpPr>
          <p:cNvPr id="1031" name="Text Box 6"/>
          <p:cNvSpPr txBox="1">
            <a:spLocks noChangeArrowheads="1"/>
          </p:cNvSpPr>
          <p:nvPr/>
        </p:nvSpPr>
        <p:spPr bwMode="auto">
          <a:xfrm>
            <a:off x="571472" y="857232"/>
            <a:ext cx="16430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Kredittpraksis </a:t>
            </a:r>
            <a:r>
              <a:rPr lang="nb-NO" sz="1600" baseline="30000" dirty="0" smtClean="0">
                <a:latin typeface="Univers 45 Light" pitchFamily="34" charset="0"/>
              </a:rPr>
              <a:t>2</a:t>
            </a:r>
            <a:r>
              <a:rPr lang="nb-NO" sz="1600" baseline="30000" dirty="0">
                <a:latin typeface="Univers 45 Light" pitchFamily="34" charset="0"/>
              </a:rPr>
              <a:t>)</a:t>
            </a:r>
          </a:p>
        </p:txBody>
      </p:sp>
      <p:sp>
        <p:nvSpPr>
          <p:cNvPr id="1032" name="Line 7"/>
          <p:cNvSpPr>
            <a:spLocks noChangeShapeType="1"/>
          </p:cNvSpPr>
          <p:nvPr/>
        </p:nvSpPr>
        <p:spPr bwMode="auto">
          <a:xfrm flipV="1">
            <a:off x="2190733" y="87152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228836" y="1600187"/>
            <a:ext cx="630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786182" y="1643050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Mål for markedsandel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2214546" y="857232"/>
            <a:ext cx="628654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Faktorer som påvirker bankenes kredittpraksis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57150"/>
            <a:ext cx="9143999" cy="636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2 </a:t>
            </a:r>
            <a:r>
              <a:rPr lang="nb-NO" sz="2000" dirty="0">
                <a:latin typeface="Univers 45 Light" pitchFamily="34" charset="0"/>
              </a:rPr>
              <a:t>Endring i kredittpraksis overfor </a:t>
            </a:r>
            <a:r>
              <a:rPr lang="nb-NO" sz="2000" dirty="0" smtClean="0">
                <a:latin typeface="Univers 45 Light" pitchFamily="34" charset="0"/>
              </a:rPr>
              <a:t>husholdninger. </a:t>
            </a:r>
            <a:r>
              <a:rPr lang="nb-NO" sz="2000" dirty="0">
                <a:latin typeface="Univers 45 Light" pitchFamily="34" charset="0"/>
              </a:rPr>
              <a:t>Faktorer som påvirker kredittpraksisen. Nettotall.</a:t>
            </a:r>
            <a:r>
              <a:rPr lang="nb-NO" sz="2000" baseline="30000" dirty="0">
                <a:latin typeface="Univers 45 Light" pitchFamily="34" charset="0"/>
              </a:rPr>
              <a:t>1)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  <p:sp>
        <p:nvSpPr>
          <p:cNvPr id="1037" name="Line 13"/>
          <p:cNvSpPr>
            <a:spLocks noChangeShapeType="1"/>
          </p:cNvSpPr>
          <p:nvPr/>
        </p:nvSpPr>
        <p:spPr bwMode="auto">
          <a:xfrm flipH="1" flipV="1">
            <a:off x="5357818" y="1619238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038" name="Text Box 14"/>
          <p:cNvSpPr txBox="1">
            <a:spLocks noChangeArrowheads="1"/>
          </p:cNvSpPr>
          <p:nvPr/>
        </p:nvSpPr>
        <p:spPr bwMode="auto">
          <a:xfrm>
            <a:off x="5357818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Bankens risikovilje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1039" name="Line 13"/>
          <p:cNvSpPr>
            <a:spLocks noChangeShapeType="1"/>
          </p:cNvSpPr>
          <p:nvPr/>
        </p:nvSpPr>
        <p:spPr bwMode="auto">
          <a:xfrm flipH="1" flipV="1">
            <a:off x="3776657" y="1614475"/>
            <a:ext cx="0" cy="374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6929454" y="1571612"/>
            <a:ext cx="157163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 pitchFamily="34" charset="0"/>
              </a:rPr>
              <a:t>Finansierings-situasjonen</a:t>
            </a:r>
            <a:endParaRPr lang="nb-NO" sz="16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50004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2571736" y="642918"/>
            <a:ext cx="19690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Maks. gjeld i forhold til inntekt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4" name="Text Box 5"/>
          <p:cNvSpPr txBox="1">
            <a:spLocks noChangeArrowheads="1"/>
          </p:cNvSpPr>
          <p:nvPr/>
        </p:nvSpPr>
        <p:spPr bwMode="auto">
          <a:xfrm>
            <a:off x="642910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Utlånsmargin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2055" name="Line 6"/>
          <p:cNvSpPr>
            <a:spLocks noChangeShapeType="1"/>
          </p:cNvSpPr>
          <p:nvPr/>
        </p:nvSpPr>
        <p:spPr bwMode="auto">
          <a:xfrm flipV="1">
            <a:off x="2578082" y="642917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6" name="Line 7"/>
          <p:cNvSpPr>
            <a:spLocks noChangeShapeType="1"/>
          </p:cNvSpPr>
          <p:nvPr/>
        </p:nvSpPr>
        <p:spPr bwMode="auto">
          <a:xfrm flipH="1" flipV="1">
            <a:off x="4564484" y="633393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7" name="Text Box 8"/>
          <p:cNvSpPr txBox="1">
            <a:spLocks noChangeArrowheads="1"/>
          </p:cNvSpPr>
          <p:nvPr/>
        </p:nvSpPr>
        <p:spPr bwMode="auto">
          <a:xfrm>
            <a:off x="6572264" y="642918"/>
            <a:ext cx="192882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 pitchFamily="34" charset="0"/>
              </a:rPr>
              <a:t>Gebyrer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 flipH="1" flipV="1">
            <a:off x="6554369" y="623868"/>
            <a:ext cx="0" cy="4428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2059" name="Text Box 10"/>
          <p:cNvSpPr txBox="1">
            <a:spLocks noChangeArrowheads="1"/>
          </p:cNvSpPr>
          <p:nvPr/>
        </p:nvSpPr>
        <p:spPr bwMode="auto">
          <a:xfrm>
            <a:off x="4572000" y="642918"/>
            <a:ext cx="192882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Maks. gjeld i forhold til boligens verdi</a:t>
            </a:r>
          </a:p>
        </p:txBody>
      </p:sp>
      <p:sp>
        <p:nvSpPr>
          <p:cNvPr id="2060" name="Text Box 11"/>
          <p:cNvSpPr txBox="1">
            <a:spLocks noChangeArrowheads="1"/>
          </p:cNvSpPr>
          <p:nvPr/>
        </p:nvSpPr>
        <p:spPr bwMode="auto">
          <a:xfrm>
            <a:off x="0" y="5500665"/>
            <a:ext cx="9144000" cy="1357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 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2) Positive </a:t>
            </a:r>
            <a:r>
              <a:rPr lang="nb-NO" sz="1600" dirty="0">
                <a:latin typeface="Univers 45 Light" pitchFamily="34" charset="0"/>
              </a:rPr>
              <a:t>tall for utlånsmargin betyr økt </a:t>
            </a:r>
            <a:r>
              <a:rPr lang="nb-NO" sz="1600" dirty="0" smtClean="0">
                <a:latin typeface="Univers 45 Light" pitchFamily="34" charset="0"/>
              </a:rPr>
              <a:t>utlånsmargin. Positive tall for utlånsmargin og gebyrer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betyr strammere </a:t>
            </a:r>
            <a:r>
              <a:rPr lang="nb-NO" sz="1600" dirty="0">
                <a:latin typeface="Univers 45 Light" pitchFamily="34" charset="0"/>
              </a:rPr>
              <a:t>kredittpraksis</a:t>
            </a:r>
            <a:r>
              <a:rPr lang="nb-NO" sz="1600" dirty="0" smtClean="0">
                <a:latin typeface="Univers 45 Light" pitchFamily="34" charset="0"/>
              </a:rPr>
              <a:t>. Negative </a:t>
            </a:r>
            <a:r>
              <a:rPr lang="nb-NO" sz="1600" dirty="0">
                <a:latin typeface="Univers 45 Light" pitchFamily="34" charset="0"/>
              </a:rPr>
              <a:t>tall </a:t>
            </a:r>
            <a:r>
              <a:rPr lang="nb-NO" sz="1600" dirty="0" smtClean="0">
                <a:latin typeface="Univers 45 Light" pitchFamily="34" charset="0"/>
              </a:rPr>
              <a:t>for maksimal </a:t>
            </a:r>
            <a:r>
              <a:rPr lang="nb-NO" sz="1600" dirty="0">
                <a:latin typeface="Univers 45 Light" pitchFamily="34" charset="0"/>
              </a:rPr>
              <a:t>gjeld i forhold til boligens </a:t>
            </a:r>
            <a:r>
              <a:rPr lang="nb-NO" sz="1600" dirty="0" smtClean="0">
                <a:latin typeface="Univers 45 Light" pitchFamily="34" charset="0"/>
              </a:rPr>
              <a:t>verdi og</a:t>
            </a: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inntekt innebærer </a:t>
            </a:r>
            <a:r>
              <a:rPr lang="nb-NO" sz="1600" dirty="0">
                <a:latin typeface="Univers 45 Light" pitchFamily="34" charset="0"/>
              </a:rPr>
              <a:t>strammere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457200" indent="-457200"/>
            <a:endParaRPr lang="nb-NO" sz="1600" dirty="0" smtClean="0">
              <a:latin typeface="Univers 45 Light" pitchFamily="34" charset="0"/>
            </a:endParaRPr>
          </a:p>
          <a:p>
            <a:pPr marL="457200" indent="-457200"/>
            <a:r>
              <a:rPr lang="nb-NO" sz="1600" dirty="0">
                <a:latin typeface="Univers 45 Light" pitchFamily="34" charset="0"/>
              </a:rPr>
              <a:t>	</a:t>
            </a:r>
          </a:p>
          <a:p>
            <a:pPr marL="457200" indent="-457200"/>
            <a:endParaRPr lang="nb-NO" sz="1600" dirty="0">
              <a:latin typeface="Univers 45 Light" pitchFamily="34" charset="0"/>
            </a:endParaRPr>
          </a:p>
        </p:txBody>
      </p:sp>
      <p:sp>
        <p:nvSpPr>
          <p:cNvPr id="2061" name="Rectangle 12"/>
          <p:cNvSpPr>
            <a:spLocks noGrp="1" noChangeArrowheads="1"/>
          </p:cNvSpPr>
          <p:nvPr>
            <p:ph type="title"/>
          </p:nvPr>
        </p:nvSpPr>
        <p:spPr>
          <a:xfrm>
            <a:off x="85725" y="66652"/>
            <a:ext cx="9144000" cy="35719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3</a:t>
            </a:r>
            <a:r>
              <a:rPr lang="nb-NO" sz="2000" dirty="0" smtClean="0">
                <a:latin typeface="Univers 45 Light" pitchFamily="34" charset="0"/>
              </a:rPr>
              <a:t> Endring i lånebetingelser for husholdninger.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19050" y="5983287"/>
            <a:ext cx="8215370" cy="722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</a:t>
            </a:r>
            <a:r>
              <a:rPr lang="nb-NO" sz="1600" dirty="0" smtClean="0">
                <a:latin typeface="Univers 45 Light" pitchFamily="34" charset="0"/>
              </a:rPr>
              <a:t>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Positive nettotall betyr økt etterspørsel / økt utnyttelsesgrad på kredittlinjer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		</a:t>
            </a:r>
            <a:endParaRPr lang="nb-NO" sz="1600" dirty="0">
              <a:latin typeface="Univers 45 Light" pitchFamily="34" charset="0"/>
            </a:endParaRPr>
          </a:p>
        </p:txBody>
      </p:sp>
      <p:sp>
        <p:nvSpPr>
          <p:cNvPr id="3078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Låneetterspørsel fra ikke-finansielle foretak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3079" name="Line 6"/>
          <p:cNvSpPr>
            <a:spLocks noChangeShapeType="1"/>
          </p:cNvSpPr>
          <p:nvPr/>
        </p:nvSpPr>
        <p:spPr bwMode="auto">
          <a:xfrm flipV="1">
            <a:off x="3234018" y="1000108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3080" name="Text Box 7"/>
          <p:cNvSpPr txBox="1">
            <a:spLocks noChangeArrowheads="1"/>
          </p:cNvSpPr>
          <p:nvPr/>
        </p:nvSpPr>
        <p:spPr bwMode="auto">
          <a:xfrm>
            <a:off x="3214678" y="1000108"/>
            <a:ext cx="26432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Utnyttelsesgrad på kredittlinjer</a:t>
            </a:r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>
          <a:xfrm>
            <a:off x="57150" y="142852"/>
            <a:ext cx="8872568" cy="769957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 pitchFamily="34" charset="0"/>
              </a:rPr>
              <a:t>Figur 4</a:t>
            </a:r>
            <a:r>
              <a:rPr lang="nb-NO" sz="2000" dirty="0" smtClean="0">
                <a:latin typeface="Univers 45 Light" pitchFamily="34" charset="0"/>
              </a:rPr>
              <a:t> Etterspørsel etter lån fra ikke-finansielle foretak og utnyttelsesgrad på kredittlinjer. Nettotall.</a:t>
            </a:r>
            <a:r>
              <a:rPr lang="nb-NO" sz="2000" baseline="30000" dirty="0" smtClean="0">
                <a:latin typeface="Univers 45 Light" pitchFamily="34" charset="0"/>
              </a:rPr>
              <a:t>1), 2)</a:t>
            </a:r>
            <a:r>
              <a:rPr lang="nb-NO" sz="2000" dirty="0" smtClean="0">
                <a:latin typeface="Univers 45 Light" pitchFamily="34" charset="0"/>
              </a:rPr>
              <a:t> Prosent</a:t>
            </a:r>
            <a:endParaRPr lang="en-GB" sz="2000" dirty="0" smtClean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785794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101" name="Text Box 3"/>
          <p:cNvSpPr txBox="1">
            <a:spLocks noChangeArrowheads="1"/>
          </p:cNvSpPr>
          <p:nvPr/>
        </p:nvSpPr>
        <p:spPr bwMode="auto">
          <a:xfrm>
            <a:off x="9525" y="5815029"/>
            <a:ext cx="7715304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1) Se </a:t>
            </a:r>
            <a:r>
              <a:rPr lang="nb-NO" sz="1600" dirty="0">
                <a:latin typeface="Univers 45 Light" pitchFamily="34" charset="0"/>
              </a:rPr>
              <a:t>fotnote 1 i figur 1</a:t>
            </a: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2) Negative </a:t>
            </a:r>
            <a:r>
              <a:rPr lang="nb-NO" sz="1600" dirty="0">
                <a:latin typeface="Univers 45 Light" pitchFamily="34" charset="0"/>
              </a:rPr>
              <a:t>tall innebærer innstramming i kredittpraksis </a:t>
            </a:r>
            <a:endParaRPr lang="nb-NO" sz="1600" dirty="0" smtClean="0">
              <a:latin typeface="Univers 45 Light" pitchFamily="34" charset="0"/>
            </a:endParaRPr>
          </a:p>
          <a:p>
            <a:pPr marL="342900" indent="-342900"/>
            <a:r>
              <a:rPr lang="nb-NO" sz="1600" dirty="0" smtClean="0">
                <a:latin typeface="Univers 45 Light" pitchFamily="34" charset="0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 pitchFamily="34" charset="0"/>
              </a:rPr>
              <a:t>Norges Bank </a:t>
            </a:r>
          </a:p>
          <a:p>
            <a:pPr marL="342900" indent="-342900"/>
            <a:r>
              <a:rPr lang="nb-NO" sz="1600" dirty="0">
                <a:latin typeface="Univers 45 Light" pitchFamily="34" charset="0"/>
              </a:rPr>
              <a:t>		</a:t>
            </a:r>
          </a:p>
        </p:txBody>
      </p:sp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571472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Samlet </a:t>
            </a:r>
            <a:endParaRPr lang="nb-NO" sz="1600" baseline="30000" dirty="0">
              <a:latin typeface="Univers 45 Light" pitchFamily="34" charset="0"/>
            </a:endParaRPr>
          </a:p>
        </p:txBody>
      </p:sp>
      <p:sp>
        <p:nvSpPr>
          <p:cNvPr id="4103" name="Line 6"/>
          <p:cNvSpPr>
            <a:spLocks noChangeShapeType="1"/>
          </p:cNvSpPr>
          <p:nvPr/>
        </p:nvSpPr>
        <p:spPr bwMode="auto">
          <a:xfrm flipV="1">
            <a:off x="4566371" y="928670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4104" name="Text Box 7"/>
          <p:cNvSpPr txBox="1">
            <a:spLocks noChangeArrowheads="1"/>
          </p:cNvSpPr>
          <p:nvPr/>
        </p:nvSpPr>
        <p:spPr bwMode="auto">
          <a:xfrm>
            <a:off x="4572000" y="928670"/>
            <a:ext cx="400052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 pitchFamily="34" charset="0"/>
              </a:rPr>
              <a:t>Næringseiendom</a:t>
            </a:r>
          </a:p>
        </p:txBody>
      </p:sp>
      <p:sp>
        <p:nvSpPr>
          <p:cNvPr id="4105" name="Rectangle 8"/>
          <p:cNvSpPr>
            <a:spLocks noChangeArrowheads="1"/>
          </p:cNvSpPr>
          <p:nvPr/>
        </p:nvSpPr>
        <p:spPr bwMode="auto">
          <a:xfrm>
            <a:off x="71408" y="180953"/>
            <a:ext cx="8910698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 pitchFamily="34" charset="0"/>
              </a:rPr>
              <a:t>Figur 5 </a:t>
            </a:r>
            <a:r>
              <a:rPr lang="nb-NO" sz="2000" dirty="0">
                <a:latin typeface="Univers 45 Light" pitchFamily="34" charset="0"/>
              </a:rPr>
              <a:t>Endring i kredittpraksis overfor ikke-finansielle </a:t>
            </a:r>
            <a:r>
              <a:rPr lang="nb-NO" sz="2000" dirty="0" smtClean="0">
                <a:latin typeface="Univers 45 Light" pitchFamily="34" charset="0"/>
              </a:rPr>
              <a:t>foretak. </a:t>
            </a:r>
            <a:r>
              <a:rPr lang="nb-NO" sz="2000" dirty="0">
                <a:latin typeface="Univers 45 Light" pitchFamily="34" charset="0"/>
              </a:rPr>
              <a:t>Nettotall.</a:t>
            </a:r>
            <a:r>
              <a:rPr lang="nb-NO" sz="2000" baseline="30000" dirty="0">
                <a:latin typeface="Univers 45 Light" pitchFamily="34" charset="0"/>
              </a:rPr>
              <a:t>1), 2)</a:t>
            </a:r>
            <a:r>
              <a:rPr lang="nb-NO" sz="2000" dirty="0">
                <a:latin typeface="Univers 45 Light" pitchFamily="34" charset="0"/>
              </a:rPr>
              <a:t> Prosent</a:t>
            </a:r>
            <a:endParaRPr lang="en-GB" sz="2000" dirty="0">
              <a:latin typeface="Univers 45 Ligh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857232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5" name="Text Box 3"/>
          <p:cNvSpPr txBox="1">
            <a:spLocks noChangeArrowheads="1"/>
          </p:cNvSpPr>
          <p:nvPr/>
        </p:nvSpPr>
        <p:spPr bwMode="auto">
          <a:xfrm>
            <a:off x="28575" y="5929330"/>
            <a:ext cx="8143932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</a:t>
            </a:r>
            <a:r>
              <a:rPr lang="nb-NO" sz="1600" dirty="0" smtClean="0">
                <a:latin typeface="Univers 45 Light"/>
              </a:rPr>
              <a:t>1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2) Negative tall betyr at faktoren bidrar til innstramming i kredittpraksis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</a:p>
          <a:p>
            <a:pPr marL="342900" indent="-342900" eaLnBrk="0" hangingPunct="0"/>
            <a:r>
              <a:rPr lang="nb-NO" sz="1600" dirty="0" smtClean="0">
                <a:latin typeface="Univers 45 Light"/>
              </a:rPr>
              <a:t> 	</a:t>
            </a:r>
          </a:p>
        </p:txBody>
      </p:sp>
      <p:sp>
        <p:nvSpPr>
          <p:cNvPr id="5126" name="Text Box 5"/>
          <p:cNvSpPr txBox="1">
            <a:spLocks noChangeArrowheads="1"/>
          </p:cNvSpPr>
          <p:nvPr/>
        </p:nvSpPr>
        <p:spPr bwMode="auto">
          <a:xfrm>
            <a:off x="571472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>
                <a:latin typeface="Univers 45 Light"/>
              </a:rPr>
              <a:t>Makro-økonomiske</a:t>
            </a:r>
            <a:r>
              <a:rPr lang="nb-NO" sz="1600" dirty="0">
                <a:latin typeface="Univers 45 Light"/>
              </a:rPr>
              <a:t> utsikter</a:t>
            </a:r>
          </a:p>
        </p:txBody>
      </p:sp>
      <p:sp>
        <p:nvSpPr>
          <p:cNvPr id="5127" name="Text Box 6"/>
          <p:cNvSpPr txBox="1">
            <a:spLocks noChangeArrowheads="1"/>
          </p:cNvSpPr>
          <p:nvPr/>
        </p:nvSpPr>
        <p:spPr bwMode="auto">
          <a:xfrm>
            <a:off x="4572000" y="1000108"/>
            <a:ext cx="12858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Bankens risikovilje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5128" name="Line 7"/>
          <p:cNvSpPr>
            <a:spLocks noChangeShapeType="1"/>
          </p:cNvSpPr>
          <p:nvPr/>
        </p:nvSpPr>
        <p:spPr bwMode="auto">
          <a:xfrm flipV="1">
            <a:off x="1921076" y="103344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29" name="Line 8"/>
          <p:cNvSpPr>
            <a:spLocks noChangeShapeType="1"/>
          </p:cNvSpPr>
          <p:nvPr/>
        </p:nvSpPr>
        <p:spPr bwMode="auto">
          <a:xfrm flipH="1" flipV="1">
            <a:off x="3252779" y="1033446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0" name="Text Box 9"/>
          <p:cNvSpPr txBox="1">
            <a:spLocks noChangeArrowheads="1"/>
          </p:cNvSpPr>
          <p:nvPr/>
        </p:nvSpPr>
        <p:spPr bwMode="auto">
          <a:xfrm>
            <a:off x="1928794" y="1000108"/>
            <a:ext cx="128588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err="1" smtClean="0">
                <a:latin typeface="Univers 45 Light"/>
              </a:rPr>
              <a:t>Nærings-spesifikke</a:t>
            </a:r>
            <a:r>
              <a:rPr lang="nb-NO" sz="1600" dirty="0" smtClean="0">
                <a:latin typeface="Univers 45 Light"/>
              </a:rPr>
              <a:t> utsikter</a:t>
            </a:r>
            <a:endParaRPr lang="nb-NO" sz="1600" dirty="0">
              <a:latin typeface="Univers 45 Light"/>
            </a:endParaRPr>
          </a:p>
        </p:txBody>
      </p:sp>
      <p:sp>
        <p:nvSpPr>
          <p:cNvPr id="5131" name="Rectangle 10"/>
          <p:cNvSpPr>
            <a:spLocks noChangeArrowheads="1"/>
          </p:cNvSpPr>
          <p:nvPr/>
        </p:nvSpPr>
        <p:spPr bwMode="auto">
          <a:xfrm>
            <a:off x="57120" y="219053"/>
            <a:ext cx="8872598" cy="708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lang="nb-NO" sz="2000" b="1" dirty="0">
                <a:latin typeface="Univers 45 Light"/>
              </a:rPr>
              <a:t>Figur 6 </a:t>
            </a:r>
            <a:r>
              <a:rPr lang="nb-NO" sz="2000" dirty="0">
                <a:latin typeface="Univers 45 Light"/>
              </a:rPr>
              <a:t>Faktorer som påvirker kredittpraksisen overfor ikke-finansielle </a:t>
            </a:r>
            <a:r>
              <a:rPr lang="nb-NO" sz="2000" dirty="0" smtClean="0">
                <a:latin typeface="Univers 45 Light"/>
              </a:rPr>
              <a:t>foretak. </a:t>
            </a:r>
            <a:r>
              <a:rPr lang="nb-NO" sz="2000" dirty="0">
                <a:latin typeface="Univers 45 Light"/>
              </a:rPr>
              <a:t>Nettotall.</a:t>
            </a:r>
            <a:r>
              <a:rPr lang="nb-NO" sz="2000" baseline="30000" dirty="0">
                <a:latin typeface="Univers 45 Light"/>
              </a:rPr>
              <a:t>1), 2)</a:t>
            </a:r>
            <a:r>
              <a:rPr lang="nb-NO" sz="2000" dirty="0">
                <a:latin typeface="Univers 45 Light"/>
              </a:rPr>
              <a:t> Prosent</a:t>
            </a:r>
            <a:endParaRPr lang="en-GB" sz="2000" dirty="0">
              <a:latin typeface="Univers 45 Light"/>
            </a:endParaRPr>
          </a:p>
        </p:txBody>
      </p:sp>
      <p:sp>
        <p:nvSpPr>
          <p:cNvPr id="5132" name="Line 11"/>
          <p:cNvSpPr>
            <a:spLocks noChangeShapeType="1"/>
          </p:cNvSpPr>
          <p:nvPr/>
        </p:nvSpPr>
        <p:spPr bwMode="auto">
          <a:xfrm flipH="1" flipV="1">
            <a:off x="4565432" y="1023921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5133" name="Text Box 12"/>
          <p:cNvSpPr txBox="1">
            <a:spLocks noChangeArrowheads="1"/>
          </p:cNvSpPr>
          <p:nvPr/>
        </p:nvSpPr>
        <p:spPr bwMode="auto">
          <a:xfrm>
            <a:off x="3214678" y="1000108"/>
            <a:ext cx="135732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Mål for </a:t>
            </a:r>
            <a:r>
              <a:rPr lang="nb-NO" sz="1600" dirty="0" err="1" smtClean="0">
                <a:latin typeface="Univers 45 Light"/>
              </a:rPr>
              <a:t>markeds-andel</a:t>
            </a:r>
            <a:endParaRPr lang="nb-NO" sz="1600" dirty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2"/>
          <p:cNvGraphicFramePr>
            <a:graphicFrameLocks noGrp="1"/>
          </p:cNvGraphicFramePr>
          <p:nvPr>
            <p:ph type="chart" idx="1"/>
          </p:nvPr>
        </p:nvGraphicFramePr>
        <p:xfrm>
          <a:off x="0" y="642918"/>
          <a:ext cx="9144000" cy="522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2571736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Krav til egenkapital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571472" y="785794"/>
            <a:ext cx="200026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Utlånsmargin</a:t>
            </a:r>
            <a:endParaRPr lang="nb-NO" sz="1600" baseline="30000" dirty="0">
              <a:latin typeface="Univers 45 Light"/>
            </a:endParaRPr>
          </a:p>
        </p:txBody>
      </p:sp>
      <p:sp>
        <p:nvSpPr>
          <p:cNvPr id="6151" name="Line 6"/>
          <p:cNvSpPr>
            <a:spLocks noChangeShapeType="1"/>
          </p:cNvSpPr>
          <p:nvPr/>
        </p:nvSpPr>
        <p:spPr bwMode="auto">
          <a:xfrm flipV="1">
            <a:off x="2584219" y="82635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2" name="Line 7"/>
          <p:cNvSpPr>
            <a:spLocks noChangeShapeType="1"/>
          </p:cNvSpPr>
          <p:nvPr/>
        </p:nvSpPr>
        <p:spPr bwMode="auto">
          <a:xfrm flipH="1" flipV="1">
            <a:off x="4558040" y="820114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3" name="Text Box 8"/>
          <p:cNvSpPr txBox="1">
            <a:spLocks noChangeArrowheads="1"/>
          </p:cNvSpPr>
          <p:nvPr/>
        </p:nvSpPr>
        <p:spPr bwMode="auto">
          <a:xfrm>
            <a:off x="6500826" y="785794"/>
            <a:ext cx="207170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>
                <a:latin typeface="Univers 45 Light"/>
              </a:rPr>
              <a:t>Gebyrer</a:t>
            </a:r>
          </a:p>
        </p:txBody>
      </p:sp>
      <p:sp>
        <p:nvSpPr>
          <p:cNvPr id="6154" name="Line 9"/>
          <p:cNvSpPr>
            <a:spLocks noChangeShapeType="1"/>
          </p:cNvSpPr>
          <p:nvPr/>
        </p:nvSpPr>
        <p:spPr bwMode="auto">
          <a:xfrm flipH="1" flipV="1">
            <a:off x="6555019" y="807305"/>
            <a:ext cx="0" cy="446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155" name="Text Box 10"/>
          <p:cNvSpPr txBox="1">
            <a:spLocks noChangeArrowheads="1"/>
          </p:cNvSpPr>
          <p:nvPr/>
        </p:nvSpPr>
        <p:spPr bwMode="auto">
          <a:xfrm>
            <a:off x="4572000" y="785794"/>
            <a:ext cx="200026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nb-NO" sz="1600" dirty="0" smtClean="0">
                <a:latin typeface="Univers 45 Light"/>
              </a:rPr>
              <a:t>Maksimal nedbetalingstid</a:t>
            </a:r>
            <a:endParaRPr lang="nb-NO" sz="1600" dirty="0">
              <a:latin typeface="Univers 45 Light"/>
            </a:endParaRPr>
          </a:p>
        </p:txBody>
      </p:sp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57119" y="5719778"/>
            <a:ext cx="8501122" cy="10715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/>
            <a:r>
              <a:rPr lang="nb-NO" sz="1600" dirty="0" smtClean="0">
                <a:latin typeface="Univers 45 Light"/>
              </a:rPr>
              <a:t>1) Se </a:t>
            </a:r>
            <a:r>
              <a:rPr lang="nb-NO" sz="1600" dirty="0">
                <a:latin typeface="Univers 45 Light"/>
              </a:rPr>
              <a:t>fotnote 1 i figur 1 </a:t>
            </a:r>
            <a:endParaRPr lang="nb-NO" sz="1600" dirty="0" smtClean="0">
              <a:latin typeface="Univers 45 Light"/>
            </a:endParaRPr>
          </a:p>
          <a:p>
            <a:pPr marL="457200" indent="-457200"/>
            <a:r>
              <a:rPr lang="nb-NO" sz="1600" dirty="0" smtClean="0">
                <a:latin typeface="Univers 45 Light"/>
              </a:rPr>
              <a:t>2) Positive tall for utlånsmargin betyr økt utlånsmargin. Positive tall for utlånsmargin, krav til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 egenkapital, krav til sikkerhet og for gebyrer innebærer strammere kredittpraksis </a:t>
            </a:r>
          </a:p>
          <a:p>
            <a:pPr marL="457200" indent="-457200"/>
            <a:r>
              <a:rPr lang="nb-NO" sz="1600" dirty="0" smtClean="0">
                <a:latin typeface="Univers 45 Light"/>
              </a:rPr>
              <a:t>Kilde: </a:t>
            </a:r>
            <a:r>
              <a:rPr lang="nb-NO" sz="1600" dirty="0" smtClean="0">
                <a:solidFill>
                  <a:schemeClr val="tx2"/>
                </a:solidFill>
                <a:latin typeface="Univers 45 Light"/>
              </a:rPr>
              <a:t>Norges Bank </a:t>
            </a:r>
            <a:r>
              <a:rPr lang="nb-NO" sz="1600" dirty="0" smtClean="0">
                <a:latin typeface="Univers 45 Light"/>
              </a:rPr>
              <a:t>	</a:t>
            </a:r>
          </a:p>
          <a:p>
            <a:pPr marL="457200" indent="-457200"/>
            <a:endParaRPr lang="nb-NO" sz="1600" dirty="0">
              <a:latin typeface="Univers 45 Light"/>
            </a:endParaRPr>
          </a:p>
        </p:txBody>
      </p:sp>
      <p:sp>
        <p:nvSpPr>
          <p:cNvPr id="6157" name="Rectangle 12"/>
          <p:cNvSpPr>
            <a:spLocks noGrp="1" noChangeArrowheads="1"/>
          </p:cNvSpPr>
          <p:nvPr>
            <p:ph type="title"/>
          </p:nvPr>
        </p:nvSpPr>
        <p:spPr>
          <a:xfrm>
            <a:off x="57120" y="90792"/>
            <a:ext cx="8572560" cy="635000"/>
          </a:xfrm>
        </p:spPr>
        <p:txBody>
          <a:bodyPr/>
          <a:lstStyle/>
          <a:p>
            <a:pPr eaLnBrk="1" hangingPunct="1"/>
            <a:r>
              <a:rPr lang="nb-NO" sz="2000" b="1" dirty="0" smtClean="0">
                <a:latin typeface="Univers 45 Light"/>
              </a:rPr>
              <a:t>Figur 7</a:t>
            </a:r>
            <a:r>
              <a:rPr lang="nb-NO" sz="2000" dirty="0" smtClean="0">
                <a:latin typeface="Univers 45 Light"/>
              </a:rPr>
              <a:t> Endring i lånebetingelser for ikke-finansielle foretak. Nettotall.</a:t>
            </a:r>
            <a:r>
              <a:rPr lang="nb-NO" sz="2000" baseline="30000" dirty="0" smtClean="0">
                <a:latin typeface="Univers 45 Light"/>
              </a:rPr>
              <a:t>1), 2)</a:t>
            </a:r>
            <a:r>
              <a:rPr lang="nb-NO" sz="2000" dirty="0" smtClean="0">
                <a:latin typeface="Univers 45 Light"/>
              </a:rPr>
              <a:t> Prosent</a:t>
            </a:r>
            <a:endParaRPr lang="en-GB" sz="2000" dirty="0" smtClean="0">
              <a:latin typeface="Univers 45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B Powerpointmal">
  <a:themeElements>
    <a:clrScheme name="NB Powerpoin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NB Powerpointmal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B Powerpoin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B Powerpointmal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B Powerpointma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5601</TotalTime>
  <Words>427</Words>
  <Application>Microsoft Office PowerPoint</Application>
  <PresentationFormat>On-screen Show (4:3)</PresentationFormat>
  <Paragraphs>82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Standard utforming</vt:lpstr>
      <vt:lpstr>NB Powerpointmal</vt:lpstr>
      <vt:lpstr>Norges Banks utlånsundersøkelse </vt:lpstr>
      <vt:lpstr>Figur 1 Etterspørsel etter lån fra husholdninger. Nettotall.1), 2) Prosent</vt:lpstr>
      <vt:lpstr>Slide 3</vt:lpstr>
      <vt:lpstr>Figur 3 Endring i lånebetingelser for husholdninger. Nettotall.1), 2) Prosent</vt:lpstr>
      <vt:lpstr>Figur 4 Etterspørsel etter lån fra ikke-finansielle foretak og utnyttelsesgrad på kredittlinjer. Nettotall.1), 2) Prosent</vt:lpstr>
      <vt:lpstr>Slide 6</vt:lpstr>
      <vt:lpstr>Slide 7</vt:lpstr>
      <vt:lpstr>Figur 7 Endring i lånebetingelser for ikke-finansielle foretak. Nettotall.1), 2) Prosent</vt:lpstr>
    </vt:vector>
  </TitlesOfParts>
  <Company>Norges Bank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Norges Banks utlånsundersøkelse </dc:title>
  <dc:creator>Magdalena Riiser</dc:creator>
  <cp:lastModifiedBy>Kari-Anne Røisgård</cp:lastModifiedBy>
  <cp:revision>395</cp:revision>
  <dcterms:created xsi:type="dcterms:W3CDTF">2008-03-11T13:27:45Z</dcterms:created>
  <dcterms:modified xsi:type="dcterms:W3CDTF">2010-07-21T09:19:04Z</dcterms:modified>
</cp:coreProperties>
</file>