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76" r:id="rId3"/>
    <p:sldId id="258" r:id="rId4"/>
    <p:sldId id="259" r:id="rId5"/>
    <p:sldId id="260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80"/>
    <a:srgbClr val="190080"/>
    <a:srgbClr val="000066"/>
    <a:srgbClr val="006666"/>
    <a:srgbClr val="E4E4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50" autoAdjust="0"/>
    <p:restoredTop sz="94660"/>
  </p:normalViewPr>
  <p:slideViewPr>
    <p:cSldViewPr>
      <p:cViewPr>
        <p:scale>
          <a:sx n="100" d="100"/>
          <a:sy n="100" d="100"/>
        </p:scale>
        <p:origin x="-98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7.6802662037037381E-2"/>
          <c:y val="3.4326430381765062E-2"/>
          <c:w val="0.84639467592592588"/>
          <c:h val="0.82748622477565026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Sheet1!$A$2:$A$37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Sheet1!$B$2:$B$37</c:f>
              <c:numCache>
                <c:formatCode>General</c:formatCode>
                <c:ptCount val="12"/>
                <c:pt idx="0">
                  <c:v>0.9</c:v>
                </c:pt>
                <c:pt idx="1">
                  <c:v>6.8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Sheet1!$A$2:$A$37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Sheet1!$D$2:$D$37</c:f>
              <c:numCache>
                <c:formatCode>General</c:formatCode>
                <c:ptCount val="12"/>
                <c:pt idx="3">
                  <c:v>3.9</c:v>
                </c:pt>
                <c:pt idx="4">
                  <c:v>15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Sheet1!$A$2:$A$37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Sheet1!$F$2:$F$37</c:f>
              <c:numCache>
                <c:formatCode>General</c:formatCode>
                <c:ptCount val="12"/>
                <c:pt idx="6">
                  <c:v>-11.8</c:v>
                </c:pt>
                <c:pt idx="7">
                  <c:v>-2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Sheet1!$A$2:$A$37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Sheet1!$H$2:$H$37</c:f>
              <c:numCache>
                <c:formatCode>General</c:formatCode>
                <c:ptCount val="12"/>
                <c:pt idx="9">
                  <c:v>20</c:v>
                </c:pt>
                <c:pt idx="10">
                  <c:v>29.5</c:v>
                </c:pt>
              </c:numCache>
            </c:numRef>
          </c:val>
        </c:ser>
        <c:gapWidth val="140"/>
        <c:overlap val="100"/>
        <c:axId val="96159232"/>
        <c:axId val="9616115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Sheet1!$A$2:$A$37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Sheet1!$C$2:$C$37</c:f>
              <c:numCache>
                <c:formatCode>General</c:formatCode>
                <c:ptCount val="12"/>
                <c:pt idx="0">
                  <c:v>15.5</c:v>
                </c:pt>
                <c:pt idx="1">
                  <c:v>31.3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Sheet1!$A$2:$A$37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Sheet1!$E$2:$E$37</c:f>
              <c:numCache>
                <c:formatCode>General</c:formatCode>
                <c:ptCount val="12"/>
                <c:pt idx="3">
                  <c:v>5.7</c:v>
                </c:pt>
                <c:pt idx="4">
                  <c:v>28.3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Sheet1!$A$2:$A$37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Sheet1!$G$2:$G$37</c:f>
              <c:numCache>
                <c:formatCode>General</c:formatCode>
                <c:ptCount val="12"/>
                <c:pt idx="6">
                  <c:v>15.5</c:v>
                </c:pt>
                <c:pt idx="7">
                  <c:v>28.3</c:v>
                </c:pt>
                <c:pt idx="8">
                  <c:v>3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Sheet1!$A$2:$A$37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Sheet1!$I$2:$I$37</c:f>
              <c:numCache>
                <c:formatCode>General</c:formatCode>
                <c:ptCount val="12"/>
                <c:pt idx="9">
                  <c:v>33.4</c:v>
                </c:pt>
                <c:pt idx="10">
                  <c:v>11.7</c:v>
                </c:pt>
                <c:pt idx="11">
                  <c:v>3</c:v>
                </c:pt>
              </c:numCache>
            </c:numRef>
          </c:val>
        </c:ser>
        <c:marker val="1"/>
        <c:axId val="96167040"/>
        <c:axId val="96168576"/>
      </c:lineChart>
      <c:catAx>
        <c:axId val="96159232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lang="en-GB"/>
            </a:pPr>
            <a:endParaRPr lang="nb-NO"/>
          </a:p>
        </c:txPr>
        <c:crossAx val="96161152"/>
        <c:crossesAt val="0"/>
        <c:auto val="1"/>
        <c:lblAlgn val="ctr"/>
        <c:lblOffset val="100"/>
        <c:tickLblSkip val="1"/>
        <c:tickMarkSkip val="4"/>
      </c:catAx>
      <c:valAx>
        <c:axId val="9616115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6159232"/>
        <c:crosses val="autoZero"/>
        <c:crossBetween val="between"/>
        <c:majorUnit val="20"/>
        <c:minorUnit val="20"/>
      </c:valAx>
      <c:catAx>
        <c:axId val="96167040"/>
        <c:scaling>
          <c:orientation val="minMax"/>
        </c:scaling>
        <c:axPos val="b"/>
        <c:numFmt formatCode="m/d;@" sourceLinked="0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6168576"/>
        <c:crossesAt val="-90"/>
        <c:auto val="1"/>
        <c:lblAlgn val="ctr"/>
        <c:lblOffset val="100"/>
        <c:tickLblSkip val="1"/>
        <c:tickMarkSkip val="1"/>
      </c:catAx>
      <c:valAx>
        <c:axId val="9616857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6167040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9461376552840709E-2"/>
          <c:y val="2.7362301587301612E-2"/>
          <c:w val="0.86107724689431964"/>
          <c:h val="0.83638591269841589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15"/>
                <c:pt idx="3">
                  <c:v>6.5</c:v>
                </c:pt>
                <c:pt idx="4">
                  <c:v>3.9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Sheet1!$F$2:$F$46</c:f>
              <c:numCache>
                <c:formatCode>General</c:formatCode>
                <c:ptCount val="15"/>
                <c:pt idx="6">
                  <c:v>4.2</c:v>
                </c:pt>
                <c:pt idx="7">
                  <c:v>4.2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Mislighold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Sheet1!$H$2:$H$46</c:f>
              <c:numCache>
                <c:formatCode>General</c:formatCode>
                <c:ptCount val="15"/>
                <c:pt idx="9">
                  <c:v>-3.8</c:v>
                </c:pt>
                <c:pt idx="10">
                  <c:v>3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Sheet1!$A$2:$A$46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Sheet1!$J$2:$J$46</c:f>
              <c:numCache>
                <c:formatCode>General</c:formatCode>
                <c:ptCount val="15"/>
                <c:pt idx="12">
                  <c:v>7.2</c:v>
                </c:pt>
                <c:pt idx="13">
                  <c:v>3</c:v>
                </c:pt>
              </c:numCache>
            </c:numRef>
          </c:val>
        </c:ser>
        <c:gapWidth val="140"/>
        <c:overlap val="100"/>
        <c:axId val="96536448"/>
        <c:axId val="9655091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-3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Sheet1!$E$2:$E$46</c:f>
              <c:numCache>
                <c:formatCode>General</c:formatCode>
                <c:ptCount val="15"/>
                <c:pt idx="3">
                  <c:v>1.4</c:v>
                </c:pt>
                <c:pt idx="4">
                  <c:v>5.2</c:v>
                </c:pt>
                <c:pt idx="5">
                  <c:v>3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Sheet1!$G$2:$G$46</c:f>
              <c:numCache>
                <c:formatCode>General</c:formatCode>
                <c:ptCount val="15"/>
                <c:pt idx="6">
                  <c:v>-3.8</c:v>
                </c:pt>
                <c:pt idx="7">
                  <c:v>3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Mislighold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Sheet1!$I$2:$I$46</c:f>
              <c:numCache>
                <c:formatCode>General</c:formatCode>
                <c:ptCount val="15"/>
                <c:pt idx="9">
                  <c:v>-11</c:v>
                </c:pt>
                <c:pt idx="10">
                  <c:v>-3</c:v>
                </c:pt>
                <c:pt idx="11">
                  <c:v>3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Sheet1!$A$2:$A$46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Sheet1!$K$2:$K$46</c:f>
              <c:numCache>
                <c:formatCode>General</c:formatCode>
                <c:ptCount val="15"/>
                <c:pt idx="12">
                  <c:v>5.2</c:v>
                </c:pt>
                <c:pt idx="13">
                  <c:v>3</c:v>
                </c:pt>
                <c:pt idx="14">
                  <c:v>0</c:v>
                </c:pt>
              </c:numCache>
            </c:numRef>
          </c:val>
        </c:ser>
        <c:marker val="1"/>
        <c:axId val="96552448"/>
        <c:axId val="96553984"/>
      </c:lineChart>
      <c:catAx>
        <c:axId val="96536448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lang="en-GB"/>
            </a:pPr>
            <a:endParaRPr lang="nb-NO"/>
          </a:p>
        </c:txPr>
        <c:crossAx val="96550912"/>
        <c:crossesAt val="0"/>
        <c:auto val="1"/>
        <c:lblAlgn val="ctr"/>
        <c:lblOffset val="100"/>
        <c:tickLblSkip val="1"/>
        <c:tickMarkSkip val="4"/>
      </c:catAx>
      <c:valAx>
        <c:axId val="9655091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6536448"/>
        <c:crosses val="autoZero"/>
        <c:crossBetween val="between"/>
        <c:majorUnit val="20"/>
        <c:minorUnit val="20"/>
      </c:valAx>
      <c:catAx>
        <c:axId val="96552448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6553984"/>
        <c:crossesAt val="-90"/>
        <c:auto val="1"/>
        <c:lblAlgn val="ctr"/>
        <c:lblOffset val="100"/>
        <c:tickLblSkip val="1"/>
        <c:tickMarkSkip val="1"/>
      </c:catAx>
      <c:valAx>
        <c:axId val="9655398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6552448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9493518518518524E-2"/>
          <c:y val="2.6880781334763192E-2"/>
          <c:w val="0.8610129629629607"/>
          <c:h val="0.83003929426332212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Sheet1!$A$2:$A$37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Sheet1!$B$2:$B$37</c:f>
              <c:numCache>
                <c:formatCode>General</c:formatCode>
                <c:ptCount val="12"/>
                <c:pt idx="0">
                  <c:v>13.2</c:v>
                </c:pt>
                <c:pt idx="1">
                  <c:v>5.5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Maks.nedbettid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Sheet1!$A$2:$A$37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Sheet1!$D$2:$D$37</c:f>
              <c:numCache>
                <c:formatCode>General</c:formatCode>
                <c:ptCount val="12"/>
                <c:pt idx="3">
                  <c:v>0</c:v>
                </c:pt>
                <c:pt idx="4">
                  <c:v>-3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Sheet1!$A$2:$A$37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Sheet1!$F$2:$F$37</c:f>
              <c:numCache>
                <c:formatCode>General</c:formatCode>
                <c:ptCount val="12"/>
                <c:pt idx="6">
                  <c:v>-4.2</c:v>
                </c:pt>
                <c:pt idx="7">
                  <c:v>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Avdragsfrihet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Sheet1!$A$2:$A$37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Sheet1!$H$2:$H$37</c:f>
              <c:numCache>
                <c:formatCode>General</c:formatCode>
                <c:ptCount val="12"/>
                <c:pt idx="9">
                  <c:v>-4.2</c:v>
                </c:pt>
                <c:pt idx="10">
                  <c:v>-4.2</c:v>
                </c:pt>
              </c:numCache>
            </c:numRef>
          </c:val>
        </c:ser>
        <c:gapWidth val="140"/>
        <c:overlap val="100"/>
        <c:axId val="96683136"/>
        <c:axId val="96685056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Maks.nedbet tid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Sheet1!$A$2:$A$37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Sheet1!$E$2:$E$37</c:f>
              <c:numCache>
                <c:formatCode>General</c:formatCode>
                <c:ptCount val="12"/>
                <c:pt idx="3">
                  <c:v>-3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marker val="1"/>
        <c:axId val="96683136"/>
        <c:axId val="96685056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Sheet1!$A$2:$A$37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Sheet1!$C$2:$C$37</c:f>
              <c:numCache>
                <c:formatCode>General</c:formatCode>
                <c:ptCount val="12"/>
                <c:pt idx="0">
                  <c:v>-5.2</c:v>
                </c:pt>
                <c:pt idx="1">
                  <c:v>-3.6</c:v>
                </c:pt>
                <c:pt idx="2">
                  <c:v>-11.1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Sheet1!$A$2:$A$37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Sheet1!$G$2:$G$37</c:f>
              <c:numCache>
                <c:formatCode>General</c:formatCode>
                <c:ptCount val="12"/>
                <c:pt idx="6">
                  <c:v>-3</c:v>
                </c:pt>
                <c:pt idx="7">
                  <c:v>0</c:v>
                </c:pt>
                <c:pt idx="8">
                  <c:v>-4.2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Sheet1!$A$2:$A$37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Sheet1!$I$2:$I$37</c:f>
              <c:numCache>
                <c:formatCode>General</c:formatCode>
                <c:ptCount val="12"/>
                <c:pt idx="9">
                  <c:v>-4.2</c:v>
                </c:pt>
                <c:pt idx="10">
                  <c:v>-4.2</c:v>
                </c:pt>
                <c:pt idx="11">
                  <c:v>3</c:v>
                </c:pt>
              </c:numCache>
            </c:numRef>
          </c:val>
        </c:ser>
        <c:marker val="1"/>
        <c:axId val="96715520"/>
        <c:axId val="96717056"/>
      </c:lineChart>
      <c:catAx>
        <c:axId val="96683136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lang="en-GB"/>
            </a:pPr>
            <a:endParaRPr lang="nb-NO"/>
          </a:p>
        </c:txPr>
        <c:crossAx val="96685056"/>
        <c:crossesAt val="0"/>
        <c:auto val="1"/>
        <c:lblAlgn val="ctr"/>
        <c:lblOffset val="100"/>
        <c:tickLblSkip val="1"/>
        <c:tickMarkSkip val="4"/>
      </c:catAx>
      <c:valAx>
        <c:axId val="9668505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6683136"/>
        <c:crosses val="autoZero"/>
        <c:crossBetween val="between"/>
        <c:majorUnit val="20"/>
        <c:minorUnit val="20"/>
      </c:valAx>
      <c:catAx>
        <c:axId val="9671552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6717056"/>
        <c:crossesAt val="-90"/>
        <c:auto val="1"/>
        <c:lblAlgn val="ctr"/>
        <c:lblOffset val="100"/>
        <c:tickLblSkip val="1"/>
        <c:tickMarkSkip val="1"/>
      </c:catAx>
      <c:valAx>
        <c:axId val="9671705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6715520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9346527777777792E-2"/>
          <c:y val="2.7198612329377831E-2"/>
          <c:w val="0.8606430555555582"/>
          <c:h val="0.83245667423158565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Sheet1!$A$2:$A$28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Sheet1!$B$2:$B$28</c:f>
              <c:numCache>
                <c:formatCode>General</c:formatCode>
                <c:ptCount val="9"/>
                <c:pt idx="0">
                  <c:v>-14.2</c:v>
                </c:pt>
                <c:pt idx="1">
                  <c:v>11.1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Sheet1!$A$2:$A$28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Sheet1!$D$2:$D$28</c:f>
              <c:numCache>
                <c:formatCode>General</c:formatCode>
                <c:ptCount val="9"/>
                <c:pt idx="3">
                  <c:v>8.1</c:v>
                </c:pt>
                <c:pt idx="4">
                  <c:v>0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Sheet1!$A$2:$A$28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Sheet1!$F$2:$F$28</c:f>
              <c:numCache>
                <c:formatCode>General</c:formatCode>
                <c:ptCount val="9"/>
                <c:pt idx="6">
                  <c:v>2</c:v>
                </c:pt>
                <c:pt idx="7">
                  <c:v>5.9</c:v>
                </c:pt>
              </c:numCache>
            </c:numRef>
          </c:val>
        </c:ser>
        <c:gapWidth val="140"/>
        <c:overlap val="100"/>
        <c:axId val="96522240"/>
        <c:axId val="9652377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Sheet1!$A$2:$A$28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Sheet1!$C$2:$C$28</c:f>
              <c:numCache>
                <c:formatCode>General</c:formatCode>
                <c:ptCount val="9"/>
                <c:pt idx="0">
                  <c:v>-51.5</c:v>
                </c:pt>
                <c:pt idx="1">
                  <c:v>6.7</c:v>
                </c:pt>
                <c:pt idx="2">
                  <c:v>29.2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Sheet1!$A$2:$A$28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Sheet1!$E$2:$E$28</c:f>
              <c:numCache>
                <c:formatCode>General</c:formatCode>
                <c:ptCount val="9"/>
                <c:pt idx="3">
                  <c:v>36.800000000000004</c:v>
                </c:pt>
                <c:pt idx="4">
                  <c:v>7.2</c:v>
                </c:pt>
                <c:pt idx="5">
                  <c:v>0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Sheet1!$A$2:$A$28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Sheet1!$G$2:$G$28</c:f>
              <c:numCache>
                <c:formatCode>General</c:formatCode>
                <c:ptCount val="9"/>
                <c:pt idx="6">
                  <c:v>14</c:v>
                </c:pt>
                <c:pt idx="7">
                  <c:v>5</c:v>
                </c:pt>
                <c:pt idx="8">
                  <c:v>13</c:v>
                </c:pt>
              </c:numCache>
            </c:numRef>
          </c:val>
        </c:ser>
        <c:marker val="1"/>
        <c:axId val="96522240"/>
        <c:axId val="96523776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Sheet1!$A$2:$A$28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Sheet1!$H$2:$H$28</c:f>
              <c:numCache>
                <c:formatCode>General</c:formatCode>
                <c:ptCount val="9"/>
              </c:numCache>
            </c:numRef>
          </c:val>
        </c:ser>
        <c:marker val="1"/>
        <c:axId val="96584448"/>
        <c:axId val="96525312"/>
      </c:lineChart>
      <c:catAx>
        <c:axId val="96522240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lang="en-GB"/>
            </a:pPr>
            <a:endParaRPr lang="nb-NO"/>
          </a:p>
        </c:txPr>
        <c:crossAx val="96523776"/>
        <c:crossesAt val="0"/>
        <c:auto val="1"/>
        <c:lblAlgn val="ctr"/>
        <c:lblOffset val="100"/>
        <c:tickLblSkip val="1"/>
        <c:tickMarkSkip val="4"/>
      </c:catAx>
      <c:valAx>
        <c:axId val="9652377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6522240"/>
        <c:crosses val="autoZero"/>
        <c:crossBetween val="between"/>
        <c:majorUnit val="20"/>
        <c:minorUnit val="20"/>
      </c:valAx>
      <c:valAx>
        <c:axId val="9652531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txPr>
          <a:bodyPr/>
          <a:lstStyle/>
          <a:p>
            <a:pPr>
              <a:defRPr lang="en-GB" sz="1800">
                <a:latin typeface="Univers 45 Light" pitchFamily="34" charset="0"/>
              </a:defRPr>
            </a:pPr>
            <a:endParaRPr lang="nb-NO"/>
          </a:p>
        </c:txPr>
        <c:crossAx val="96584448"/>
        <c:crosses val="max"/>
        <c:crossBetween val="between"/>
        <c:majorUnit val="20"/>
      </c:valAx>
      <c:catAx>
        <c:axId val="96584448"/>
        <c:scaling>
          <c:orientation val="minMax"/>
        </c:scaling>
        <c:axPos val="b"/>
        <c:majorTickMark val="in"/>
        <c:tickLblPos val="nextTo"/>
        <c:txPr>
          <a:bodyPr/>
          <a:lstStyle/>
          <a:p>
            <a:pPr>
              <a:defRPr lang="en-GB" sz="1800">
                <a:latin typeface="Univers 45 Light" pitchFamily="34" charset="0"/>
              </a:defRPr>
            </a:pPr>
            <a:endParaRPr lang="nb-NO"/>
          </a:p>
        </c:txPr>
        <c:crossAx val="96525312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9525231481481514E-2"/>
          <c:y val="2.8813402932601269E-2"/>
          <c:w val="0.86094953703703891"/>
          <c:h val="0.83153315284210549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Sheet1!$A$2:$A$19</c:f>
              <c:strCache>
                <c:ptCount val="6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6"/>
                <c:pt idx="0">
                  <c:v>-13.3</c:v>
                </c:pt>
                <c:pt idx="1">
                  <c:v>23.6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Sheet1!$A$2:$A$19</c:f>
              <c:strCache>
                <c:ptCount val="6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6"/>
                <c:pt idx="3">
                  <c:v>-12.9</c:v>
                </c:pt>
                <c:pt idx="4">
                  <c:v>10.7</c:v>
                </c:pt>
              </c:numCache>
            </c:numRef>
          </c:val>
        </c:ser>
        <c:gapWidth val="140"/>
        <c:overlap val="100"/>
        <c:axId val="97037312"/>
        <c:axId val="9722790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6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6"/>
                <c:pt idx="0">
                  <c:v>-30.8</c:v>
                </c:pt>
                <c:pt idx="1">
                  <c:v>0</c:v>
                </c:pt>
                <c:pt idx="2">
                  <c:v>16.600000000000001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6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6"/>
                <c:pt idx="3">
                  <c:v>-35.4</c:v>
                </c:pt>
                <c:pt idx="4">
                  <c:v>0</c:v>
                </c:pt>
                <c:pt idx="5">
                  <c:v>10.7</c:v>
                </c:pt>
              </c:numCache>
            </c:numRef>
          </c:val>
        </c:ser>
        <c:marker val="1"/>
        <c:axId val="97229440"/>
        <c:axId val="97231232"/>
      </c:lineChart>
      <c:catAx>
        <c:axId val="97037312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lang="en-GB"/>
            </a:pPr>
            <a:endParaRPr lang="nb-NO"/>
          </a:p>
        </c:txPr>
        <c:crossAx val="97227904"/>
        <c:crossesAt val="0"/>
        <c:auto val="1"/>
        <c:lblAlgn val="ctr"/>
        <c:lblOffset val="100"/>
        <c:tickLblSkip val="1"/>
        <c:tickMarkSkip val="4"/>
      </c:catAx>
      <c:valAx>
        <c:axId val="9722790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7037312"/>
        <c:crosses val="autoZero"/>
        <c:crossBetween val="between"/>
        <c:majorUnit val="20"/>
        <c:minorUnit val="20"/>
      </c:valAx>
      <c:catAx>
        <c:axId val="9722944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7231232"/>
        <c:crossesAt val="-90"/>
        <c:auto val="1"/>
        <c:lblAlgn val="ctr"/>
        <c:lblOffset val="100"/>
        <c:tickLblSkip val="1"/>
        <c:tickMarkSkip val="1"/>
      </c:catAx>
      <c:valAx>
        <c:axId val="9723123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7229440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2588657407407419E-2"/>
          <c:y val="2.5527184787788371E-2"/>
          <c:w val="0.87204398148148266"/>
          <c:h val="0.8340482598569463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Sheet1!$A$2:$A$55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Sheet1!$B$2:$B$55</c:f>
              <c:numCache>
                <c:formatCode>General</c:formatCode>
                <c:ptCount val="18"/>
                <c:pt idx="0">
                  <c:v>-13.1</c:v>
                </c:pt>
                <c:pt idx="1">
                  <c:v>7.9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Sheet1!$A$2:$A$55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Sheet1!$D$2:$D$55</c:f>
              <c:numCache>
                <c:formatCode>General</c:formatCode>
                <c:ptCount val="18"/>
                <c:pt idx="3">
                  <c:v>-14.9</c:v>
                </c:pt>
                <c:pt idx="4">
                  <c:v>-1.1000000000000001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Sheet1!$A$2:$A$55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Sheet1!$F$2:$F$55</c:f>
              <c:numCache>
                <c:formatCode>General</c:formatCode>
                <c:ptCount val="18"/>
                <c:pt idx="6">
                  <c:v>0</c:v>
                </c:pt>
                <c:pt idx="7">
                  <c:v>20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Sheet1!$A$2:$A$55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Sheet1!$H$2:$H$55</c:f>
              <c:numCache>
                <c:formatCode>General</c:formatCode>
                <c:ptCount val="18"/>
                <c:pt idx="9">
                  <c:v>-14.2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Sheet1!$A$2:$A$55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Sheet1!$J$2:$J$55</c:f>
              <c:numCache>
                <c:formatCode>General</c:formatCode>
                <c:ptCount val="18"/>
                <c:pt idx="12">
                  <c:v>0</c:v>
                </c:pt>
                <c:pt idx="13">
                  <c:v>12.4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Sheet1!$A$2:$A$55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Sheet1!$L$2:$L$55</c:f>
              <c:numCache>
                <c:formatCode>General</c:formatCode>
                <c:ptCount val="18"/>
                <c:pt idx="15">
                  <c:v>-10</c:v>
                </c:pt>
                <c:pt idx="16">
                  <c:v>12.4</c:v>
                </c:pt>
              </c:numCache>
            </c:numRef>
          </c:val>
        </c:ser>
        <c:gapWidth val="140"/>
        <c:overlap val="100"/>
        <c:axId val="97154176"/>
        <c:axId val="9715609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Sheet1!$A$2:$A$55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Sheet1!$C$2:$C$55</c:f>
              <c:numCache>
                <c:formatCode>General</c:formatCode>
                <c:ptCount val="18"/>
                <c:pt idx="0">
                  <c:v>-31.9</c:v>
                </c:pt>
                <c:pt idx="1">
                  <c:v>0.9</c:v>
                </c:pt>
                <c:pt idx="2">
                  <c:v>0.9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Sheet1!$A$2:$A$55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Sheet1!$E$2:$E$55</c:f>
              <c:numCache>
                <c:formatCode>General</c:formatCode>
                <c:ptCount val="18"/>
                <c:pt idx="3">
                  <c:v>-22.4</c:v>
                </c:pt>
                <c:pt idx="4">
                  <c:v>-7</c:v>
                </c:pt>
                <c:pt idx="5">
                  <c:v>-1.1000000000000001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Sheet1!$A$2:$A$55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Sheet1!$G$2:$G$55</c:f>
              <c:numCache>
                <c:formatCode>General</c:formatCode>
                <c:ptCount val="18"/>
                <c:pt idx="6">
                  <c:v>-5.9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Sheet1!$A$2:$A$55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Sheet1!$I$2:$I$55</c:f>
              <c:numCache>
                <c:formatCode>General</c:formatCode>
                <c:ptCount val="18"/>
                <c:pt idx="9">
                  <c:v>-31.9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Sheet1!$A$2:$A$55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Sheet1!$K$2:$K$55</c:f>
              <c:numCache>
                <c:formatCode>General</c:formatCode>
                <c:ptCount val="18"/>
                <c:pt idx="12">
                  <c:v>-10</c:v>
                </c:pt>
                <c:pt idx="13">
                  <c:v>0</c:v>
                </c:pt>
                <c:pt idx="14">
                  <c:v>20.7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Sheet1!$A$2:$A$55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Sheet1!$M$2:$M$55</c:f>
              <c:numCache>
                <c:formatCode>General</c:formatCode>
                <c:ptCount val="18"/>
                <c:pt idx="15">
                  <c:v>-11.4</c:v>
                </c:pt>
                <c:pt idx="16">
                  <c:v>4.0999999999999996</c:v>
                </c:pt>
                <c:pt idx="17">
                  <c:v>44.3</c:v>
                </c:pt>
              </c:numCache>
            </c:numRef>
          </c:val>
        </c:ser>
        <c:marker val="1"/>
        <c:axId val="97166080"/>
        <c:axId val="97167616"/>
      </c:lineChart>
      <c:catAx>
        <c:axId val="97154176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lang="en-GB"/>
            </a:pPr>
            <a:endParaRPr lang="nb-NO"/>
          </a:p>
        </c:txPr>
        <c:crossAx val="97156096"/>
        <c:crossesAt val="0"/>
        <c:auto val="1"/>
        <c:lblAlgn val="ctr"/>
        <c:lblOffset val="100"/>
        <c:tickLblSkip val="1"/>
        <c:tickMarkSkip val="4"/>
      </c:catAx>
      <c:valAx>
        <c:axId val="9715609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97154176"/>
        <c:crosses val="autoZero"/>
        <c:crossBetween val="between"/>
        <c:majorUnit val="20"/>
        <c:minorUnit val="20"/>
      </c:valAx>
      <c:catAx>
        <c:axId val="9716608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97167616"/>
        <c:crossesAt val="-90"/>
        <c:auto val="1"/>
        <c:lblAlgn val="ctr"/>
        <c:lblOffset val="100"/>
        <c:tickLblSkip val="1"/>
        <c:tickMarkSkip val="1"/>
      </c:catAx>
      <c:valAx>
        <c:axId val="9716761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97166080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2823842592592549E-2"/>
          <c:y val="2.8963511539311541E-2"/>
          <c:w val="0.87078020833333503"/>
          <c:h val="0.8263476645675356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Sheet1!$A$2:$A$23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12"/>
                <c:pt idx="0">
                  <c:v>21.3</c:v>
                </c:pt>
                <c:pt idx="1">
                  <c:v>-2.1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Sheet1!$A$2:$A$23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Sheet1!$D$2:$D$23</c:f>
              <c:numCache>
                <c:formatCode>General</c:formatCode>
                <c:ptCount val="12"/>
                <c:pt idx="3">
                  <c:v>5.9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krav til sikkerhet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Sheet1!$A$2:$A$23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Sheet1!$F$2:$F$23</c:f>
              <c:numCache>
                <c:formatCode>General</c:formatCode>
                <c:ptCount val="12"/>
                <c:pt idx="6">
                  <c:v>12.9</c:v>
                </c:pt>
                <c:pt idx="7">
                  <c:v>4.0999999999999996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Sheet1!$A$2:$A$23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Sheet1!$H$2:$H$23</c:f>
              <c:numCache>
                <c:formatCode>General</c:formatCode>
                <c:ptCount val="12"/>
                <c:pt idx="9">
                  <c:v>14.9</c:v>
                </c:pt>
                <c:pt idx="10">
                  <c:v>-9.6</c:v>
                </c:pt>
              </c:numCache>
            </c:numRef>
          </c:val>
        </c:ser>
        <c:gapWidth val="140"/>
        <c:overlap val="100"/>
        <c:axId val="99266944"/>
        <c:axId val="9926886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Sheet1!$C$2:$C$23</c:f>
              <c:numCache>
                <c:formatCode>General</c:formatCode>
                <c:ptCount val="12"/>
                <c:pt idx="0">
                  <c:v>37</c:v>
                </c:pt>
                <c:pt idx="1">
                  <c:v>6.6</c:v>
                </c:pt>
                <c:pt idx="2">
                  <c:v>-15.4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Sheet1!$E$2:$E$23</c:f>
              <c:numCache>
                <c:formatCode>General</c:formatCode>
                <c:ptCount val="12"/>
                <c:pt idx="3">
                  <c:v>7.2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krav til sikkerhet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Sheet1!$G$2:$G$23</c:f>
              <c:numCache>
                <c:formatCode>General</c:formatCode>
                <c:ptCount val="12"/>
                <c:pt idx="6">
                  <c:v>12.9</c:v>
                </c:pt>
                <c:pt idx="7">
                  <c:v>7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Sheet1!$I$2:$I$23</c:f>
              <c:numCache>
                <c:formatCode>General</c:formatCode>
                <c:ptCount val="12"/>
                <c:pt idx="9">
                  <c:v>47.5</c:v>
                </c:pt>
                <c:pt idx="10">
                  <c:v>7</c:v>
                </c:pt>
                <c:pt idx="11">
                  <c:v>-16.600000000000001</c:v>
                </c:pt>
              </c:numCache>
            </c:numRef>
          </c:val>
        </c:ser>
        <c:marker val="1"/>
        <c:axId val="99282944"/>
        <c:axId val="99284480"/>
      </c:lineChart>
      <c:catAx>
        <c:axId val="99266944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lang="en-GB"/>
            </a:pPr>
            <a:endParaRPr lang="nb-NO"/>
          </a:p>
        </c:txPr>
        <c:crossAx val="99268864"/>
        <c:crossesAt val="0"/>
        <c:auto val="1"/>
        <c:lblAlgn val="ctr"/>
        <c:lblOffset val="100"/>
        <c:tickLblSkip val="1"/>
        <c:tickMarkSkip val="4"/>
      </c:catAx>
      <c:valAx>
        <c:axId val="9926886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99266944"/>
        <c:crosses val="autoZero"/>
        <c:crossBetween val="between"/>
        <c:majorUnit val="20"/>
        <c:minorUnit val="20"/>
      </c:valAx>
      <c:catAx>
        <c:axId val="9928294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99284480"/>
        <c:crossesAt val="-90"/>
        <c:auto val="1"/>
        <c:lblAlgn val="ctr"/>
        <c:lblOffset val="100"/>
        <c:tickLblSkip val="1"/>
        <c:tickMarkSkip val="1"/>
      </c:catAx>
      <c:valAx>
        <c:axId val="9928448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99282944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0.76033</cdr:x>
      <cdr:y>0.17009</cdr:y>
    </cdr:from>
    <cdr:to>
      <cdr:x>0.76033</cdr:x>
      <cdr:y>0.86295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572291" y="857254"/>
          <a:ext cx="0" cy="3492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0.64493</cdr:x>
      <cdr:y>0.02817</cdr:y>
    </cdr:from>
    <cdr:to>
      <cdr:x>0.64493</cdr:x>
      <cdr:y>0.8515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572164" y="142876"/>
          <a:ext cx="0" cy="4176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0.64493</cdr:x>
      <cdr:y>0.02817</cdr:y>
    </cdr:from>
    <cdr:to>
      <cdr:x>0.92605</cdr:x>
      <cdr:y>0.10392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72164" y="142876"/>
          <a:ext cx="2428892" cy="3842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800" dirty="0" err="1" smtClean="0">
              <a:latin typeface="Univers 45 Light" pitchFamily="34" charset="0"/>
            </a:rPr>
            <a:t>Fixed-rate</a:t>
          </a:r>
          <a:r>
            <a:rPr lang="nb-NO" sz="1800" dirty="0" smtClean="0">
              <a:latin typeface="Univers 45 Light" pitchFamily="34" charset="0"/>
            </a:rPr>
            <a:t> </a:t>
          </a:r>
          <a:r>
            <a:rPr lang="nb-NO" sz="1800" dirty="0" err="1" smtClean="0">
              <a:latin typeface="Univers 45 Light" pitchFamily="34" charset="0"/>
            </a:rPr>
            <a:t>loans</a:t>
          </a:r>
          <a:endParaRPr lang="nb-NO" sz="1800" dirty="0">
            <a:latin typeface="Univers 45 Light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0.8515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786610" y="142876"/>
          <a:ext cx="0" cy="4176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0.62012</cdr:x>
      <cdr:y>0.02817</cdr:y>
    </cdr:from>
    <cdr:to>
      <cdr:x>0.80202</cdr:x>
      <cdr:y>0.10099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357837" y="142881"/>
          <a:ext cx="1571616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800" dirty="0" err="1" smtClean="0">
              <a:latin typeface="Univers 45 Light"/>
            </a:rPr>
            <a:t>Funding</a:t>
          </a:r>
          <a:endParaRPr lang="nb-NO" sz="18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0.76895</cdr:x>
      <cdr:y>0.01408</cdr:y>
    </cdr:from>
    <cdr:to>
      <cdr:x>0.92604</cdr:x>
      <cdr:y>0.14151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643734" y="71438"/>
          <a:ext cx="1357284" cy="6463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800" dirty="0" err="1" smtClean="0">
              <a:latin typeface="Univers 45 Light"/>
            </a:rPr>
            <a:t>Capital-adequacy</a:t>
          </a:r>
          <a:endParaRPr lang="nb-NO" sz="18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0.63666</cdr:x>
      <cdr:y>0.02817</cdr:y>
    </cdr:from>
    <cdr:to>
      <cdr:x>0.63666</cdr:x>
      <cdr:y>0.8515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500726" y="142876"/>
          <a:ext cx="0" cy="4176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85852" y="2000240"/>
            <a:ext cx="67659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Norges </a:t>
            </a:r>
            <a:r>
              <a:rPr kumimoji="0" lang="nb-NO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Bank’s</a:t>
            </a: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Survey </a:t>
            </a:r>
            <a:r>
              <a:rPr kumimoji="0" lang="nb-NO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</a:t>
            </a: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Bank </a:t>
            </a:r>
            <a:r>
              <a:rPr kumimoji="0" lang="nb-NO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Lending</a:t>
            </a:r>
            <a:endParaRPr kumimoji="0" lang="nb-NO" sz="4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>
                <a:solidFill>
                  <a:schemeClr val="tx2"/>
                </a:solidFill>
              </a:rPr>
              <a:t>2009 </a:t>
            </a:r>
            <a:r>
              <a:rPr lang="nb-NO" sz="4000" dirty="0" smtClean="0">
                <a:solidFill>
                  <a:schemeClr val="tx2"/>
                </a:solidFill>
              </a:rPr>
              <a:t>Q3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14282" y="500042"/>
          <a:ext cx="8643998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42056" y="6538477"/>
            <a:ext cx="5429288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err="1" smtClean="0">
                <a:latin typeface="Univers 45 Light" pitchFamily="34" charset="0"/>
              </a:rPr>
              <a:t>Source</a:t>
            </a:r>
            <a:r>
              <a:rPr lang="nb-NO" dirty="0" smtClean="0">
                <a:latin typeface="Univers 45 Light" pitchFamily="34" charset="0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714612" y="714356"/>
            <a:ext cx="17859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Repayment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loans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secured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on</a:t>
            </a:r>
            <a:r>
              <a:rPr lang="nb-NO" dirty="0" smtClean="0">
                <a:latin typeface="Univers 45 Light" pitchFamily="34" charset="0"/>
              </a:rPr>
              <a:t> dwellings</a:t>
            </a:r>
            <a:r>
              <a:rPr lang="nb-NO" baseline="30000" dirty="0" smtClean="0">
                <a:latin typeface="Univers 45 Light" pitchFamily="34" charset="0"/>
              </a:rPr>
              <a:t>3</a:t>
            </a:r>
            <a:r>
              <a:rPr lang="nb-NO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7224" y="714356"/>
            <a:ext cx="1857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 pitchFamily="34" charset="0"/>
              </a:rPr>
              <a:t>Total</a:t>
            </a:r>
            <a:endParaRPr lang="nb-NO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6357950" y="714356"/>
            <a:ext cx="17986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Fixed-rate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loans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6362286" y="681748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4572000" y="714356"/>
            <a:ext cx="17859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 pitchFamily="34" charset="0"/>
              </a:rPr>
              <a:t>Home </a:t>
            </a:r>
            <a:r>
              <a:rPr lang="nb-NO" dirty="0" err="1" smtClean="0">
                <a:latin typeface="Univers 45 Light" pitchFamily="34" charset="0"/>
              </a:rPr>
              <a:t>equity</a:t>
            </a:r>
            <a:r>
              <a:rPr lang="nb-NO" dirty="0" smtClean="0">
                <a:latin typeface="Univers 45 Light" pitchFamily="34" charset="0"/>
              </a:rPr>
              <a:t> lines </a:t>
            </a:r>
            <a:r>
              <a:rPr lang="nb-NO" dirty="0" err="1" smtClean="0">
                <a:latin typeface="Univers 45 Light" pitchFamily="34" charset="0"/>
              </a:rPr>
              <a:t>of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357158" y="142852"/>
            <a:ext cx="8143932" cy="428628"/>
          </a:xfrm>
        </p:spPr>
        <p:txBody>
          <a:bodyPr/>
          <a:lstStyle/>
          <a:p>
            <a:pPr eaLnBrk="1" hangingPunct="1"/>
            <a:r>
              <a:rPr lang="nb-NO" b="1" dirty="0" err="1" smtClean="0">
                <a:latin typeface="Univers 45 Light" pitchFamily="34" charset="0"/>
              </a:rPr>
              <a:t>Chart</a:t>
            </a:r>
            <a:r>
              <a:rPr lang="nb-NO" b="1" dirty="0" smtClean="0">
                <a:latin typeface="Univers 45 Light" pitchFamily="34" charset="0"/>
              </a:rPr>
              <a:t> 1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Household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demand</a:t>
            </a:r>
            <a:r>
              <a:rPr lang="nb-NO" dirty="0" smtClean="0">
                <a:latin typeface="Univers 45 Light" pitchFamily="34" charset="0"/>
              </a:rPr>
              <a:t> in 2009. Net </a:t>
            </a:r>
            <a:r>
              <a:rPr lang="nb-NO" dirty="0" err="1" smtClean="0">
                <a:latin typeface="Univers 45 Light" pitchFamily="34" charset="0"/>
              </a:rPr>
              <a:t>percentage</a:t>
            </a:r>
            <a:r>
              <a:rPr lang="nb-NO" dirty="0" smtClean="0">
                <a:latin typeface="Univers 45 Light" pitchFamily="34" charset="0"/>
              </a:rPr>
              <a:t> balances.</a:t>
            </a:r>
            <a:r>
              <a:rPr lang="nb-NO" baseline="30000" dirty="0" smtClean="0">
                <a:latin typeface="Univers 45 Light" pitchFamily="34" charset="0"/>
              </a:rPr>
              <a:t>1), 2)</a:t>
            </a:r>
            <a:endParaRPr lang="en-GB" dirty="0" smtClean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4532606" y="681748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705376" y="642918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571472" y="5357826"/>
            <a:ext cx="778674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400" baseline="30000" dirty="0" smtClean="0">
                <a:latin typeface="Univers 45 Light" pitchFamily="34" charset="0"/>
              </a:rPr>
              <a:t>1)	</a:t>
            </a:r>
            <a:r>
              <a:rPr lang="nb-NO" sz="1400" dirty="0" smtClean="0">
                <a:latin typeface="Univers 45 Light" pitchFamily="34" charset="0"/>
              </a:rPr>
              <a:t>Net </a:t>
            </a:r>
            <a:r>
              <a:rPr lang="nb-NO" sz="1400" dirty="0" err="1" smtClean="0">
                <a:latin typeface="Univers 45 Light" pitchFamily="34" charset="0"/>
              </a:rPr>
              <a:t>percentage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balances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are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calculated</a:t>
            </a:r>
            <a:r>
              <a:rPr lang="nb-NO" sz="1400" dirty="0" smtClean="0">
                <a:latin typeface="Univers 45 Light" pitchFamily="34" charset="0"/>
              </a:rPr>
              <a:t> by </a:t>
            </a:r>
            <a:r>
              <a:rPr lang="nb-NO" sz="1400" dirty="0" err="1" smtClean="0">
                <a:latin typeface="Univers 45 Light" pitchFamily="34" charset="0"/>
              </a:rPr>
              <a:t>weighting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together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the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responses</a:t>
            </a:r>
            <a:r>
              <a:rPr lang="nb-NO" sz="1400" dirty="0" smtClean="0">
                <a:latin typeface="Univers 45 Light" pitchFamily="34" charset="0"/>
              </a:rPr>
              <a:t> in </a:t>
            </a:r>
            <a:r>
              <a:rPr lang="nb-NO" sz="1400" dirty="0" err="1" smtClean="0">
                <a:latin typeface="Univers 45 Light" pitchFamily="34" charset="0"/>
              </a:rPr>
              <a:t>the</a:t>
            </a:r>
            <a:r>
              <a:rPr lang="nb-NO" sz="1400" dirty="0" smtClean="0">
                <a:latin typeface="Univers 45 Light" pitchFamily="34" charset="0"/>
              </a:rPr>
              <a:t> survey. The </a:t>
            </a:r>
            <a:r>
              <a:rPr lang="nb-NO" sz="1400" dirty="0" err="1" smtClean="0">
                <a:latin typeface="Univers 45 Light" pitchFamily="34" charset="0"/>
              </a:rPr>
              <a:t>blue</a:t>
            </a:r>
            <a:r>
              <a:rPr lang="nb-NO" sz="1400" dirty="0" smtClean="0">
                <a:latin typeface="Univers 45 Light" pitchFamily="34" charset="0"/>
              </a:rPr>
              <a:t> bars show </a:t>
            </a:r>
            <a:r>
              <a:rPr lang="nb-NO" sz="1400" dirty="0" err="1" smtClean="0">
                <a:latin typeface="Univers 45 Light" pitchFamily="34" charset="0"/>
              </a:rPr>
              <a:t>developments</a:t>
            </a:r>
            <a:r>
              <a:rPr lang="nb-NO" sz="1400" dirty="0" smtClean="0">
                <a:latin typeface="Univers 45 Light" pitchFamily="34" charset="0"/>
              </a:rPr>
              <a:t> over </a:t>
            </a:r>
            <a:r>
              <a:rPr lang="nb-NO" sz="1400" dirty="0" err="1" smtClean="0">
                <a:latin typeface="Univers 45 Light" pitchFamily="34" charset="0"/>
              </a:rPr>
              <a:t>the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past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quarter</a:t>
            </a:r>
            <a:r>
              <a:rPr lang="nb-NO" sz="1400" dirty="0" smtClean="0">
                <a:latin typeface="Univers 45 Light" pitchFamily="34" charset="0"/>
              </a:rPr>
              <a:t>. The red </a:t>
            </a:r>
            <a:r>
              <a:rPr lang="nb-NO" sz="1400" dirty="0" err="1" smtClean="0">
                <a:latin typeface="Univers 45 Light" pitchFamily="34" charset="0"/>
              </a:rPr>
              <a:t>diamonds</a:t>
            </a:r>
            <a:r>
              <a:rPr lang="nb-NO" sz="1400" dirty="0" smtClean="0">
                <a:latin typeface="Univers 45 Light" pitchFamily="34" charset="0"/>
              </a:rPr>
              <a:t> show </a:t>
            </a:r>
            <a:r>
              <a:rPr lang="nb-NO" sz="1400" dirty="0" err="1" smtClean="0">
                <a:latin typeface="Univers 45 Light" pitchFamily="34" charset="0"/>
              </a:rPr>
              <a:t>expectations</a:t>
            </a:r>
            <a:r>
              <a:rPr lang="nb-NO" sz="1400" dirty="0" smtClean="0">
                <a:latin typeface="Univers 45 Light" pitchFamily="34" charset="0"/>
              </a:rPr>
              <a:t> over </a:t>
            </a:r>
            <a:r>
              <a:rPr lang="nb-NO" sz="1400" dirty="0" err="1" smtClean="0">
                <a:latin typeface="Univers 45 Light" pitchFamily="34" charset="0"/>
              </a:rPr>
              <a:t>the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next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quarter</a:t>
            </a:r>
            <a:r>
              <a:rPr lang="nb-NO" sz="1400" dirty="0" smtClean="0">
                <a:latin typeface="Univers 45 Light" pitchFamily="34" charset="0"/>
              </a:rPr>
              <a:t>. The red </a:t>
            </a:r>
            <a:r>
              <a:rPr lang="nb-NO" sz="1400" dirty="0" err="1" smtClean="0">
                <a:latin typeface="Univers 45 Light" pitchFamily="34" charset="0"/>
              </a:rPr>
              <a:t>diamonds</a:t>
            </a:r>
            <a:r>
              <a:rPr lang="nb-NO" sz="1400" dirty="0" smtClean="0">
                <a:latin typeface="Univers 45 Light" pitchFamily="34" charset="0"/>
              </a:rPr>
              <a:t> have </a:t>
            </a:r>
            <a:r>
              <a:rPr lang="nb-NO" sz="1400" dirty="0" err="1" smtClean="0">
                <a:latin typeface="Univers 45 Light" pitchFamily="34" charset="0"/>
              </a:rPr>
              <a:t>been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moved</a:t>
            </a:r>
            <a:r>
              <a:rPr lang="nb-NO" sz="1400" dirty="0" smtClean="0">
                <a:latin typeface="Univers 45 Light" pitchFamily="34" charset="0"/>
              </a:rPr>
              <a:t> forward </a:t>
            </a:r>
            <a:r>
              <a:rPr lang="nb-NO" sz="1400" dirty="0" err="1" smtClean="0">
                <a:latin typeface="Univers 45 Light" pitchFamily="34" charset="0"/>
              </a:rPr>
              <a:t>one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quarter</a:t>
            </a:r>
            <a:endParaRPr lang="nb-NO" sz="14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400" baseline="30000" dirty="0" smtClean="0">
                <a:latin typeface="Univers 45 Light" pitchFamily="34" charset="0"/>
              </a:rPr>
              <a:t>2)	</a:t>
            </a:r>
            <a:r>
              <a:rPr lang="nb-NO" sz="1400" dirty="0" smtClean="0">
                <a:latin typeface="Univers 45 Light" pitchFamily="34" charset="0"/>
              </a:rPr>
              <a:t>Negative </a:t>
            </a:r>
            <a:r>
              <a:rPr lang="nb-NO" sz="1400" dirty="0" err="1" smtClean="0">
                <a:latin typeface="Univers 45 Light" pitchFamily="34" charset="0"/>
              </a:rPr>
              <a:t>net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percentage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balances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denote</a:t>
            </a:r>
            <a:r>
              <a:rPr lang="nb-NO" sz="1400" dirty="0" smtClean="0">
                <a:latin typeface="Univers 45 Light" pitchFamily="34" charset="0"/>
              </a:rPr>
              <a:t> falling </a:t>
            </a:r>
            <a:r>
              <a:rPr lang="nb-NO" sz="1400" dirty="0" err="1" smtClean="0">
                <a:latin typeface="Univers 45 Light" pitchFamily="34" charset="0"/>
              </a:rPr>
              <a:t>demand</a:t>
            </a:r>
            <a:r>
              <a:rPr lang="nb-NO" sz="1600" dirty="0" smtClean="0">
                <a:latin typeface="Univers 45 Light" pitchFamily="34" charset="0"/>
              </a:rPr>
              <a:t> 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14282" y="928670"/>
          <a:ext cx="8643998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767314" y="6415087"/>
            <a:ext cx="4498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err="1" smtClean="0">
                <a:latin typeface="Univers 45 Light" pitchFamily="34" charset="0"/>
              </a:rPr>
              <a:t>Source</a:t>
            </a:r>
            <a:r>
              <a:rPr lang="nb-NO" dirty="0" smtClean="0">
                <a:latin typeface="Univers 45 Light" pitchFamily="34" charset="0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428596" y="5857892"/>
            <a:ext cx="8358246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baseline="30000" dirty="0" smtClean="0">
                <a:latin typeface="Univers 45 Light" pitchFamily="34" charset="0"/>
              </a:rPr>
              <a:t>1)</a:t>
            </a:r>
            <a:r>
              <a:rPr lang="nb-NO" dirty="0" smtClean="0">
                <a:latin typeface="Univers 45 Light" pitchFamily="34" charset="0"/>
              </a:rPr>
              <a:t> 	</a:t>
            </a:r>
            <a:r>
              <a:rPr lang="nb-NO" dirty="0" err="1" smtClean="0">
                <a:latin typeface="Univers 45 Light" pitchFamily="34" charset="0"/>
              </a:rPr>
              <a:t>See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footnote</a:t>
            </a:r>
            <a:r>
              <a:rPr lang="nb-NO" dirty="0" smtClean="0">
                <a:latin typeface="Univers 45 Light" pitchFamily="34" charset="0"/>
              </a:rPr>
              <a:t> 1 in </a:t>
            </a:r>
            <a:r>
              <a:rPr lang="nb-NO" dirty="0" err="1" smtClean="0">
                <a:latin typeface="Univers 45 Light" pitchFamily="34" charset="0"/>
              </a:rPr>
              <a:t>Chart</a:t>
            </a:r>
            <a:r>
              <a:rPr lang="nb-NO" dirty="0" smtClean="0">
                <a:latin typeface="Univers 45 Light" pitchFamily="34" charset="0"/>
              </a:rPr>
              <a:t> 1</a:t>
            </a:r>
          </a:p>
          <a:p>
            <a:pPr marL="342900" indent="-342900"/>
            <a:r>
              <a:rPr lang="nb-NO" baseline="30000" dirty="0" smtClean="0">
                <a:latin typeface="Univers 45 Light" pitchFamily="34" charset="0"/>
              </a:rPr>
              <a:t>2)</a:t>
            </a:r>
            <a:r>
              <a:rPr lang="nb-NO" dirty="0" smtClean="0">
                <a:latin typeface="Univers 45 Light" pitchFamily="34" charset="0"/>
              </a:rPr>
              <a:t> 	Negative </a:t>
            </a:r>
            <a:r>
              <a:rPr lang="nb-NO" dirty="0" err="1" smtClean="0">
                <a:latin typeface="Univers 45 Light" pitchFamily="34" charset="0"/>
              </a:rPr>
              <a:t>net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percentage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balances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denote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tighter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r>
              <a:rPr lang="nb-NO" dirty="0" smtClean="0">
                <a:latin typeface="Univers 45 Light" pitchFamily="34" charset="0"/>
              </a:rPr>
              <a:t> standards </a:t>
            </a:r>
          </a:p>
          <a:p>
            <a:pPr marL="342900" indent="-342900" eaLnBrk="0" hangingPunct="0"/>
            <a:r>
              <a:rPr lang="nb-NO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285984" y="1785926"/>
            <a:ext cx="15001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Economic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outlook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785786" y="1071546"/>
            <a:ext cx="15001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 pitchFamily="34" charset="0"/>
              </a:rPr>
              <a:t>Credit standards </a:t>
            </a:r>
            <a:r>
              <a:rPr lang="nb-NO" baseline="30000" dirty="0" smtClean="0">
                <a:latin typeface="Univers 45 Light" pitchFamily="34" charset="0"/>
              </a:rPr>
              <a:t>2</a:t>
            </a:r>
            <a:r>
              <a:rPr lang="nb-NO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304456" y="1071546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285984" y="1795162"/>
            <a:ext cx="594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14744" y="1785926"/>
            <a:ext cx="16430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 pitchFamily="34" charset="0"/>
              </a:rPr>
              <a:t>Market </a:t>
            </a:r>
            <a:r>
              <a:rPr lang="nb-NO" dirty="0" err="1" smtClean="0">
                <a:latin typeface="Univers 45 Light" pitchFamily="34" charset="0"/>
              </a:rPr>
              <a:t>share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objectives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85984" y="1071546"/>
            <a:ext cx="60166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Factors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affecting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r>
              <a:rPr lang="nb-NO" dirty="0" smtClean="0">
                <a:latin typeface="Univers 45 Light" pitchFamily="34" charset="0"/>
              </a:rPr>
              <a:t> standards</a:t>
            </a:r>
            <a:endParaRPr lang="nb-NO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57158" y="357166"/>
            <a:ext cx="8215370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b="1" dirty="0" err="1" smtClean="0">
                <a:latin typeface="Univers 45 Light" pitchFamily="34" charset="0"/>
              </a:rPr>
              <a:t>Chart</a:t>
            </a:r>
            <a:r>
              <a:rPr lang="nb-NO" b="1" dirty="0" smtClean="0">
                <a:latin typeface="Univers 45 Light" pitchFamily="34" charset="0"/>
              </a:rPr>
              <a:t> 2 </a:t>
            </a:r>
            <a:r>
              <a:rPr lang="nb-NO" dirty="0" err="1" smtClean="0">
                <a:latin typeface="Univers 45 Light" pitchFamily="34" charset="0"/>
              </a:rPr>
              <a:t>Change</a:t>
            </a:r>
            <a:r>
              <a:rPr lang="nb-NO" dirty="0" smtClean="0">
                <a:latin typeface="Univers 45 Light" pitchFamily="34" charset="0"/>
              </a:rPr>
              <a:t> in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r>
              <a:rPr lang="nb-NO" dirty="0" smtClean="0">
                <a:latin typeface="Univers 45 Light" pitchFamily="34" charset="0"/>
              </a:rPr>
              <a:t> standards for </a:t>
            </a:r>
            <a:r>
              <a:rPr lang="nb-NO" dirty="0" err="1" smtClean="0">
                <a:latin typeface="Univers 45 Light" pitchFamily="34" charset="0"/>
              </a:rPr>
              <a:t>households</a:t>
            </a:r>
            <a:r>
              <a:rPr lang="nb-NO" dirty="0" smtClean="0">
                <a:latin typeface="Univers 45 Light" pitchFamily="34" charset="0"/>
              </a:rPr>
              <a:t> in 2009. </a:t>
            </a:r>
            <a:r>
              <a:rPr lang="nb-NO" dirty="0" err="1" smtClean="0">
                <a:latin typeface="Univers 45 Light" pitchFamily="34" charset="0"/>
              </a:rPr>
              <a:t>Factors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affecting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r>
              <a:rPr lang="nb-NO" dirty="0" smtClean="0">
                <a:latin typeface="Univers 45 Light" pitchFamily="34" charset="0"/>
              </a:rPr>
              <a:t> standards. Net </a:t>
            </a:r>
            <a:r>
              <a:rPr lang="nb-NO" dirty="0" err="1" smtClean="0">
                <a:latin typeface="Univers 45 Light" pitchFamily="34" charset="0"/>
              </a:rPr>
              <a:t>percentage</a:t>
            </a:r>
            <a:r>
              <a:rPr lang="nb-NO" dirty="0" smtClean="0">
                <a:latin typeface="Univers 45 Light" pitchFamily="34" charset="0"/>
              </a:rPr>
              <a:t> balances</a:t>
            </a:r>
            <a:r>
              <a:rPr lang="nb-NO" baseline="30000" dirty="0" smtClean="0">
                <a:latin typeface="Univers 45 Light" pitchFamily="34" charset="0"/>
              </a:rPr>
              <a:t>1)</a:t>
            </a:r>
            <a:endParaRPr lang="en-GB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286380" y="1795162"/>
            <a:ext cx="0" cy="34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286380" y="1785926"/>
            <a:ext cx="1500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Default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88632" y="1795162"/>
            <a:ext cx="0" cy="34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715140" y="1785926"/>
            <a:ext cx="15716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Funding</a:t>
            </a:r>
            <a:endParaRPr lang="nb-NO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14282" y="571480"/>
          <a:ext cx="8640000" cy="5089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463090" y="6557940"/>
            <a:ext cx="4498975" cy="30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err="1" smtClean="0">
                <a:latin typeface="Univers 45 Light" pitchFamily="34" charset="0"/>
              </a:rPr>
              <a:t>Source</a:t>
            </a:r>
            <a:r>
              <a:rPr lang="nb-NO" dirty="0" smtClean="0">
                <a:latin typeface="Univers 45 Light" pitchFamily="34" charset="0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643174" y="714356"/>
            <a:ext cx="18975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Maximum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loan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maturity</a:t>
            </a:r>
            <a:endParaRPr lang="nb-NO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857224" y="714356"/>
            <a:ext cx="17859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Lending</a:t>
            </a:r>
            <a:r>
              <a:rPr lang="nb-NO" dirty="0" smtClean="0">
                <a:latin typeface="Univers 45 Light" pitchFamily="34" charset="0"/>
              </a:rPr>
              <a:t> margins</a:t>
            </a:r>
            <a:endParaRPr lang="nb-NO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673332" y="642917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4526384" y="642918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6357950" y="714356"/>
            <a:ext cx="18271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Interest-only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periods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6392444" y="642918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4572000" y="714356"/>
            <a:ext cx="17958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Maximum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loan-to-value</a:t>
            </a:r>
            <a:r>
              <a:rPr lang="nb-NO" dirty="0" smtClean="0">
                <a:latin typeface="Univers 45 Light" pitchFamily="34" charset="0"/>
              </a:rPr>
              <a:t> ratio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501122" cy="428628"/>
          </a:xfrm>
        </p:spPr>
        <p:txBody>
          <a:bodyPr/>
          <a:lstStyle/>
          <a:p>
            <a:pPr eaLnBrk="1" hangingPunct="1"/>
            <a:r>
              <a:rPr lang="nb-NO" b="1" dirty="0" err="1" smtClean="0">
                <a:latin typeface="Univers 45 Light" pitchFamily="34" charset="0"/>
              </a:rPr>
              <a:t>Chart</a:t>
            </a:r>
            <a:r>
              <a:rPr lang="nb-NO" b="1" dirty="0" smtClean="0">
                <a:latin typeface="Univers 45 Light" pitchFamily="34" charset="0"/>
              </a:rPr>
              <a:t> 3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Change</a:t>
            </a:r>
            <a:r>
              <a:rPr lang="nb-NO" dirty="0" smtClean="0">
                <a:latin typeface="Univers 45 Light" pitchFamily="34" charset="0"/>
              </a:rPr>
              <a:t> in </a:t>
            </a:r>
            <a:r>
              <a:rPr lang="nb-NO" dirty="0" err="1" smtClean="0">
                <a:latin typeface="Univers 45 Light" pitchFamily="34" charset="0"/>
              </a:rPr>
              <a:t>loan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conditions</a:t>
            </a:r>
            <a:r>
              <a:rPr lang="nb-NO" dirty="0" smtClean="0">
                <a:latin typeface="Univers 45 Light" pitchFamily="34" charset="0"/>
              </a:rPr>
              <a:t> for </a:t>
            </a:r>
            <a:r>
              <a:rPr lang="nb-NO" dirty="0" err="1" smtClean="0">
                <a:latin typeface="Univers 45 Light" pitchFamily="34" charset="0"/>
              </a:rPr>
              <a:t>households</a:t>
            </a:r>
            <a:r>
              <a:rPr lang="nb-NO" dirty="0" smtClean="0">
                <a:latin typeface="Univers 45 Light" pitchFamily="34" charset="0"/>
              </a:rPr>
              <a:t> in 2009. Net </a:t>
            </a:r>
            <a:r>
              <a:rPr lang="nb-NO" dirty="0" err="1" smtClean="0">
                <a:latin typeface="Univers 45 Light" pitchFamily="34" charset="0"/>
              </a:rPr>
              <a:t>percentage</a:t>
            </a:r>
            <a:r>
              <a:rPr lang="nb-NO" dirty="0" smtClean="0">
                <a:latin typeface="Univers 45 Light" pitchFamily="34" charset="0"/>
              </a:rPr>
              <a:t> balances</a:t>
            </a:r>
            <a:r>
              <a:rPr lang="nb-NO" baseline="30000" dirty="0" smtClean="0">
                <a:latin typeface="Univers 45 Light" pitchFamily="34" charset="0"/>
              </a:rPr>
              <a:t>1), 2)</a:t>
            </a:r>
            <a:endParaRPr lang="en-GB" dirty="0" smtClean="0">
              <a:latin typeface="Univers 45 Light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00034" y="5357826"/>
            <a:ext cx="8643966" cy="135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baseline="30000" dirty="0" smtClean="0">
                <a:latin typeface="Univers 45 Light" pitchFamily="34" charset="0"/>
              </a:rPr>
              <a:t>1)</a:t>
            </a:r>
            <a:r>
              <a:rPr lang="nb-NO" sz="1600" dirty="0" smtClean="0">
                <a:latin typeface="Univers 45 Light" pitchFamily="34" charset="0"/>
              </a:rPr>
              <a:t> 	</a:t>
            </a:r>
            <a:r>
              <a:rPr lang="nb-NO" sz="1600" dirty="0" err="1" smtClean="0">
                <a:latin typeface="Univers 45 Light" pitchFamily="34" charset="0"/>
              </a:rPr>
              <a:t>See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footnote</a:t>
            </a:r>
            <a:r>
              <a:rPr lang="nb-NO" sz="1600" dirty="0" smtClean="0">
                <a:latin typeface="Univers 45 Light" pitchFamily="34" charset="0"/>
              </a:rPr>
              <a:t> 1 in </a:t>
            </a:r>
            <a:r>
              <a:rPr lang="nb-NO" sz="1600" dirty="0" err="1" smtClean="0">
                <a:latin typeface="Univers 45 Light" pitchFamily="34" charset="0"/>
              </a:rPr>
              <a:t>Chart</a:t>
            </a:r>
            <a:r>
              <a:rPr lang="nb-NO" sz="1600" dirty="0" smtClean="0">
                <a:latin typeface="Univers 45 Light" pitchFamily="34" charset="0"/>
              </a:rPr>
              <a:t> 1</a:t>
            </a:r>
          </a:p>
          <a:p>
            <a:pPr marL="457200" indent="-457200"/>
            <a:r>
              <a:rPr lang="nb-NO" sz="1600" baseline="30000" dirty="0" smtClean="0">
                <a:latin typeface="Univers 45 Light" pitchFamily="34" charset="0"/>
              </a:rPr>
              <a:t>2)</a:t>
            </a:r>
            <a:r>
              <a:rPr lang="nb-NO" sz="1600" dirty="0" smtClean="0">
                <a:latin typeface="Univers 45 Light" pitchFamily="34" charset="0"/>
              </a:rPr>
              <a:t> 	Positive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for </a:t>
            </a:r>
            <a:r>
              <a:rPr lang="nb-NO" sz="1600" dirty="0" err="1" smtClean="0">
                <a:latin typeface="Univers 45 Light" pitchFamily="34" charset="0"/>
              </a:rPr>
              <a:t>lending</a:t>
            </a:r>
            <a:r>
              <a:rPr lang="nb-NO" sz="1600" dirty="0" smtClean="0">
                <a:latin typeface="Univers 45 Light" pitchFamily="34" charset="0"/>
              </a:rPr>
              <a:t> margins </a:t>
            </a:r>
            <a:r>
              <a:rPr lang="nb-NO" sz="1600" dirty="0" err="1" smtClean="0">
                <a:latin typeface="Univers 45 Light" pitchFamily="34" charset="0"/>
              </a:rPr>
              <a:t>indicate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higher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lending</a:t>
            </a:r>
            <a:r>
              <a:rPr lang="nb-NO" sz="1600" dirty="0" smtClean="0">
                <a:latin typeface="Univers 45 Light" pitchFamily="34" charset="0"/>
              </a:rPr>
              <a:t> margins and </a:t>
            </a:r>
            <a:r>
              <a:rPr lang="nb-NO" sz="1600" dirty="0" err="1" smtClean="0">
                <a:latin typeface="Univers 45 Light" pitchFamily="34" charset="0"/>
              </a:rPr>
              <a:t>therefore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tighter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standards. Negative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for </a:t>
            </a:r>
            <a:r>
              <a:rPr lang="nb-NO" sz="1600" dirty="0" err="1" smtClean="0">
                <a:latin typeface="Univers 45 Light" pitchFamily="34" charset="0"/>
              </a:rPr>
              <a:t>maximum</a:t>
            </a:r>
            <a:r>
              <a:rPr lang="nb-NO" sz="1600" dirty="0" smtClean="0">
                <a:latin typeface="Univers 45 Light" pitchFamily="34" charset="0"/>
              </a:rPr>
              <a:t> LTI ratio, </a:t>
            </a:r>
            <a:r>
              <a:rPr lang="nb-NO" sz="1600" dirty="0" err="1" smtClean="0">
                <a:latin typeface="Univers 45 Light" pitchFamily="34" charset="0"/>
              </a:rPr>
              <a:t>maximum</a:t>
            </a:r>
            <a:r>
              <a:rPr lang="nb-NO" sz="1600" dirty="0" smtClean="0">
                <a:latin typeface="Univers 45 Light" pitchFamily="34" charset="0"/>
              </a:rPr>
              <a:t> LTV ratio and </a:t>
            </a:r>
            <a:r>
              <a:rPr lang="nb-NO" sz="1600" dirty="0" err="1" smtClean="0">
                <a:latin typeface="Univers 45 Light" pitchFamily="34" charset="0"/>
              </a:rPr>
              <a:t>use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of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interest-only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periods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denote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tighter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standards</a:t>
            </a:r>
          </a:p>
          <a:p>
            <a:pPr marL="457200" indent="-457200"/>
            <a:r>
              <a:rPr lang="nb-NO" sz="1600" dirty="0">
                <a:latin typeface="Arial Narrow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85720" y="857232"/>
          <a:ext cx="8640000" cy="5072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571472" y="5643578"/>
            <a:ext cx="821537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baseline="30000" dirty="0" smtClean="0">
                <a:latin typeface="Univers 45 Light" pitchFamily="34" charset="0"/>
              </a:rPr>
              <a:t>1)</a:t>
            </a:r>
            <a:r>
              <a:rPr lang="nb-NO" dirty="0" smtClean="0">
                <a:latin typeface="Univers 45 Light" pitchFamily="34" charset="0"/>
              </a:rPr>
              <a:t>	</a:t>
            </a:r>
            <a:r>
              <a:rPr lang="nb-NO" dirty="0" err="1" smtClean="0">
                <a:latin typeface="Univers 45 Light" pitchFamily="34" charset="0"/>
              </a:rPr>
              <a:t>See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footnote</a:t>
            </a:r>
            <a:r>
              <a:rPr lang="nb-NO" dirty="0" smtClean="0">
                <a:latin typeface="Univers 45 Light" pitchFamily="34" charset="0"/>
              </a:rPr>
              <a:t> 1 in </a:t>
            </a:r>
            <a:r>
              <a:rPr lang="nb-NO" dirty="0" err="1" smtClean="0">
                <a:latin typeface="Univers 45 Light" pitchFamily="34" charset="0"/>
              </a:rPr>
              <a:t>Chart</a:t>
            </a:r>
            <a:r>
              <a:rPr lang="nb-NO" dirty="0" smtClean="0">
                <a:latin typeface="Univers 45 Light" pitchFamily="34" charset="0"/>
              </a:rPr>
              <a:t> 1 </a:t>
            </a:r>
          </a:p>
          <a:p>
            <a:pPr marL="457200" indent="-457200"/>
            <a:r>
              <a:rPr lang="nb-NO" baseline="30000" dirty="0" smtClean="0">
                <a:latin typeface="Univers 45 Light" pitchFamily="34" charset="0"/>
              </a:rPr>
              <a:t>2)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smtClean="0">
                <a:latin typeface="Arial Narrow" pitchFamily="34" charset="0"/>
              </a:rPr>
              <a:t>	</a:t>
            </a:r>
            <a:r>
              <a:rPr lang="nb-NO" dirty="0" smtClean="0">
                <a:latin typeface="Univers 45 Light" pitchFamily="34" charset="0"/>
              </a:rPr>
              <a:t>Positive </a:t>
            </a:r>
            <a:r>
              <a:rPr lang="nb-NO" dirty="0" err="1" smtClean="0">
                <a:latin typeface="Univers 45 Light" pitchFamily="34" charset="0"/>
              </a:rPr>
              <a:t>net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percentage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balances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denote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increased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demand</a:t>
            </a:r>
            <a:r>
              <a:rPr lang="nb-NO" dirty="0" smtClean="0">
                <a:latin typeface="Univers 45 Light" pitchFamily="34" charset="0"/>
              </a:rPr>
              <a:t> or </a:t>
            </a:r>
            <a:r>
              <a:rPr lang="nb-NO" dirty="0" err="1" smtClean="0">
                <a:latin typeface="Univers 45 Light" pitchFamily="34" charset="0"/>
              </a:rPr>
              <a:t>increased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drawdowns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on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r>
              <a:rPr lang="nb-NO" dirty="0" smtClean="0">
                <a:latin typeface="Univers 45 Light" pitchFamily="34" charset="0"/>
              </a:rPr>
              <a:t> lines</a:t>
            </a:r>
          </a:p>
          <a:p>
            <a:pPr marL="457200" indent="-457200"/>
            <a:r>
              <a:rPr lang="nb-NO" dirty="0" err="1" smtClean="0">
                <a:latin typeface="Univers 45 Light" pitchFamily="34" charset="0"/>
              </a:rPr>
              <a:t>Source</a:t>
            </a:r>
            <a:r>
              <a:rPr lang="nb-NO" dirty="0" smtClean="0">
                <a:latin typeface="Univers 45 Light" pitchFamily="34" charset="0"/>
              </a:rPr>
              <a:t>: Norges Bank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857224" y="1000108"/>
            <a:ext cx="250033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 pitchFamily="34" charset="0"/>
              </a:rPr>
              <a:t>Credit </a:t>
            </a:r>
            <a:r>
              <a:rPr lang="nb-NO" dirty="0" err="1" smtClean="0">
                <a:latin typeface="Univers 45 Light" pitchFamily="34" charset="0"/>
              </a:rPr>
              <a:t>demand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among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non-financial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corporations</a:t>
            </a:r>
            <a:endParaRPr lang="nb-NO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348318" y="1000108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357554" y="1000108"/>
            <a:ext cx="25003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Drawdowns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on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r>
              <a:rPr lang="nb-NO" dirty="0" smtClean="0">
                <a:latin typeface="Univers 45 Light" pitchFamily="34" charset="0"/>
              </a:rPr>
              <a:t> lines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572560" cy="769957"/>
          </a:xfrm>
        </p:spPr>
        <p:txBody>
          <a:bodyPr/>
          <a:lstStyle/>
          <a:p>
            <a:pPr eaLnBrk="1" hangingPunct="1"/>
            <a:r>
              <a:rPr lang="nb-NO" b="1" dirty="0" err="1" smtClean="0">
                <a:latin typeface="Univers 45 Light" pitchFamily="34" charset="0"/>
              </a:rPr>
              <a:t>Chart</a:t>
            </a:r>
            <a:r>
              <a:rPr lang="nb-NO" b="1" dirty="0" smtClean="0">
                <a:latin typeface="Univers 45 Light" pitchFamily="34" charset="0"/>
              </a:rPr>
              <a:t> 4</a:t>
            </a:r>
            <a:r>
              <a:rPr lang="nb-NO" dirty="0" smtClean="0">
                <a:latin typeface="Univers 45 Light" pitchFamily="34" charset="0"/>
              </a:rPr>
              <a:t> Credit </a:t>
            </a:r>
            <a:r>
              <a:rPr lang="nb-NO" dirty="0" err="1" smtClean="0">
                <a:latin typeface="Univers 45 Light" pitchFamily="34" charset="0"/>
              </a:rPr>
              <a:t>demand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among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non-financial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corporations</a:t>
            </a:r>
            <a:r>
              <a:rPr lang="nb-NO" dirty="0" smtClean="0">
                <a:latin typeface="Univers 45 Light" pitchFamily="34" charset="0"/>
              </a:rPr>
              <a:t> and </a:t>
            </a:r>
            <a:r>
              <a:rPr lang="nb-NO" dirty="0" err="1" smtClean="0">
                <a:latin typeface="Univers 45 Light" pitchFamily="34" charset="0"/>
              </a:rPr>
              <a:t>drawdowns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on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r>
              <a:rPr lang="nb-NO" dirty="0" smtClean="0">
                <a:latin typeface="Univers 45 Light" pitchFamily="34" charset="0"/>
              </a:rPr>
              <a:t> lines in 2009. Net </a:t>
            </a:r>
            <a:r>
              <a:rPr lang="nb-NO" dirty="0" err="1" smtClean="0">
                <a:latin typeface="Univers 45 Light" pitchFamily="34" charset="0"/>
              </a:rPr>
              <a:t>percentage</a:t>
            </a:r>
            <a:r>
              <a:rPr lang="nb-NO" dirty="0" smtClean="0">
                <a:latin typeface="Univers 45 Light" pitchFamily="34" charset="0"/>
              </a:rPr>
              <a:t> balances</a:t>
            </a:r>
            <a:r>
              <a:rPr lang="nb-NO" baseline="30000" dirty="0" smtClean="0">
                <a:latin typeface="Univers 45 Light" pitchFamily="34" charset="0"/>
              </a:rPr>
              <a:t>1), 2)</a:t>
            </a:r>
            <a:endParaRPr lang="en-GB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57158" y="785794"/>
          <a:ext cx="8640000" cy="5072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857224" y="6215082"/>
            <a:ext cx="4498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err="1" smtClean="0">
                <a:latin typeface="Univers 45 Light" pitchFamily="34" charset="0"/>
              </a:rPr>
              <a:t>Source</a:t>
            </a:r>
            <a:r>
              <a:rPr lang="nb-NO" dirty="0" smtClean="0">
                <a:latin typeface="Univers 45 Light" pitchFamily="34" charset="0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500034" y="5643578"/>
            <a:ext cx="7715304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baseline="30000" dirty="0" smtClean="0">
                <a:latin typeface="Univers 45 Light" pitchFamily="34" charset="0"/>
              </a:rPr>
              <a:t>1)</a:t>
            </a:r>
            <a:r>
              <a:rPr lang="nb-NO" dirty="0" smtClean="0">
                <a:latin typeface="Univers 45 Light" pitchFamily="34" charset="0"/>
              </a:rPr>
              <a:t> 	</a:t>
            </a:r>
            <a:r>
              <a:rPr lang="nb-NO" dirty="0" err="1" smtClean="0">
                <a:latin typeface="Univers 45 Light" pitchFamily="34" charset="0"/>
              </a:rPr>
              <a:t>See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footnote</a:t>
            </a:r>
            <a:r>
              <a:rPr lang="nb-NO" dirty="0" smtClean="0">
                <a:latin typeface="Univers 45 Light" pitchFamily="34" charset="0"/>
              </a:rPr>
              <a:t> 1 in </a:t>
            </a:r>
            <a:r>
              <a:rPr lang="nb-NO" dirty="0" err="1" smtClean="0">
                <a:latin typeface="Univers 45 Light" pitchFamily="34" charset="0"/>
              </a:rPr>
              <a:t>Chart</a:t>
            </a:r>
            <a:r>
              <a:rPr lang="nb-NO" dirty="0" smtClean="0">
                <a:latin typeface="Univers 45 Light" pitchFamily="34" charset="0"/>
              </a:rPr>
              <a:t> 1 </a:t>
            </a:r>
          </a:p>
          <a:p>
            <a:pPr marL="457200" indent="-457200"/>
            <a:r>
              <a:rPr lang="nb-NO" baseline="30000" dirty="0" smtClean="0">
                <a:latin typeface="Univers 45 Light" pitchFamily="34" charset="0"/>
              </a:rPr>
              <a:t>2)</a:t>
            </a:r>
            <a:r>
              <a:rPr lang="nb-NO" dirty="0" smtClean="0">
                <a:latin typeface="Univers 45 Light" pitchFamily="34" charset="0"/>
              </a:rPr>
              <a:t> 	Negative </a:t>
            </a:r>
            <a:r>
              <a:rPr lang="nb-NO" dirty="0" err="1" smtClean="0">
                <a:latin typeface="Univers 45 Light" pitchFamily="34" charset="0"/>
              </a:rPr>
              <a:t>net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percentage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balances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denote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tighter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r>
              <a:rPr lang="nb-NO" dirty="0" smtClean="0">
                <a:latin typeface="Univers 45 Light" pitchFamily="34" charset="0"/>
              </a:rPr>
              <a:t> standards </a:t>
            </a:r>
          </a:p>
          <a:p>
            <a:pPr marL="342900" indent="-342900"/>
            <a:r>
              <a:rPr lang="nb-NO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1000100" y="928670"/>
            <a:ext cx="3643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 pitchFamily="34" charset="0"/>
              </a:rPr>
              <a:t>Total</a:t>
            </a:r>
            <a:endParaRPr lang="nb-NO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671146" y="928670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714876" y="928670"/>
            <a:ext cx="3643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 pitchFamily="34" charset="0"/>
              </a:rPr>
              <a:t>Commercial real </a:t>
            </a:r>
            <a:r>
              <a:rPr lang="nb-NO" dirty="0" err="1" smtClean="0">
                <a:latin typeface="Univers 45 Light" pitchFamily="34" charset="0"/>
              </a:rPr>
              <a:t>estate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357158" y="285728"/>
            <a:ext cx="8286808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b="1" dirty="0" err="1" smtClean="0">
                <a:latin typeface="Univers 45 Light" pitchFamily="34" charset="0"/>
              </a:rPr>
              <a:t>Chart</a:t>
            </a:r>
            <a:r>
              <a:rPr lang="nb-NO" b="1" dirty="0" smtClean="0">
                <a:latin typeface="Univers 45 Light" pitchFamily="34" charset="0"/>
              </a:rPr>
              <a:t> 5 </a:t>
            </a:r>
            <a:r>
              <a:rPr lang="nb-NO" dirty="0" err="1" smtClean="0">
                <a:latin typeface="Univers 45 Light" pitchFamily="34" charset="0"/>
              </a:rPr>
              <a:t>Change</a:t>
            </a:r>
            <a:r>
              <a:rPr lang="nb-NO" dirty="0" smtClean="0">
                <a:latin typeface="Univers 45 Light" pitchFamily="34" charset="0"/>
              </a:rPr>
              <a:t> in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r>
              <a:rPr lang="nb-NO" dirty="0" smtClean="0">
                <a:latin typeface="Univers 45 Light" pitchFamily="34" charset="0"/>
              </a:rPr>
              <a:t> standards for </a:t>
            </a:r>
            <a:r>
              <a:rPr lang="nb-NO" dirty="0" err="1" smtClean="0">
                <a:latin typeface="Univers 45 Light" pitchFamily="34" charset="0"/>
              </a:rPr>
              <a:t>non-financial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corporations</a:t>
            </a:r>
            <a:r>
              <a:rPr lang="nb-NO" dirty="0" smtClean="0">
                <a:latin typeface="Univers 45 Light" pitchFamily="34" charset="0"/>
              </a:rPr>
              <a:t> in 2009. Net </a:t>
            </a:r>
            <a:r>
              <a:rPr lang="nb-NO" dirty="0" err="1" smtClean="0">
                <a:latin typeface="Univers 45 Light" pitchFamily="34" charset="0"/>
              </a:rPr>
              <a:t>percentage</a:t>
            </a:r>
            <a:r>
              <a:rPr lang="nb-NO" dirty="0" smtClean="0">
                <a:latin typeface="Univers 45 Light" pitchFamily="34" charset="0"/>
              </a:rPr>
              <a:t> balances</a:t>
            </a:r>
            <a:r>
              <a:rPr lang="nb-NO" baseline="30000" dirty="0" smtClean="0">
                <a:latin typeface="Univers 45 Light" pitchFamily="34" charset="0"/>
              </a:rPr>
              <a:t>1), 2)</a:t>
            </a:r>
            <a:endParaRPr lang="en-GB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85720" y="928670"/>
          <a:ext cx="8640000" cy="5072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785786" y="6415087"/>
            <a:ext cx="4498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err="1" smtClean="0">
                <a:latin typeface="Univers 45 Light"/>
              </a:rPr>
              <a:t>Source</a:t>
            </a:r>
            <a:r>
              <a:rPr lang="nb-NO" dirty="0" smtClean="0">
                <a:latin typeface="Univers 45 Light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/>
              </a:rPr>
              <a:t>Norges Bank </a:t>
            </a: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428596" y="5643578"/>
            <a:ext cx="8715404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baseline="30000" dirty="0" smtClean="0">
                <a:latin typeface="Univers 45 Light" pitchFamily="34" charset="0"/>
              </a:rPr>
              <a:t>1)</a:t>
            </a:r>
            <a:r>
              <a:rPr lang="nb-NO" dirty="0" smtClean="0">
                <a:latin typeface="Univers 45 Light" pitchFamily="34" charset="0"/>
              </a:rPr>
              <a:t> 	</a:t>
            </a:r>
            <a:r>
              <a:rPr lang="nb-NO" dirty="0" err="1" smtClean="0">
                <a:latin typeface="Univers 45 Light" pitchFamily="34" charset="0"/>
              </a:rPr>
              <a:t>See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footnote</a:t>
            </a:r>
            <a:r>
              <a:rPr lang="nb-NO" dirty="0" smtClean="0">
                <a:latin typeface="Univers 45 Light" pitchFamily="34" charset="0"/>
              </a:rPr>
              <a:t> 1 in </a:t>
            </a:r>
            <a:r>
              <a:rPr lang="nb-NO" dirty="0" err="1" smtClean="0">
                <a:latin typeface="Univers 45 Light" pitchFamily="34" charset="0"/>
              </a:rPr>
              <a:t>Chart</a:t>
            </a:r>
            <a:r>
              <a:rPr lang="nb-NO" dirty="0" smtClean="0">
                <a:latin typeface="Univers 45 Light" pitchFamily="34" charset="0"/>
              </a:rPr>
              <a:t> 1 </a:t>
            </a:r>
          </a:p>
          <a:p>
            <a:pPr marL="342900" indent="-342900" eaLnBrk="0" hangingPunct="0"/>
            <a:r>
              <a:rPr lang="nb-NO" baseline="30000" dirty="0" smtClean="0">
                <a:latin typeface="Univers 45 Light" pitchFamily="34" charset="0"/>
              </a:rPr>
              <a:t>2)	 </a:t>
            </a:r>
            <a:r>
              <a:rPr lang="nb-NO" dirty="0" smtClean="0">
                <a:latin typeface="Univers 45 Light" pitchFamily="34" charset="0"/>
              </a:rPr>
              <a:t>Negative </a:t>
            </a:r>
            <a:r>
              <a:rPr lang="nb-NO" dirty="0" err="1" smtClean="0">
                <a:latin typeface="Univers 45 Light" pitchFamily="34" charset="0"/>
              </a:rPr>
              <a:t>net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percentage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balances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denote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that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the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factor</a:t>
            </a:r>
            <a:r>
              <a:rPr lang="nb-NO" dirty="0" smtClean="0">
                <a:latin typeface="Univers 45 Light" pitchFamily="34" charset="0"/>
              </a:rPr>
              <a:t> has </a:t>
            </a:r>
            <a:r>
              <a:rPr lang="nb-NO" dirty="0" err="1" smtClean="0">
                <a:latin typeface="Univers 45 Light" pitchFamily="34" charset="0"/>
              </a:rPr>
              <a:t>contributed</a:t>
            </a:r>
            <a:r>
              <a:rPr lang="nb-NO" dirty="0" smtClean="0">
                <a:latin typeface="Univers 45 Light" pitchFamily="34" charset="0"/>
              </a:rPr>
              <a:t> to </a:t>
            </a:r>
          </a:p>
          <a:p>
            <a:pPr marL="342900" indent="-342900" eaLnBrk="0" hangingPunct="0"/>
            <a:r>
              <a:rPr lang="nb-NO" dirty="0" err="1" smtClean="0">
                <a:latin typeface="Univers 45 Light" pitchFamily="34" charset="0"/>
              </a:rPr>
              <a:t>tighter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r>
              <a:rPr lang="nb-NO" dirty="0" smtClean="0">
                <a:latin typeface="Univers 45 Light" pitchFamily="34" charset="0"/>
              </a:rPr>
              <a:t> standards</a:t>
            </a:r>
          </a:p>
          <a:p>
            <a:pPr marL="342900" indent="-342900" eaLnBrk="0" hangingPunct="0"/>
            <a:r>
              <a:rPr lang="nb-NO" dirty="0">
                <a:latin typeface="Univers 45 Light" pitchFamily="34" charset="0"/>
              </a:rPr>
              <a:t>	</a:t>
            </a:r>
            <a:endParaRPr lang="nb-NO" dirty="0" smtClean="0">
              <a:latin typeface="Univers 45 Light" pitchFamily="34" charset="0"/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785786" y="1071546"/>
            <a:ext cx="14287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/>
              </a:rPr>
              <a:t>Economic</a:t>
            </a:r>
            <a:r>
              <a:rPr lang="nb-NO" dirty="0" smtClean="0">
                <a:latin typeface="Univers 45 Light"/>
              </a:rPr>
              <a:t> </a:t>
            </a:r>
            <a:r>
              <a:rPr lang="nb-NO" dirty="0" err="1" smtClean="0">
                <a:latin typeface="Univers 45 Light"/>
              </a:rPr>
              <a:t>outlook</a:t>
            </a:r>
            <a:endParaRPr lang="nb-NO" dirty="0">
              <a:latin typeface="Univers 45 Light"/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71546"/>
            <a:ext cx="121444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/>
              </a:rPr>
              <a:t>Banks’ risk </a:t>
            </a:r>
            <a:r>
              <a:rPr lang="nb-NO" dirty="0" err="1" smtClean="0">
                <a:latin typeface="Univers 45 Light"/>
              </a:rPr>
              <a:t>appetite</a:t>
            </a:r>
            <a:endParaRPr lang="nb-NO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2111576" y="1071545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357554" y="1071546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2143108" y="1071546"/>
            <a:ext cx="121444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/>
              </a:rPr>
              <a:t>Sector-specific</a:t>
            </a:r>
            <a:r>
              <a:rPr lang="nb-NO" dirty="0" smtClean="0">
                <a:latin typeface="Univers 45 Light"/>
              </a:rPr>
              <a:t> </a:t>
            </a:r>
            <a:r>
              <a:rPr lang="nb-NO" dirty="0" err="1" smtClean="0">
                <a:latin typeface="Univers 45 Light"/>
              </a:rPr>
              <a:t>outlook</a:t>
            </a:r>
            <a:endParaRPr lang="nb-NO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285720" y="285728"/>
            <a:ext cx="828680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b="1" dirty="0" err="1" smtClean="0">
                <a:latin typeface="Univers 45 Light" pitchFamily="34" charset="0"/>
              </a:rPr>
              <a:t>Chart</a:t>
            </a:r>
            <a:r>
              <a:rPr lang="nb-NO" b="1" dirty="0" smtClean="0">
                <a:latin typeface="Univers 45 Light" pitchFamily="34" charset="0"/>
              </a:rPr>
              <a:t> 6 </a:t>
            </a:r>
            <a:r>
              <a:rPr lang="nb-NO" dirty="0" err="1" smtClean="0">
                <a:latin typeface="Univers 45 Light" pitchFamily="34" charset="0"/>
              </a:rPr>
              <a:t>Factors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affecting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r>
              <a:rPr lang="nb-NO" dirty="0" smtClean="0">
                <a:latin typeface="Univers 45 Light" pitchFamily="34" charset="0"/>
              </a:rPr>
              <a:t> standards for </a:t>
            </a:r>
            <a:r>
              <a:rPr lang="nb-NO" dirty="0" err="1" smtClean="0">
                <a:latin typeface="Univers 45 Light" pitchFamily="34" charset="0"/>
              </a:rPr>
              <a:t>non-financial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corporations</a:t>
            </a:r>
            <a:r>
              <a:rPr lang="nb-NO" dirty="0" smtClean="0">
                <a:latin typeface="Univers 45 Light" pitchFamily="34" charset="0"/>
              </a:rPr>
              <a:t> in 2009. Net </a:t>
            </a:r>
            <a:r>
              <a:rPr lang="nb-NO" dirty="0" err="1" smtClean="0">
                <a:latin typeface="Univers 45 Light" pitchFamily="34" charset="0"/>
              </a:rPr>
              <a:t>percentage</a:t>
            </a:r>
            <a:r>
              <a:rPr lang="nb-NO" dirty="0" smtClean="0">
                <a:latin typeface="Univers 45 Light" pitchFamily="34" charset="0"/>
              </a:rPr>
              <a:t> balances</a:t>
            </a:r>
            <a:r>
              <a:rPr lang="nb-NO" baseline="30000" dirty="0" smtClean="0">
                <a:latin typeface="Univers 45 Light" pitchFamily="34" charset="0"/>
              </a:rPr>
              <a:t>1), 2)</a:t>
            </a:r>
            <a:endParaRPr lang="en-GB" baseline="30000" dirty="0">
              <a:latin typeface="Univers 45 Light" pitchFamily="34" charset="0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603532" y="1071546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57554" y="1071546"/>
            <a:ext cx="121444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/>
              </a:rPr>
              <a:t>Market </a:t>
            </a:r>
            <a:r>
              <a:rPr lang="nb-NO" dirty="0" err="1" smtClean="0">
                <a:latin typeface="Univers 45 Light"/>
              </a:rPr>
              <a:t>share</a:t>
            </a:r>
            <a:r>
              <a:rPr lang="nb-NO" dirty="0" smtClean="0">
                <a:latin typeface="Univers 45 Light"/>
              </a:rPr>
              <a:t> </a:t>
            </a:r>
            <a:r>
              <a:rPr lang="nb-NO" dirty="0" err="1" smtClean="0">
                <a:latin typeface="Univers 45 Light"/>
              </a:rPr>
              <a:t>objectives</a:t>
            </a:r>
            <a:endParaRPr lang="nb-NO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85720" y="714356"/>
          <a:ext cx="8640000" cy="5018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642910" y="6462386"/>
            <a:ext cx="449897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err="1" smtClean="0">
                <a:latin typeface="Univers 45 Light"/>
              </a:rPr>
              <a:t>Source</a:t>
            </a:r>
            <a:r>
              <a:rPr lang="nb-NO" dirty="0" smtClean="0">
                <a:latin typeface="Univers 45 Light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/>
              </a:rPr>
              <a:t>Norges Bank </a:t>
            </a: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714612" y="3786190"/>
            <a:ext cx="19288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/>
              </a:rPr>
              <a:t>Equity</a:t>
            </a:r>
            <a:r>
              <a:rPr lang="nb-NO" dirty="0" smtClean="0">
                <a:latin typeface="Univers 45 Light"/>
              </a:rPr>
              <a:t> </a:t>
            </a:r>
            <a:r>
              <a:rPr lang="nb-NO" dirty="0" err="1" smtClean="0">
                <a:latin typeface="Univers 45 Light"/>
              </a:rPr>
              <a:t>capital</a:t>
            </a:r>
            <a:r>
              <a:rPr lang="nb-NO" dirty="0" smtClean="0">
                <a:latin typeface="Univers 45 Light"/>
              </a:rPr>
              <a:t> </a:t>
            </a:r>
            <a:r>
              <a:rPr lang="nb-NO" dirty="0" err="1" smtClean="0">
                <a:latin typeface="Univers 45 Light"/>
              </a:rPr>
              <a:t>requirements</a:t>
            </a:r>
            <a:endParaRPr lang="nb-NO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928662" y="3786190"/>
            <a:ext cx="17859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/>
              </a:rPr>
              <a:t>Lending</a:t>
            </a:r>
            <a:r>
              <a:rPr lang="nb-NO" dirty="0" smtClean="0">
                <a:latin typeface="Univers 45 Light"/>
              </a:rPr>
              <a:t> margins</a:t>
            </a:r>
            <a:endParaRPr lang="nb-NO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746144" y="873980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96140" y="85821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3786190"/>
            <a:ext cx="17922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/>
              </a:rPr>
              <a:t>Fees</a:t>
            </a:r>
            <a:endParaRPr lang="nb-NO" dirty="0">
              <a:latin typeface="Univers 45 Light"/>
            </a:endParaRP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469294" y="873980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3786190"/>
            <a:ext cx="19288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/>
              </a:rPr>
              <a:t>Collateral</a:t>
            </a:r>
            <a:r>
              <a:rPr lang="nb-NO" dirty="0" smtClean="0">
                <a:latin typeface="Univers 45 Light"/>
              </a:rPr>
              <a:t> </a:t>
            </a:r>
            <a:r>
              <a:rPr lang="nb-NO" dirty="0" err="1" smtClean="0">
                <a:latin typeface="Univers 45 Light"/>
              </a:rPr>
              <a:t>requirements</a:t>
            </a:r>
            <a:endParaRPr lang="nb-NO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214282" y="5389358"/>
            <a:ext cx="8501122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baseline="30000" dirty="0">
                <a:latin typeface="Univers 45 Light"/>
              </a:rPr>
              <a:t>1)</a:t>
            </a:r>
            <a:r>
              <a:rPr lang="nb-NO" dirty="0">
                <a:latin typeface="Univers 45 Light"/>
              </a:rPr>
              <a:t> </a:t>
            </a:r>
            <a:r>
              <a:rPr lang="nb-NO" dirty="0" smtClean="0">
                <a:latin typeface="Univers 45 Light"/>
              </a:rPr>
              <a:t>	</a:t>
            </a:r>
            <a:r>
              <a:rPr lang="nb-NO" sz="1600" dirty="0" err="1" smtClean="0">
                <a:latin typeface="Univers 45 Light"/>
              </a:rPr>
              <a:t>See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footnote</a:t>
            </a:r>
            <a:r>
              <a:rPr lang="nb-NO" sz="1600" dirty="0" smtClean="0">
                <a:latin typeface="Univers 45 Light"/>
              </a:rPr>
              <a:t> 1 in </a:t>
            </a:r>
            <a:r>
              <a:rPr lang="nb-NO" sz="1600" dirty="0" err="1" smtClean="0">
                <a:latin typeface="Univers 45 Light"/>
              </a:rPr>
              <a:t>Chart</a:t>
            </a:r>
            <a:r>
              <a:rPr lang="nb-NO" sz="1600" dirty="0" smtClean="0">
                <a:latin typeface="Univers 45 Light"/>
              </a:rPr>
              <a:t> 1 </a:t>
            </a:r>
            <a:endParaRPr lang="nb-NO" sz="1600" dirty="0">
              <a:latin typeface="Univers 45 Light"/>
            </a:endParaRPr>
          </a:p>
          <a:p>
            <a:pPr marL="457200" indent="-457200"/>
            <a:r>
              <a:rPr lang="nb-NO" sz="1600" baseline="30000" dirty="0">
                <a:latin typeface="Univers 45 Light"/>
              </a:rPr>
              <a:t>2)</a:t>
            </a:r>
            <a:r>
              <a:rPr lang="nb-NO" sz="1600" dirty="0">
                <a:latin typeface="Univers 45 Light"/>
              </a:rPr>
              <a:t> </a:t>
            </a:r>
            <a:r>
              <a:rPr lang="nb-NO" sz="1600" dirty="0" smtClean="0">
                <a:latin typeface="Univers 45 Light"/>
              </a:rPr>
              <a:t>	Positive </a:t>
            </a:r>
            <a:r>
              <a:rPr lang="nb-NO" sz="1600" dirty="0" err="1" smtClean="0">
                <a:latin typeface="Univers 45 Light"/>
              </a:rPr>
              <a:t>net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percentage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balances</a:t>
            </a:r>
            <a:r>
              <a:rPr lang="nb-NO" sz="1600" dirty="0" smtClean="0">
                <a:latin typeface="Univers 45 Light"/>
              </a:rPr>
              <a:t> for </a:t>
            </a:r>
            <a:r>
              <a:rPr lang="nb-NO" sz="1600" dirty="0" err="1" smtClean="0">
                <a:latin typeface="Univers 45 Light"/>
              </a:rPr>
              <a:t>lending</a:t>
            </a:r>
            <a:r>
              <a:rPr lang="nb-NO" sz="1600" dirty="0" smtClean="0">
                <a:latin typeface="Univers 45 Light"/>
              </a:rPr>
              <a:t> margins </a:t>
            </a:r>
            <a:r>
              <a:rPr lang="nb-NO" sz="1600" dirty="0" err="1" smtClean="0">
                <a:latin typeface="Univers 45 Light"/>
              </a:rPr>
              <a:t>denote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higher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lending</a:t>
            </a:r>
            <a:r>
              <a:rPr lang="nb-NO" sz="1600" dirty="0" smtClean="0">
                <a:latin typeface="Univers 45 Light"/>
              </a:rPr>
              <a:t> margins. Positive </a:t>
            </a:r>
            <a:r>
              <a:rPr lang="nb-NO" sz="1600" dirty="0" err="1" smtClean="0">
                <a:latin typeface="Univers 45 Light"/>
              </a:rPr>
              <a:t>net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percentage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balances</a:t>
            </a:r>
            <a:r>
              <a:rPr lang="nb-NO" sz="1600" dirty="0" smtClean="0">
                <a:latin typeface="Univers 45 Light"/>
              </a:rPr>
              <a:t> for </a:t>
            </a:r>
            <a:r>
              <a:rPr lang="nb-NO" sz="1600" dirty="0" err="1" smtClean="0">
                <a:latin typeface="Univers 45 Light"/>
              </a:rPr>
              <a:t>lending</a:t>
            </a:r>
            <a:r>
              <a:rPr lang="nb-NO" sz="1600" dirty="0" smtClean="0">
                <a:latin typeface="Univers 45 Light"/>
              </a:rPr>
              <a:t> margins, </a:t>
            </a:r>
            <a:r>
              <a:rPr lang="nb-NO" sz="1600" dirty="0" err="1" smtClean="0">
                <a:latin typeface="Univers 45 Light"/>
              </a:rPr>
              <a:t>equity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capital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requirements</a:t>
            </a:r>
            <a:r>
              <a:rPr lang="nb-NO" sz="1600" dirty="0" smtClean="0">
                <a:latin typeface="Univers 45 Light"/>
              </a:rPr>
              <a:t>, </a:t>
            </a:r>
            <a:r>
              <a:rPr lang="nb-NO" sz="1600" dirty="0" err="1" smtClean="0">
                <a:latin typeface="Univers 45 Light"/>
              </a:rPr>
              <a:t>collateral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requirements</a:t>
            </a:r>
            <a:r>
              <a:rPr lang="nb-NO" sz="1600" dirty="0" smtClean="0">
                <a:latin typeface="Univers 45 Light"/>
              </a:rPr>
              <a:t> and </a:t>
            </a:r>
            <a:r>
              <a:rPr lang="nb-NO" sz="1600" dirty="0" err="1" smtClean="0">
                <a:latin typeface="Univers 45 Light"/>
              </a:rPr>
              <a:t>fees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denote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tighter</a:t>
            </a:r>
            <a:r>
              <a:rPr lang="nb-NO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credit</a:t>
            </a:r>
            <a:r>
              <a:rPr lang="nb-NO" sz="1600" dirty="0" smtClean="0">
                <a:latin typeface="Univers 45 Light"/>
              </a:rPr>
              <a:t> standards</a:t>
            </a:r>
            <a:endParaRPr lang="nb-NO" sz="1600" dirty="0">
              <a:latin typeface="Univers 45 Light"/>
            </a:endParaRPr>
          </a:p>
          <a:p>
            <a:pPr marL="457200" indent="-457200"/>
            <a:endParaRPr lang="nb-NO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8858280" cy="635000"/>
          </a:xfrm>
        </p:spPr>
        <p:txBody>
          <a:bodyPr/>
          <a:lstStyle/>
          <a:p>
            <a:pPr eaLnBrk="1" hangingPunct="1"/>
            <a:r>
              <a:rPr lang="nb-NO" b="1" dirty="0" err="1" smtClean="0">
                <a:latin typeface="Univers 45 Light"/>
              </a:rPr>
              <a:t>Chart</a:t>
            </a:r>
            <a:r>
              <a:rPr lang="nb-NO" b="1" dirty="0" smtClean="0">
                <a:latin typeface="Univers 45 Light"/>
              </a:rPr>
              <a:t> 7</a:t>
            </a:r>
            <a:r>
              <a:rPr lang="nb-NO" dirty="0" smtClean="0">
                <a:latin typeface="Univers 45 Light"/>
              </a:rPr>
              <a:t> </a:t>
            </a:r>
            <a:r>
              <a:rPr lang="nb-NO" dirty="0" err="1" smtClean="0">
                <a:latin typeface="Univers 45 Light"/>
              </a:rPr>
              <a:t>Change</a:t>
            </a:r>
            <a:r>
              <a:rPr lang="nb-NO" dirty="0" smtClean="0">
                <a:latin typeface="Univers 45 Light"/>
              </a:rPr>
              <a:t> in </a:t>
            </a:r>
            <a:r>
              <a:rPr lang="nb-NO" dirty="0" err="1" smtClean="0">
                <a:latin typeface="Univers 45 Light"/>
              </a:rPr>
              <a:t>loan</a:t>
            </a:r>
            <a:r>
              <a:rPr lang="nb-NO" dirty="0" smtClean="0">
                <a:latin typeface="Univers 45 Light"/>
              </a:rPr>
              <a:t> </a:t>
            </a:r>
            <a:r>
              <a:rPr lang="nb-NO" dirty="0" err="1" smtClean="0">
                <a:latin typeface="Univers 45 Light"/>
              </a:rPr>
              <a:t>conditions</a:t>
            </a:r>
            <a:r>
              <a:rPr lang="nb-NO" dirty="0" smtClean="0">
                <a:latin typeface="Univers 45 Light"/>
              </a:rPr>
              <a:t> for </a:t>
            </a:r>
            <a:r>
              <a:rPr lang="nb-NO" dirty="0" err="1" smtClean="0">
                <a:latin typeface="Univers 45 Light"/>
              </a:rPr>
              <a:t>non-financial</a:t>
            </a:r>
            <a:r>
              <a:rPr lang="nb-NO" dirty="0" smtClean="0">
                <a:latin typeface="Univers 45 Light"/>
              </a:rPr>
              <a:t> </a:t>
            </a:r>
            <a:r>
              <a:rPr lang="nb-NO" dirty="0" err="1" smtClean="0">
                <a:latin typeface="Univers 45 Light"/>
              </a:rPr>
              <a:t>corporations</a:t>
            </a:r>
            <a:r>
              <a:rPr lang="nb-NO" dirty="0" smtClean="0">
                <a:latin typeface="Univers 45 Light"/>
              </a:rPr>
              <a:t> in 2009. </a:t>
            </a:r>
            <a:br>
              <a:rPr lang="nb-NO" dirty="0" smtClean="0">
                <a:latin typeface="Univers 45 Light"/>
              </a:rPr>
            </a:br>
            <a:r>
              <a:rPr lang="nb-NO" dirty="0" smtClean="0">
                <a:latin typeface="Univers 45 Light"/>
              </a:rPr>
              <a:t>Net </a:t>
            </a:r>
            <a:r>
              <a:rPr lang="nb-NO" dirty="0" err="1" smtClean="0">
                <a:latin typeface="Univers 45 Light"/>
              </a:rPr>
              <a:t>percentage</a:t>
            </a:r>
            <a:r>
              <a:rPr lang="nb-NO" dirty="0" smtClean="0">
                <a:latin typeface="Univers 45 Light"/>
              </a:rPr>
              <a:t> balances</a:t>
            </a:r>
            <a:r>
              <a:rPr lang="nb-NO" baseline="30000" dirty="0" smtClean="0">
                <a:latin typeface="Univers 45 Light"/>
              </a:rPr>
              <a:t>1), 2)</a:t>
            </a:r>
            <a:endParaRPr lang="en-GB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5086</TotalTime>
  <Words>242</Words>
  <Application>Microsoft Office PowerPoint</Application>
  <PresentationFormat>On-screen Show (4:3)</PresentationFormat>
  <Paragraphs>71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Slide 1</vt:lpstr>
      <vt:lpstr>Chart 1 Household credit demand in 2009. Net percentage balances.1), 2)</vt:lpstr>
      <vt:lpstr>Slide 3</vt:lpstr>
      <vt:lpstr>Chart 3 Change in loan conditions for households in 2009. Net percentage balances1), 2)</vt:lpstr>
      <vt:lpstr>Chart 4 Credit demand among non-financial corporations and drawdowns on credit lines in 2009. Net percentage balances1), 2)</vt:lpstr>
      <vt:lpstr>Slide 6</vt:lpstr>
      <vt:lpstr>Slide 7</vt:lpstr>
      <vt:lpstr>Chart 7 Change in loan conditions for non-financial corporations in 2009.  Net percentage balances1), 2)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 </dc:title>
  <dc:creator>Magdalena Riiser</dc:creator>
  <cp:lastModifiedBy>Kari-Anne Røisgård</cp:lastModifiedBy>
  <cp:revision>370</cp:revision>
  <dcterms:created xsi:type="dcterms:W3CDTF">2008-03-11T13:27:45Z</dcterms:created>
  <dcterms:modified xsi:type="dcterms:W3CDTF">2009-10-27T08:16:07Z</dcterms:modified>
</cp:coreProperties>
</file>