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11"/>
  </p:notesMasterIdLst>
  <p:handoutMasterIdLst>
    <p:handoutMasterId r:id="rId12"/>
  </p:handoutMasterIdLst>
  <p:sldIdLst>
    <p:sldId id="276" r:id="rId3"/>
    <p:sldId id="258" r:id="rId4"/>
    <p:sldId id="259" r:id="rId5"/>
    <p:sldId id="260" r:id="rId6"/>
    <p:sldId id="275" r:id="rId7"/>
    <p:sldId id="270" r:id="rId8"/>
    <p:sldId id="271" r:id="rId9"/>
    <p:sldId id="272" r:id="rId10"/>
  </p:sldIdLst>
  <p:sldSz cx="9144000" cy="6858000" type="screen4x3"/>
  <p:notesSz cx="6797675" cy="9926638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000080"/>
    <a:srgbClr val="190080"/>
    <a:srgbClr val="000066"/>
    <a:srgbClr val="006666"/>
    <a:srgbClr val="E4E4F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750" autoAdjust="0"/>
    <p:restoredTop sz="94660"/>
  </p:normalViewPr>
  <p:slideViewPr>
    <p:cSldViewPr>
      <p:cViewPr>
        <p:scale>
          <a:sx n="100" d="100"/>
          <a:sy n="100" d="100"/>
        </p:scale>
        <p:origin x="-98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7.6802662037037381E-2"/>
          <c:y val="3.4326430381765062E-2"/>
          <c:w val="0.84639467592592588"/>
          <c:h val="0.82748622477565026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Samlet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dPt>
            <c:idx val="0"/>
            <c:spPr>
              <a:solidFill>
                <a:srgbClr val="000080"/>
              </a:solidFill>
              <a:ln w="0">
                <a:solidFill>
                  <a:schemeClr val="tx1"/>
                </a:solidFill>
              </a:ln>
            </c:spPr>
          </c:dPt>
          <c:cat>
            <c:strRef>
              <c:f>Sheet1!$A$2:$A$37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Sheet1!$B$2:$B$37</c:f>
              <c:numCache>
                <c:formatCode>General</c:formatCode>
                <c:ptCount val="12"/>
                <c:pt idx="0">
                  <c:v>0.9</c:v>
                </c:pt>
                <c:pt idx="1">
                  <c:v>6.8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Vanlige boliglån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Sheet1!$A$2:$A$37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Sheet1!$D$2:$D$37</c:f>
              <c:numCache>
                <c:formatCode>General</c:formatCode>
                <c:ptCount val="12"/>
                <c:pt idx="3">
                  <c:v>3.9</c:v>
                </c:pt>
                <c:pt idx="4">
                  <c:v>15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Rammelån med pant i bolig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Sheet1!$A$2:$A$37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Sheet1!$F$2:$F$37</c:f>
              <c:numCache>
                <c:formatCode>General</c:formatCode>
                <c:ptCount val="12"/>
                <c:pt idx="6">
                  <c:v>-11.8</c:v>
                </c:pt>
                <c:pt idx="7">
                  <c:v>-2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Fastrentelån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Sheet1!$A$2:$A$37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Sheet1!$H$2:$H$37</c:f>
              <c:numCache>
                <c:formatCode>General</c:formatCode>
                <c:ptCount val="12"/>
                <c:pt idx="9">
                  <c:v>20</c:v>
                </c:pt>
                <c:pt idx="10">
                  <c:v>29.5</c:v>
                </c:pt>
              </c:numCache>
            </c:numRef>
          </c:val>
        </c:ser>
        <c:gapWidth val="140"/>
        <c:overlap val="100"/>
        <c:axId val="96159232"/>
        <c:axId val="96161152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Samlet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Sheet1!$A$2:$A$37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Sheet1!$C$2:$C$37</c:f>
              <c:numCache>
                <c:formatCode>General</c:formatCode>
                <c:ptCount val="12"/>
                <c:pt idx="0">
                  <c:v>15.5</c:v>
                </c:pt>
                <c:pt idx="1">
                  <c:v>31.3</c:v>
                </c:pt>
                <c:pt idx="2">
                  <c:v>0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Vanlige boliglån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Sheet1!$A$2:$A$37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Sheet1!$E$2:$E$37</c:f>
              <c:numCache>
                <c:formatCode>General</c:formatCode>
                <c:ptCount val="12"/>
                <c:pt idx="3">
                  <c:v>5.7</c:v>
                </c:pt>
                <c:pt idx="4">
                  <c:v>28.3</c:v>
                </c:pt>
                <c:pt idx="5">
                  <c:v>0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Rammelån med pant i bolig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Sheet1!$A$2:$A$37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Sheet1!$G$2:$G$37</c:f>
              <c:numCache>
                <c:formatCode>General</c:formatCode>
                <c:ptCount val="12"/>
                <c:pt idx="6">
                  <c:v>15.5</c:v>
                </c:pt>
                <c:pt idx="7">
                  <c:v>28.3</c:v>
                </c:pt>
                <c:pt idx="8">
                  <c:v>3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Fastrentelån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Sheet1!$A$2:$A$37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Sheet1!$I$2:$I$37</c:f>
              <c:numCache>
                <c:formatCode>General</c:formatCode>
                <c:ptCount val="12"/>
                <c:pt idx="9">
                  <c:v>33.4</c:v>
                </c:pt>
                <c:pt idx="10">
                  <c:v>11.7</c:v>
                </c:pt>
                <c:pt idx="11">
                  <c:v>3</c:v>
                </c:pt>
              </c:numCache>
            </c:numRef>
          </c:val>
        </c:ser>
        <c:marker val="1"/>
        <c:axId val="96167040"/>
        <c:axId val="96168576"/>
      </c:lineChart>
      <c:catAx>
        <c:axId val="96159232"/>
        <c:scaling>
          <c:orientation val="minMax"/>
        </c:scaling>
        <c:axPos val="b"/>
        <c:majorTickMark val="none"/>
        <c:tickLblPos val="none"/>
        <c:spPr>
          <a:ln w="3149">
            <a:solidFill>
              <a:schemeClr val="tx1"/>
            </a:solidFill>
            <a:prstDash val="solid"/>
          </a:ln>
        </c:spPr>
        <c:txPr>
          <a:bodyPr/>
          <a:lstStyle/>
          <a:p>
            <a:pPr>
              <a:defRPr lang="en-GB"/>
            </a:pPr>
            <a:endParaRPr lang="nb-NO"/>
          </a:p>
        </c:txPr>
        <c:crossAx val="96161152"/>
        <c:crossesAt val="0"/>
        <c:auto val="1"/>
        <c:lblAlgn val="ctr"/>
        <c:lblOffset val="100"/>
        <c:tickLblSkip val="1"/>
        <c:tickMarkSkip val="4"/>
      </c:catAx>
      <c:valAx>
        <c:axId val="96161152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GB"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96159232"/>
        <c:crosses val="autoZero"/>
        <c:crossBetween val="between"/>
        <c:majorUnit val="20"/>
        <c:minorUnit val="20"/>
      </c:valAx>
      <c:catAx>
        <c:axId val="96167040"/>
        <c:scaling>
          <c:orientation val="minMax"/>
        </c:scaling>
        <c:axPos val="b"/>
        <c:numFmt formatCode="m/d;@" sourceLinked="0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GB"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96168576"/>
        <c:crossesAt val="-90"/>
        <c:auto val="1"/>
        <c:lblAlgn val="ctr"/>
        <c:lblOffset val="100"/>
        <c:tickLblSkip val="1"/>
        <c:tickMarkSkip val="1"/>
      </c:catAx>
      <c:valAx>
        <c:axId val="96168576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GB"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96167040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9461376552840709E-2"/>
          <c:y val="2.7362301587301612E-2"/>
          <c:w val="0.86107724689431964"/>
          <c:h val="0.83638591269841589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Kredittpraksis samlet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Sheet1!$A$2:$A$46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Sheet1!$B$2:$B$46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Sheet1!$A$2:$A$46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Sheet1!$D$2:$D$46</c:f>
              <c:numCache>
                <c:formatCode>General</c:formatCode>
                <c:ptCount val="15"/>
                <c:pt idx="3">
                  <c:v>6.5</c:v>
                </c:pt>
                <c:pt idx="4">
                  <c:v>3.9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Mål for markedsandel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Sheet1!$A$2:$A$46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Sheet1!$F$2:$F$46</c:f>
              <c:numCache>
                <c:formatCode>General</c:formatCode>
                <c:ptCount val="15"/>
                <c:pt idx="6">
                  <c:v>4.2</c:v>
                </c:pt>
                <c:pt idx="7">
                  <c:v>4.2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Mislighold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Sheet1!$A$2:$A$46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Sheet1!$H$2:$H$46</c:f>
              <c:numCache>
                <c:formatCode>General</c:formatCode>
                <c:ptCount val="15"/>
                <c:pt idx="9">
                  <c:v>-3.8</c:v>
                </c:pt>
                <c:pt idx="10">
                  <c:v>3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Sheet1!$A$2:$A$46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Sheet1!$J$2:$J$46</c:f>
              <c:numCache>
                <c:formatCode>General</c:formatCode>
                <c:ptCount val="15"/>
                <c:pt idx="12">
                  <c:v>7.2</c:v>
                </c:pt>
                <c:pt idx="13">
                  <c:v>3</c:v>
                </c:pt>
              </c:numCache>
            </c:numRef>
          </c:val>
        </c:ser>
        <c:gapWidth val="140"/>
        <c:overlap val="100"/>
        <c:axId val="96536448"/>
        <c:axId val="96550912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Kredittpraksis samlet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Sheet1!$C$2:$C$46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-3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Makr.øk.utsikter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Sheet1!$E$2:$E$46</c:f>
              <c:numCache>
                <c:formatCode>General</c:formatCode>
                <c:ptCount val="15"/>
                <c:pt idx="3">
                  <c:v>1.4</c:v>
                </c:pt>
                <c:pt idx="4">
                  <c:v>5.2</c:v>
                </c:pt>
                <c:pt idx="5">
                  <c:v>3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Mål for markedsandel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Sheet1!$G$2:$G$46</c:f>
              <c:numCache>
                <c:formatCode>General</c:formatCode>
                <c:ptCount val="15"/>
                <c:pt idx="6">
                  <c:v>-3.8</c:v>
                </c:pt>
                <c:pt idx="7">
                  <c:v>3</c:v>
                </c:pt>
                <c:pt idx="8">
                  <c:v>0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Mislighold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Sheet1!$I$2:$I$46</c:f>
              <c:numCache>
                <c:formatCode>General</c:formatCode>
                <c:ptCount val="15"/>
                <c:pt idx="9">
                  <c:v>-11</c:v>
                </c:pt>
                <c:pt idx="10">
                  <c:v>-3</c:v>
                </c:pt>
                <c:pt idx="11">
                  <c:v>3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Finansieringssituasjonen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Sheet1!$A$2:$A$46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Sheet1!$K$2:$K$46</c:f>
              <c:numCache>
                <c:formatCode>General</c:formatCode>
                <c:ptCount val="15"/>
                <c:pt idx="12">
                  <c:v>5.2</c:v>
                </c:pt>
                <c:pt idx="13">
                  <c:v>3</c:v>
                </c:pt>
                <c:pt idx="14">
                  <c:v>0</c:v>
                </c:pt>
              </c:numCache>
            </c:numRef>
          </c:val>
        </c:ser>
        <c:marker val="1"/>
        <c:axId val="96552448"/>
        <c:axId val="96553984"/>
      </c:lineChart>
      <c:catAx>
        <c:axId val="96536448"/>
        <c:scaling>
          <c:orientation val="minMax"/>
        </c:scaling>
        <c:axPos val="b"/>
        <c:majorTickMark val="none"/>
        <c:tickLblPos val="none"/>
        <c:spPr>
          <a:ln w="3150">
            <a:solidFill>
              <a:schemeClr val="tx1"/>
            </a:solidFill>
            <a:prstDash val="solid"/>
          </a:ln>
        </c:spPr>
        <c:txPr>
          <a:bodyPr/>
          <a:lstStyle/>
          <a:p>
            <a:pPr>
              <a:defRPr lang="en-GB"/>
            </a:pPr>
            <a:endParaRPr lang="nb-NO"/>
          </a:p>
        </c:txPr>
        <c:crossAx val="96550912"/>
        <c:crossesAt val="0"/>
        <c:auto val="1"/>
        <c:lblAlgn val="ctr"/>
        <c:lblOffset val="100"/>
        <c:tickLblSkip val="1"/>
        <c:tickMarkSkip val="4"/>
      </c:catAx>
      <c:valAx>
        <c:axId val="96550912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GB"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96536448"/>
        <c:crosses val="autoZero"/>
        <c:crossBetween val="between"/>
        <c:majorUnit val="20"/>
        <c:minorUnit val="20"/>
      </c:valAx>
      <c:catAx>
        <c:axId val="96552448"/>
        <c:scaling>
          <c:orientation val="minMax"/>
        </c:scaling>
        <c:axPos val="b"/>
        <c:numFmt formatCode="General" sourceLinked="1"/>
        <c:majorTickMark val="in"/>
        <c:tickLblPos val="low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GB"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96553984"/>
        <c:crossesAt val="-90"/>
        <c:auto val="1"/>
        <c:lblAlgn val="ctr"/>
        <c:lblOffset val="100"/>
        <c:tickLblSkip val="1"/>
        <c:tickMarkSkip val="1"/>
      </c:catAx>
      <c:valAx>
        <c:axId val="96553984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GB"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96552448"/>
        <c:crosses val="max"/>
        <c:crossBetween val="between"/>
        <c:majorUnit val="20"/>
        <c:minorUnit val="20"/>
      </c:valAx>
      <c:spPr>
        <a:noFill/>
        <a:ln w="12598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9493518518518524E-2"/>
          <c:y val="2.6880781334763192E-2"/>
          <c:w val="0.8610129629629607"/>
          <c:h val="0.83003929426332212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Sheet1!$A$2:$A$37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Sheet1!$B$2:$B$37</c:f>
              <c:numCache>
                <c:formatCode>General</c:formatCode>
                <c:ptCount val="12"/>
                <c:pt idx="0">
                  <c:v>13.2</c:v>
                </c:pt>
                <c:pt idx="1">
                  <c:v>5.5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Maks.nedbettid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Sheet1!$A$2:$A$37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Sheet1!$D$2:$D$37</c:f>
              <c:numCache>
                <c:formatCode>General</c:formatCode>
                <c:ptCount val="12"/>
                <c:pt idx="3">
                  <c:v>0</c:v>
                </c:pt>
                <c:pt idx="4">
                  <c:v>-3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Maks.gjeld ift boligens verdi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Sheet1!$A$2:$A$37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Sheet1!$F$2:$F$37</c:f>
              <c:numCache>
                <c:formatCode>General</c:formatCode>
                <c:ptCount val="12"/>
                <c:pt idx="6">
                  <c:v>-4.2</c:v>
                </c:pt>
                <c:pt idx="7">
                  <c:v>3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Avdragsfrihet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Sheet1!$A$2:$A$37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Sheet1!$H$2:$H$37</c:f>
              <c:numCache>
                <c:formatCode>General</c:formatCode>
                <c:ptCount val="12"/>
                <c:pt idx="9">
                  <c:v>-4.2</c:v>
                </c:pt>
                <c:pt idx="10">
                  <c:v>-4.2</c:v>
                </c:pt>
              </c:numCache>
            </c:numRef>
          </c:val>
        </c:ser>
        <c:gapWidth val="140"/>
        <c:overlap val="100"/>
        <c:axId val="96683136"/>
        <c:axId val="96685056"/>
      </c:barChart>
      <c:lineChart>
        <c:grouping val="standard"/>
        <c:ser>
          <c:idx val="7"/>
          <c:order val="3"/>
          <c:tx>
            <c:strRef>
              <c:f>Sheet1!$E$1</c:f>
              <c:strCache>
                <c:ptCount val="1"/>
                <c:pt idx="0">
                  <c:v>Maks.nedbet tid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Sheet1!$A$2:$A$37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Sheet1!$E$2:$E$37</c:f>
              <c:numCache>
                <c:formatCode>General</c:formatCode>
                <c:ptCount val="12"/>
                <c:pt idx="3">
                  <c:v>-3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marker val="1"/>
        <c:axId val="96683136"/>
        <c:axId val="96685056"/>
      </c:line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Sheet1!$A$2:$A$37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Sheet1!$C$2:$C$37</c:f>
              <c:numCache>
                <c:formatCode>General</c:formatCode>
                <c:ptCount val="12"/>
                <c:pt idx="0">
                  <c:v>-5.2</c:v>
                </c:pt>
                <c:pt idx="1">
                  <c:v>-3.6</c:v>
                </c:pt>
                <c:pt idx="2">
                  <c:v>-11.1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Maks.gjeld ift boligens verdi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Sheet1!$A$2:$A$37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Sheet1!$G$2:$G$37</c:f>
              <c:numCache>
                <c:formatCode>General</c:formatCode>
                <c:ptCount val="12"/>
                <c:pt idx="6">
                  <c:v>-3</c:v>
                </c:pt>
                <c:pt idx="7">
                  <c:v>0</c:v>
                </c:pt>
                <c:pt idx="8">
                  <c:v>-4.2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Avdragsfrihet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Sheet1!$A$2:$A$37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Sheet1!$I$2:$I$37</c:f>
              <c:numCache>
                <c:formatCode>General</c:formatCode>
                <c:ptCount val="12"/>
                <c:pt idx="9">
                  <c:v>-4.2</c:v>
                </c:pt>
                <c:pt idx="10">
                  <c:v>-4.2</c:v>
                </c:pt>
                <c:pt idx="11">
                  <c:v>3</c:v>
                </c:pt>
              </c:numCache>
            </c:numRef>
          </c:val>
        </c:ser>
        <c:marker val="1"/>
        <c:axId val="96715520"/>
        <c:axId val="96717056"/>
      </c:lineChart>
      <c:catAx>
        <c:axId val="96683136"/>
        <c:scaling>
          <c:orientation val="minMax"/>
        </c:scaling>
        <c:axPos val="b"/>
        <c:majorTickMark val="none"/>
        <c:tickLblPos val="none"/>
        <c:spPr>
          <a:ln w="3150">
            <a:solidFill>
              <a:schemeClr val="tx1"/>
            </a:solidFill>
            <a:prstDash val="solid"/>
          </a:ln>
        </c:spPr>
        <c:txPr>
          <a:bodyPr/>
          <a:lstStyle/>
          <a:p>
            <a:pPr>
              <a:defRPr lang="en-GB"/>
            </a:pPr>
            <a:endParaRPr lang="nb-NO"/>
          </a:p>
        </c:txPr>
        <c:crossAx val="96685056"/>
        <c:crossesAt val="0"/>
        <c:auto val="1"/>
        <c:lblAlgn val="ctr"/>
        <c:lblOffset val="100"/>
        <c:tickLblSkip val="1"/>
        <c:tickMarkSkip val="4"/>
      </c:catAx>
      <c:valAx>
        <c:axId val="96685056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GB"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96683136"/>
        <c:crosses val="autoZero"/>
        <c:crossBetween val="between"/>
        <c:majorUnit val="20"/>
        <c:minorUnit val="20"/>
      </c:valAx>
      <c:catAx>
        <c:axId val="96715520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GB"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96717056"/>
        <c:crossesAt val="-90"/>
        <c:auto val="1"/>
        <c:lblAlgn val="ctr"/>
        <c:lblOffset val="100"/>
        <c:tickLblSkip val="1"/>
        <c:tickMarkSkip val="1"/>
      </c:catAx>
      <c:valAx>
        <c:axId val="96717056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GB"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96715520"/>
        <c:crosses val="max"/>
        <c:crossBetween val="between"/>
        <c:majorUnit val="20"/>
        <c:minorUnit val="20"/>
      </c:valAx>
      <c:spPr>
        <a:noFill/>
        <a:ln w="12598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9346527777777792E-2"/>
          <c:y val="2.7198612329377831E-2"/>
          <c:w val="0.8606430555555582"/>
          <c:h val="0.83245667423158565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Låneetterspørsel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cat>
            <c:strRef>
              <c:f>Sheet1!$A$2:$A$28</c:f>
              <c:strCache>
                <c:ptCount val="9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</c:strCache>
            </c:strRef>
          </c:cat>
          <c:val>
            <c:numRef>
              <c:f>Sheet1!$B$2:$B$28</c:f>
              <c:numCache>
                <c:formatCode>General</c:formatCode>
                <c:ptCount val="9"/>
                <c:pt idx="0">
                  <c:v>-14.2</c:v>
                </c:pt>
                <c:pt idx="1">
                  <c:v>11.1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Utnyttelsesgrad kredittlinjer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cat>
            <c:strRef>
              <c:f>Sheet1!$A$2:$A$28</c:f>
              <c:strCache>
                <c:ptCount val="9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</c:strCache>
            </c:strRef>
          </c:cat>
          <c:val>
            <c:numRef>
              <c:f>Sheet1!$D$2:$D$28</c:f>
              <c:numCache>
                <c:formatCode>General</c:formatCode>
                <c:ptCount val="9"/>
                <c:pt idx="3">
                  <c:v>8.1</c:v>
                </c:pt>
                <c:pt idx="4">
                  <c:v>0</c:v>
                </c:pt>
              </c:numCache>
            </c:numRef>
          </c:val>
        </c:ser>
        <c:ser>
          <c:idx val="0"/>
          <c:order val="4"/>
          <c:tx>
            <c:strRef>
              <c:f>Sheet1!$F$1</c:f>
              <c:strCache>
                <c:ptCount val="1"/>
                <c:pt idx="0">
                  <c:v>Fastrentelån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Sheet1!$A$2:$A$28</c:f>
              <c:strCache>
                <c:ptCount val="9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</c:strCache>
            </c:strRef>
          </c:cat>
          <c:val>
            <c:numRef>
              <c:f>Sheet1!$F$2:$F$28</c:f>
              <c:numCache>
                <c:formatCode>General</c:formatCode>
                <c:ptCount val="9"/>
                <c:pt idx="6">
                  <c:v>2</c:v>
                </c:pt>
                <c:pt idx="7">
                  <c:v>5.9</c:v>
                </c:pt>
              </c:numCache>
            </c:numRef>
          </c:val>
        </c:ser>
        <c:gapWidth val="140"/>
        <c:overlap val="100"/>
        <c:axId val="96522240"/>
        <c:axId val="96523776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Låneetterspørsel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Sheet1!$A$2:$A$28</c:f>
              <c:strCache>
                <c:ptCount val="9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</c:strCache>
            </c:strRef>
          </c:cat>
          <c:val>
            <c:numRef>
              <c:f>Sheet1!$C$2:$C$28</c:f>
              <c:numCache>
                <c:formatCode>General</c:formatCode>
                <c:ptCount val="9"/>
                <c:pt idx="0">
                  <c:v>-51.5</c:v>
                </c:pt>
                <c:pt idx="1">
                  <c:v>6.7</c:v>
                </c:pt>
                <c:pt idx="2">
                  <c:v>29.2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Utnyttelsesgrad kredittlinjer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Sheet1!$A$2:$A$28</c:f>
              <c:strCache>
                <c:ptCount val="9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</c:strCache>
            </c:strRef>
          </c:cat>
          <c:val>
            <c:numRef>
              <c:f>Sheet1!$E$2:$E$28</c:f>
              <c:numCache>
                <c:formatCode>General</c:formatCode>
                <c:ptCount val="9"/>
                <c:pt idx="3">
                  <c:v>36.800000000000004</c:v>
                </c:pt>
                <c:pt idx="4">
                  <c:v>7.2</c:v>
                </c:pt>
                <c:pt idx="5">
                  <c:v>0</c:v>
                </c:pt>
              </c:numCache>
            </c:numRef>
          </c:val>
        </c:ser>
        <c:ser>
          <c:idx val="4"/>
          <c:order val="5"/>
          <c:tx>
            <c:strRef>
              <c:f>Sheet1!$G$1</c:f>
              <c:strCache>
                <c:ptCount val="1"/>
                <c:pt idx="0">
                  <c:v>Fastrentelån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Sheet1!$A$2:$A$28</c:f>
              <c:strCache>
                <c:ptCount val="9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</c:strCache>
            </c:strRef>
          </c:cat>
          <c:val>
            <c:numRef>
              <c:f>Sheet1!$G$2:$G$28</c:f>
              <c:numCache>
                <c:formatCode>General</c:formatCode>
                <c:ptCount val="9"/>
                <c:pt idx="6">
                  <c:v>14</c:v>
                </c:pt>
                <c:pt idx="7">
                  <c:v>5</c:v>
                </c:pt>
                <c:pt idx="8">
                  <c:v>13</c:v>
                </c:pt>
              </c:numCache>
            </c:numRef>
          </c:val>
        </c:ser>
        <c:marker val="1"/>
        <c:axId val="96522240"/>
        <c:axId val="96523776"/>
      </c:lineChart>
      <c:lineChart>
        <c:grouping val="standard"/>
        <c:ser>
          <c:idx val="5"/>
          <c:order val="6"/>
          <c:tx>
            <c:strRef>
              <c:f>Sheet1!$H$1</c:f>
              <c:strCache>
                <c:ptCount val="1"/>
                <c:pt idx="0">
                  <c:v>hjelpelinje</c:v>
                </c:pt>
              </c:strCache>
            </c:strRef>
          </c:tx>
          <c:spPr>
            <a:ln w="28575">
              <a:noFill/>
            </a:ln>
          </c:spPr>
          <c:cat>
            <c:strRef>
              <c:f>Sheet1!$A$2:$A$28</c:f>
              <c:strCache>
                <c:ptCount val="9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</c:strCache>
            </c:strRef>
          </c:cat>
          <c:val>
            <c:numRef>
              <c:f>Sheet1!$H$2:$H$28</c:f>
              <c:numCache>
                <c:formatCode>General</c:formatCode>
                <c:ptCount val="9"/>
              </c:numCache>
            </c:numRef>
          </c:val>
        </c:ser>
        <c:marker val="1"/>
        <c:axId val="96584448"/>
        <c:axId val="96525312"/>
      </c:lineChart>
      <c:catAx>
        <c:axId val="96522240"/>
        <c:scaling>
          <c:orientation val="minMax"/>
        </c:scaling>
        <c:axPos val="b"/>
        <c:majorTickMark val="none"/>
        <c:tickLblPos val="none"/>
        <c:spPr>
          <a:ln w="3140">
            <a:solidFill>
              <a:schemeClr val="tx1"/>
            </a:solidFill>
            <a:prstDash val="solid"/>
          </a:ln>
        </c:spPr>
        <c:txPr>
          <a:bodyPr/>
          <a:lstStyle/>
          <a:p>
            <a:pPr>
              <a:defRPr lang="en-GB"/>
            </a:pPr>
            <a:endParaRPr lang="nb-NO"/>
          </a:p>
        </c:txPr>
        <c:crossAx val="96523776"/>
        <c:crossesAt val="0"/>
        <c:auto val="1"/>
        <c:lblAlgn val="ctr"/>
        <c:lblOffset val="100"/>
        <c:tickLblSkip val="1"/>
        <c:tickMarkSkip val="4"/>
      </c:catAx>
      <c:valAx>
        <c:axId val="96523776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GB" sz="1781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96522240"/>
        <c:crosses val="autoZero"/>
        <c:crossBetween val="between"/>
        <c:majorUnit val="20"/>
        <c:minorUnit val="20"/>
      </c:valAx>
      <c:valAx>
        <c:axId val="96525312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txPr>
          <a:bodyPr/>
          <a:lstStyle/>
          <a:p>
            <a:pPr>
              <a:defRPr lang="en-GB" sz="1800">
                <a:latin typeface="Univers 45 Light" pitchFamily="34" charset="0"/>
              </a:defRPr>
            </a:pPr>
            <a:endParaRPr lang="nb-NO"/>
          </a:p>
        </c:txPr>
        <c:crossAx val="96584448"/>
        <c:crosses val="max"/>
        <c:crossBetween val="between"/>
        <c:majorUnit val="20"/>
      </c:valAx>
      <c:catAx>
        <c:axId val="96584448"/>
        <c:scaling>
          <c:orientation val="minMax"/>
        </c:scaling>
        <c:axPos val="b"/>
        <c:majorTickMark val="in"/>
        <c:tickLblPos val="nextTo"/>
        <c:txPr>
          <a:bodyPr/>
          <a:lstStyle/>
          <a:p>
            <a:pPr>
              <a:defRPr lang="en-GB" sz="1800">
                <a:latin typeface="Univers 45 Light" pitchFamily="34" charset="0"/>
              </a:defRPr>
            </a:pPr>
            <a:endParaRPr lang="nb-NO"/>
          </a:p>
        </c:txPr>
        <c:crossAx val="96525312"/>
        <c:crossesAt val="-90"/>
        <c:auto val="1"/>
        <c:lblAlgn val="ctr"/>
        <c:lblOffset val="100"/>
      </c:catAx>
      <c:spPr>
        <a:noFill/>
        <a:ln w="12564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1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chart>
    <c:plotArea>
      <c:layout>
        <c:manualLayout>
          <c:layoutTarget val="inner"/>
          <c:xMode val="edge"/>
          <c:yMode val="edge"/>
          <c:x val="6.9525231481481514E-2"/>
          <c:y val="2.8813402932601269E-2"/>
          <c:w val="0.86094953703703891"/>
          <c:h val="0.83153315284210549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Foretak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cat>
            <c:strRef>
              <c:f>Sheet1!$A$2:$A$19</c:f>
              <c:strCache>
                <c:ptCount val="6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</c:strCache>
            </c:strRef>
          </c:cat>
          <c:val>
            <c:numRef>
              <c:f>Sheet1!$B$2:$B$19</c:f>
              <c:numCache>
                <c:formatCode>General</c:formatCode>
                <c:ptCount val="6"/>
                <c:pt idx="0">
                  <c:v>-13.3</c:v>
                </c:pt>
                <c:pt idx="1">
                  <c:v>23.6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Næringseiendom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cat>
            <c:strRef>
              <c:f>Sheet1!$A$2:$A$19</c:f>
              <c:strCache>
                <c:ptCount val="6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</c:strCache>
            </c:strRef>
          </c:cat>
          <c:val>
            <c:numRef>
              <c:f>Sheet1!$D$2:$D$19</c:f>
              <c:numCache>
                <c:formatCode>General</c:formatCode>
                <c:ptCount val="6"/>
                <c:pt idx="3">
                  <c:v>-12.9</c:v>
                </c:pt>
                <c:pt idx="4">
                  <c:v>10.7</c:v>
                </c:pt>
              </c:numCache>
            </c:numRef>
          </c:val>
        </c:ser>
        <c:gapWidth val="140"/>
        <c:overlap val="100"/>
        <c:axId val="97037312"/>
        <c:axId val="97227904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Foretak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6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</c:strCache>
            </c:strRef>
          </c:cat>
          <c:val>
            <c:numRef>
              <c:f>Sheet1!$C$2:$C$19</c:f>
              <c:numCache>
                <c:formatCode>General</c:formatCode>
                <c:ptCount val="6"/>
                <c:pt idx="0">
                  <c:v>-30.8</c:v>
                </c:pt>
                <c:pt idx="1">
                  <c:v>0</c:v>
                </c:pt>
                <c:pt idx="2">
                  <c:v>16.600000000000001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Næringseiendom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6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</c:strCache>
            </c:strRef>
          </c:cat>
          <c:val>
            <c:numRef>
              <c:f>Sheet1!$E$2:$E$19</c:f>
              <c:numCache>
                <c:formatCode>General</c:formatCode>
                <c:ptCount val="6"/>
                <c:pt idx="3">
                  <c:v>-35.4</c:v>
                </c:pt>
                <c:pt idx="4">
                  <c:v>0</c:v>
                </c:pt>
                <c:pt idx="5">
                  <c:v>10.7</c:v>
                </c:pt>
              </c:numCache>
            </c:numRef>
          </c:val>
        </c:ser>
        <c:marker val="1"/>
        <c:axId val="97229440"/>
        <c:axId val="97231232"/>
      </c:lineChart>
      <c:catAx>
        <c:axId val="97037312"/>
        <c:scaling>
          <c:orientation val="minMax"/>
        </c:scaling>
        <c:axPos val="b"/>
        <c:majorTickMark val="none"/>
        <c:tickLblPos val="none"/>
        <c:spPr>
          <a:ln w="3151">
            <a:solidFill>
              <a:schemeClr val="tx1"/>
            </a:solidFill>
            <a:prstDash val="solid"/>
          </a:ln>
        </c:spPr>
        <c:txPr>
          <a:bodyPr/>
          <a:lstStyle/>
          <a:p>
            <a:pPr>
              <a:defRPr lang="en-GB"/>
            </a:pPr>
            <a:endParaRPr lang="nb-NO"/>
          </a:p>
        </c:txPr>
        <c:crossAx val="97227904"/>
        <c:crossesAt val="0"/>
        <c:auto val="1"/>
        <c:lblAlgn val="ctr"/>
        <c:lblOffset val="100"/>
        <c:tickLblSkip val="1"/>
        <c:tickMarkSkip val="4"/>
      </c:catAx>
      <c:valAx>
        <c:axId val="97227904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GB"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97037312"/>
        <c:crosses val="autoZero"/>
        <c:crossBetween val="between"/>
        <c:majorUnit val="20"/>
        <c:minorUnit val="20"/>
      </c:valAx>
      <c:catAx>
        <c:axId val="97229440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GB"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97231232"/>
        <c:crossesAt val="-90"/>
        <c:auto val="1"/>
        <c:lblAlgn val="ctr"/>
        <c:lblOffset val="100"/>
        <c:tickLblSkip val="1"/>
        <c:tickMarkSkip val="1"/>
      </c:catAx>
      <c:valAx>
        <c:axId val="97231232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GB"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97229440"/>
        <c:crosses val="max"/>
        <c:crossBetween val="between"/>
        <c:majorUnit val="20"/>
        <c:minorUnit val="20"/>
      </c:valAx>
      <c:spPr>
        <a:noFill/>
        <a:ln w="12601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6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2588657407407419E-2"/>
          <c:y val="2.5527184787788371E-2"/>
          <c:w val="0.87204398148148266"/>
          <c:h val="0.83404825985694631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Sheet1!$A$2:$A$55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Sheet1!$B$2:$B$55</c:f>
              <c:numCache>
                <c:formatCode>General</c:formatCode>
                <c:ptCount val="18"/>
                <c:pt idx="0">
                  <c:v>-13.1</c:v>
                </c:pt>
                <c:pt idx="1">
                  <c:v>7.9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Næringsspesifikke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Sheet1!$A$2:$A$55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Sheet1!$D$2:$D$55</c:f>
              <c:numCache>
                <c:formatCode>General</c:formatCode>
                <c:ptCount val="18"/>
                <c:pt idx="3">
                  <c:v>-14.9</c:v>
                </c:pt>
                <c:pt idx="4">
                  <c:v>-1.1000000000000001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Mål for markedsandel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Sheet1!$A$2:$A$55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Sheet1!$F$2:$F$55</c:f>
              <c:numCache>
                <c:formatCode>General</c:formatCode>
                <c:ptCount val="18"/>
                <c:pt idx="6">
                  <c:v>0</c:v>
                </c:pt>
                <c:pt idx="7">
                  <c:v>20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Bankens risikovilje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Sheet1!$A$2:$A$55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Sheet1!$H$2:$H$55</c:f>
              <c:numCache>
                <c:formatCode>General</c:formatCode>
                <c:ptCount val="18"/>
                <c:pt idx="9">
                  <c:v>-14.2</c:v>
                </c:pt>
                <c:pt idx="10">
                  <c:v>0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Sheet1!$A$2:$A$55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Sheet1!$J$2:$J$55</c:f>
              <c:numCache>
                <c:formatCode>General</c:formatCode>
                <c:ptCount val="18"/>
                <c:pt idx="12">
                  <c:v>0</c:v>
                </c:pt>
                <c:pt idx="13">
                  <c:v>12.4</c:v>
                </c:pt>
              </c:numCache>
            </c:numRef>
          </c:val>
        </c:ser>
        <c:ser>
          <c:idx val="8"/>
          <c:order val="10"/>
          <c:tx>
            <c:strRef>
              <c:f>Sheet1!$L$1</c:f>
              <c:strCache>
                <c:ptCount val="1"/>
                <c:pt idx="0">
                  <c:v>Kapitaldekning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Sheet1!$A$2:$A$55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Sheet1!$L$2:$L$55</c:f>
              <c:numCache>
                <c:formatCode>General</c:formatCode>
                <c:ptCount val="18"/>
                <c:pt idx="15">
                  <c:v>-10</c:v>
                </c:pt>
                <c:pt idx="16">
                  <c:v>12.4</c:v>
                </c:pt>
              </c:numCache>
            </c:numRef>
          </c:val>
        </c:ser>
        <c:gapWidth val="140"/>
        <c:overlap val="100"/>
        <c:axId val="97154176"/>
        <c:axId val="97156096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Makr.øk.utsikter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Sheet1!$A$2:$A$55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Sheet1!$C$2:$C$55</c:f>
              <c:numCache>
                <c:formatCode>General</c:formatCode>
                <c:ptCount val="18"/>
                <c:pt idx="0">
                  <c:v>-31.9</c:v>
                </c:pt>
                <c:pt idx="1">
                  <c:v>0.9</c:v>
                </c:pt>
                <c:pt idx="2">
                  <c:v>0.9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Næringsspesifikke 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Sheet1!$A$2:$A$55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Sheet1!$E$2:$E$55</c:f>
              <c:numCache>
                <c:formatCode>General</c:formatCode>
                <c:ptCount val="18"/>
                <c:pt idx="3">
                  <c:v>-22.4</c:v>
                </c:pt>
                <c:pt idx="4">
                  <c:v>-7</c:v>
                </c:pt>
                <c:pt idx="5">
                  <c:v>-1.1000000000000001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Mål for markedsandel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Sheet1!$A$2:$A$55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Sheet1!$G$2:$G$55</c:f>
              <c:numCache>
                <c:formatCode>General</c:formatCode>
                <c:ptCount val="18"/>
                <c:pt idx="6">
                  <c:v>-5.9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Bankens risikovilje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Sheet1!$A$2:$A$55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Sheet1!$I$2:$I$55</c:f>
              <c:numCache>
                <c:formatCode>General</c:formatCode>
                <c:ptCount val="18"/>
                <c:pt idx="9">
                  <c:v>-31.9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Sheet1!$A$2:$A$55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Sheet1!$K$2:$K$55</c:f>
              <c:numCache>
                <c:formatCode>General</c:formatCode>
                <c:ptCount val="18"/>
                <c:pt idx="12">
                  <c:v>-10</c:v>
                </c:pt>
                <c:pt idx="13">
                  <c:v>0</c:v>
                </c:pt>
                <c:pt idx="14">
                  <c:v>20.7</c:v>
                </c:pt>
              </c:numCache>
            </c:numRef>
          </c:val>
        </c:ser>
        <c:ser>
          <c:idx val="9"/>
          <c:order val="11"/>
          <c:tx>
            <c:strRef>
              <c:f>Sheet1!$M$1</c:f>
              <c:strCache>
                <c:ptCount val="1"/>
                <c:pt idx="0">
                  <c:v>Kapitaldekning forventet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rgbClr val="FF0000"/>
              </a:solidFill>
              <a:ln>
                <a:noFill/>
              </a:ln>
            </c:spPr>
          </c:marker>
          <c:dPt>
            <c:idx val="16"/>
            <c:marker>
              <c:symbol val="diamond"/>
              <c:size val="7"/>
            </c:marker>
          </c:dPt>
          <c:cat>
            <c:strRef>
              <c:f>Sheet1!$A$2:$A$55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Sheet1!$M$2:$M$55</c:f>
              <c:numCache>
                <c:formatCode>General</c:formatCode>
                <c:ptCount val="18"/>
                <c:pt idx="15">
                  <c:v>-11.4</c:v>
                </c:pt>
                <c:pt idx="16">
                  <c:v>4.0999999999999996</c:v>
                </c:pt>
                <c:pt idx="17">
                  <c:v>44.3</c:v>
                </c:pt>
              </c:numCache>
            </c:numRef>
          </c:val>
        </c:ser>
        <c:marker val="1"/>
        <c:axId val="97166080"/>
        <c:axId val="97167616"/>
      </c:lineChart>
      <c:catAx>
        <c:axId val="97154176"/>
        <c:scaling>
          <c:orientation val="minMax"/>
        </c:scaling>
        <c:axPos val="b"/>
        <c:majorTickMark val="none"/>
        <c:tickLblPos val="none"/>
        <c:spPr>
          <a:ln w="3134">
            <a:solidFill>
              <a:schemeClr val="tx1"/>
            </a:solidFill>
            <a:prstDash val="solid"/>
          </a:ln>
        </c:spPr>
        <c:txPr>
          <a:bodyPr/>
          <a:lstStyle/>
          <a:p>
            <a:pPr>
              <a:defRPr lang="en-GB"/>
            </a:pPr>
            <a:endParaRPr lang="nb-NO"/>
          </a:p>
        </c:txPr>
        <c:crossAx val="97156096"/>
        <c:crossesAt val="0"/>
        <c:auto val="1"/>
        <c:lblAlgn val="ctr"/>
        <c:lblOffset val="100"/>
        <c:tickLblSkip val="1"/>
        <c:tickMarkSkip val="4"/>
      </c:catAx>
      <c:valAx>
        <c:axId val="97156096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GB"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97154176"/>
        <c:crosses val="autoZero"/>
        <c:crossBetween val="between"/>
        <c:majorUnit val="20"/>
        <c:minorUnit val="20"/>
      </c:valAx>
      <c:catAx>
        <c:axId val="97166080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GB"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97167616"/>
        <c:crossesAt val="-90"/>
        <c:auto val="1"/>
        <c:lblAlgn val="ctr"/>
        <c:lblOffset val="100"/>
        <c:tickLblSkip val="1"/>
        <c:tickMarkSkip val="1"/>
      </c:catAx>
      <c:valAx>
        <c:axId val="97167616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GB"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97166080"/>
        <c:crosses val="max"/>
        <c:crossBetween val="between"/>
        <c:majorUnit val="20"/>
        <c:minorUnit val="20"/>
      </c:valAx>
      <c:spPr>
        <a:noFill/>
        <a:ln w="12537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77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2823842592592549E-2"/>
          <c:y val="2.8963511539311541E-2"/>
          <c:w val="0.87078020833333503"/>
          <c:h val="0.82634766456753561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Sheet1!$A$2:$A$23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Sheet1!$B$2:$B$23</c:f>
              <c:numCache>
                <c:formatCode>General</c:formatCode>
                <c:ptCount val="12"/>
                <c:pt idx="0">
                  <c:v>21.3</c:v>
                </c:pt>
                <c:pt idx="1">
                  <c:v>-2.1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Krav til ek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Sheet1!$A$2:$A$23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Sheet1!$D$2:$D$23</c:f>
              <c:numCache>
                <c:formatCode>General</c:formatCode>
                <c:ptCount val="12"/>
                <c:pt idx="3">
                  <c:v>5.9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krav til sikkerhet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Sheet1!$A$2:$A$23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Sheet1!$F$2:$F$23</c:f>
              <c:numCache>
                <c:formatCode>General</c:formatCode>
                <c:ptCount val="12"/>
                <c:pt idx="6">
                  <c:v>12.9</c:v>
                </c:pt>
                <c:pt idx="7">
                  <c:v>4.0999999999999996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gebyrer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Sheet1!$A$2:$A$23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Sheet1!$H$2:$H$23</c:f>
              <c:numCache>
                <c:formatCode>General</c:formatCode>
                <c:ptCount val="12"/>
                <c:pt idx="9">
                  <c:v>14.9</c:v>
                </c:pt>
                <c:pt idx="10">
                  <c:v>-9.6</c:v>
                </c:pt>
              </c:numCache>
            </c:numRef>
          </c:val>
        </c:ser>
        <c:gapWidth val="140"/>
        <c:overlap val="100"/>
        <c:axId val="99266944"/>
        <c:axId val="99268864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Sheet1!$A$2:$A$23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Sheet1!$C$2:$C$23</c:f>
              <c:numCache>
                <c:formatCode>General</c:formatCode>
                <c:ptCount val="12"/>
                <c:pt idx="0">
                  <c:v>37</c:v>
                </c:pt>
                <c:pt idx="1">
                  <c:v>6.6</c:v>
                </c:pt>
                <c:pt idx="2">
                  <c:v>-15.4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krav til ek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Sheet1!$A$2:$A$23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Sheet1!$E$2:$E$23</c:f>
              <c:numCache>
                <c:formatCode>General</c:formatCode>
                <c:ptCount val="12"/>
                <c:pt idx="3">
                  <c:v>7.2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krav til sikkerhet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Sheet1!$A$2:$A$23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Sheet1!$G$2:$G$23</c:f>
              <c:numCache>
                <c:formatCode>General</c:formatCode>
                <c:ptCount val="12"/>
                <c:pt idx="6">
                  <c:v>12.9</c:v>
                </c:pt>
                <c:pt idx="7">
                  <c:v>7</c:v>
                </c:pt>
                <c:pt idx="8">
                  <c:v>0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gebyrer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Sheet1!$A$2:$A$23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Sheet1!$I$2:$I$23</c:f>
              <c:numCache>
                <c:formatCode>General</c:formatCode>
                <c:ptCount val="12"/>
                <c:pt idx="9">
                  <c:v>47.5</c:v>
                </c:pt>
                <c:pt idx="10">
                  <c:v>7</c:v>
                </c:pt>
                <c:pt idx="11">
                  <c:v>-16.600000000000001</c:v>
                </c:pt>
              </c:numCache>
            </c:numRef>
          </c:val>
        </c:ser>
        <c:marker val="1"/>
        <c:axId val="99282944"/>
        <c:axId val="99284480"/>
      </c:lineChart>
      <c:catAx>
        <c:axId val="99266944"/>
        <c:scaling>
          <c:orientation val="minMax"/>
        </c:scaling>
        <c:axPos val="b"/>
        <c:majorTickMark val="none"/>
        <c:tickLblPos val="none"/>
        <c:spPr>
          <a:ln w="3149">
            <a:solidFill>
              <a:schemeClr val="tx1"/>
            </a:solidFill>
            <a:prstDash val="solid"/>
          </a:ln>
        </c:spPr>
        <c:txPr>
          <a:bodyPr/>
          <a:lstStyle/>
          <a:p>
            <a:pPr>
              <a:defRPr lang="en-GB"/>
            </a:pPr>
            <a:endParaRPr lang="nb-NO"/>
          </a:p>
        </c:txPr>
        <c:crossAx val="99268864"/>
        <c:crossesAt val="0"/>
        <c:auto val="1"/>
        <c:lblAlgn val="ctr"/>
        <c:lblOffset val="100"/>
        <c:tickLblSkip val="1"/>
        <c:tickMarkSkip val="4"/>
      </c:catAx>
      <c:valAx>
        <c:axId val="99268864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GB"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99266944"/>
        <c:crosses val="autoZero"/>
        <c:crossBetween val="between"/>
        <c:majorUnit val="20"/>
        <c:minorUnit val="20"/>
      </c:valAx>
      <c:catAx>
        <c:axId val="99282944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GB"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99284480"/>
        <c:crossesAt val="-90"/>
        <c:auto val="1"/>
        <c:lblAlgn val="ctr"/>
        <c:lblOffset val="100"/>
        <c:tickLblSkip val="1"/>
        <c:tickMarkSkip val="1"/>
      </c:catAx>
      <c:valAx>
        <c:axId val="99284480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GB"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99282944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0.76033</cdr:x>
      <cdr:y>0.17009</cdr:y>
    </cdr:from>
    <cdr:to>
      <cdr:x>0.76033</cdr:x>
      <cdr:y>0.86295</cdr:y>
    </cdr:to>
    <cdr:sp macro="" textlink="">
      <cdr:nvSpPr>
        <cdr:cNvPr id="2" name="Line 13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6572291" y="857254"/>
          <a:ext cx="0" cy="3492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0.64493</cdr:x>
      <cdr:y>0.02817</cdr:y>
    </cdr:from>
    <cdr:to>
      <cdr:x>0.64493</cdr:x>
      <cdr:y>0.8515</cdr:y>
    </cdr:to>
    <cdr:sp macro="" textlink="">
      <cdr:nvSpPr>
        <cdr:cNvPr id="2" name="Line 6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5572164" y="142876"/>
          <a:ext cx="0" cy="4176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0.64493</cdr:x>
      <cdr:y>0.02817</cdr:y>
    </cdr:from>
    <cdr:to>
      <cdr:x>0.92605</cdr:x>
      <cdr:y>0.10392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572164" y="142876"/>
          <a:ext cx="2428892" cy="3842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nb-NO" sz="1800" dirty="0" err="1" smtClean="0">
              <a:latin typeface="Univers 45 Light" pitchFamily="34" charset="0"/>
            </a:rPr>
            <a:t>Fixed-rate</a:t>
          </a:r>
          <a:r>
            <a:rPr lang="nb-NO" sz="1800" dirty="0" smtClean="0">
              <a:latin typeface="Univers 45 Light" pitchFamily="34" charset="0"/>
            </a:rPr>
            <a:t> </a:t>
          </a:r>
          <a:r>
            <a:rPr lang="nb-NO" sz="1800" dirty="0" err="1" smtClean="0">
              <a:latin typeface="Univers 45 Light" pitchFamily="34" charset="0"/>
            </a:rPr>
            <a:t>loans</a:t>
          </a:r>
          <a:endParaRPr lang="nb-NO" sz="1800" dirty="0">
            <a:latin typeface="Univers 45 Light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0.78549</cdr:x>
      <cdr:y>0.02817</cdr:y>
    </cdr:from>
    <cdr:to>
      <cdr:x>0.78549</cdr:x>
      <cdr:y>0.8515</cdr:y>
    </cdr:to>
    <cdr:sp macro="" textlink="">
      <cdr:nvSpPr>
        <cdr:cNvPr id="2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6786610" y="142876"/>
          <a:ext cx="0" cy="4176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0.62012</cdr:x>
      <cdr:y>0.02817</cdr:y>
    </cdr:from>
    <cdr:to>
      <cdr:x>0.80202</cdr:x>
      <cdr:y>0.10099</cdr:y>
    </cdr:to>
    <cdr:sp macro="" textlink="">
      <cdr:nvSpPr>
        <cdr:cNvPr id="4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357837" y="142881"/>
          <a:ext cx="1571616" cy="3693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800" dirty="0" err="1" smtClean="0">
              <a:latin typeface="Univers 45 Light"/>
            </a:rPr>
            <a:t>Funding</a:t>
          </a:r>
          <a:endParaRPr lang="nb-NO" sz="1800" baseline="30000" dirty="0">
            <a:latin typeface="Univers 45 Light"/>
          </a:endParaRPr>
        </a:p>
      </cdr:txBody>
    </cdr:sp>
  </cdr:relSizeAnchor>
  <cdr:relSizeAnchor xmlns:cdr="http://schemas.openxmlformats.org/drawingml/2006/chartDrawing">
    <cdr:from>
      <cdr:x>0.76895</cdr:x>
      <cdr:y>0.01408</cdr:y>
    </cdr:from>
    <cdr:to>
      <cdr:x>0.92604</cdr:x>
      <cdr:y>0.14151</cdr:y>
    </cdr:to>
    <cdr:sp macro="" textlink="">
      <cdr:nvSpPr>
        <cdr:cNvPr id="5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643734" y="71438"/>
          <a:ext cx="1357284" cy="64633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800" dirty="0" err="1" smtClean="0">
              <a:latin typeface="Univers 45 Light"/>
            </a:rPr>
            <a:t>Capital-adequacy</a:t>
          </a:r>
          <a:endParaRPr lang="nb-NO" sz="1800" baseline="30000" dirty="0">
            <a:latin typeface="Univers 45 Light"/>
          </a:endParaRPr>
        </a:p>
      </cdr:txBody>
    </cdr:sp>
  </cdr:relSizeAnchor>
  <cdr:relSizeAnchor xmlns:cdr="http://schemas.openxmlformats.org/drawingml/2006/chartDrawing">
    <cdr:from>
      <cdr:x>0.63666</cdr:x>
      <cdr:y>0.02817</cdr:y>
    </cdr:from>
    <cdr:to>
      <cdr:x>0.63666</cdr:x>
      <cdr:y>0.8515</cdr:y>
    </cdr:to>
    <cdr:sp macro="" textlink="">
      <cdr:nvSpPr>
        <cdr:cNvPr id="6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5500726" y="142876"/>
          <a:ext cx="0" cy="4176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140E495-DF68-4F93-9ED0-6EE8A26AB0EB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315453F-2B5B-4DA9-8FE9-14CEED12EC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442678-358C-49F5-B4DC-87D5144AA750}" type="slidenum">
              <a:rPr lang="nb-NO" smtClean="0"/>
              <a:pPr/>
              <a:t>2</a:t>
            </a:fld>
            <a:endParaRPr lang="nb-NO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555D7A-E3E5-45CC-8DD9-2D9EF602A1FF}" type="slidenum">
              <a:rPr lang="nb-NO" smtClean="0"/>
              <a:pPr/>
              <a:t>3</a:t>
            </a:fld>
            <a:endParaRPr lang="nb-NO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03F141-6B68-4B80-9433-36B3340E6F7D}" type="slidenum">
              <a:rPr lang="nb-NO" smtClean="0"/>
              <a:pPr/>
              <a:t>4</a:t>
            </a:fld>
            <a:endParaRPr lang="nb-NO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040A15-6AB2-4AA2-89AE-21A5791AC017}" type="slidenum">
              <a:rPr lang="nb-NO" smtClean="0"/>
              <a:pPr/>
              <a:t>5</a:t>
            </a:fld>
            <a:endParaRPr lang="nb-NO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109E47-B49F-402C-8A26-34289FCFF0AD}" type="slidenum">
              <a:rPr lang="nb-NO" smtClean="0"/>
              <a:pPr/>
              <a:t>6</a:t>
            </a:fld>
            <a:endParaRPr lang="nb-NO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751CEB-45B9-4C81-86AA-5748081CD7F2}" type="slidenum">
              <a:rPr lang="nb-NO" smtClean="0"/>
              <a:pPr/>
              <a:t>7</a:t>
            </a:fld>
            <a:endParaRPr lang="nb-NO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0C05E7-47CE-461F-B6DB-4C73E097A588}" type="slidenum">
              <a:rPr lang="nb-NO" smtClean="0"/>
              <a:pPr/>
              <a:t>8</a:t>
            </a:fld>
            <a:endParaRPr lang="nb-NO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DD77B-AAC4-48FC-A777-EE62AF715F3A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1BC7D-9767-4298-8A6E-066A0F9F7E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F285B-890B-4089-8F6F-265371A4A2D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79388" y="6429375"/>
            <a:ext cx="184150" cy="2444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lIns="91408" tIns="45705" rIns="91408" bIns="45705" anchor="ctr">
            <a:spAutoFit/>
          </a:bodyPr>
          <a:lstStyle/>
          <a:p>
            <a:pPr defTabSz="912813" eaLnBrk="0" hangingPunct="0">
              <a:spcBef>
                <a:spcPct val="50000"/>
              </a:spcBef>
              <a:defRPr/>
            </a:pPr>
            <a:endParaRPr lang="en-GB" sz="1000" dirty="0">
              <a:latin typeface="Times New Roman" pitchFamily="18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790700"/>
          </a:xfrm>
        </p:spPr>
        <p:txBody>
          <a:bodyPr anchor="ctr"/>
          <a:lstStyle>
            <a:lvl1pPr algn="ctr">
              <a:defRPr sz="2000">
                <a:solidFill>
                  <a:srgbClr val="0C2577"/>
                </a:solidFill>
              </a:defRPr>
            </a:lvl1pPr>
          </a:lstStyle>
          <a:p>
            <a:r>
              <a:rPr lang="en-GB"/>
              <a:t>Klikk for å redigere tittelstil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79613" y="1627188"/>
            <a:ext cx="2192337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4350" y="1627188"/>
            <a:ext cx="2192338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2F86A-9158-410B-ABB3-01B1BCDCF5E6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83213" y="557213"/>
            <a:ext cx="1133475" cy="4959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79613" y="557213"/>
            <a:ext cx="3251200" cy="4959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57213"/>
            <a:ext cx="4537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979613" y="1627188"/>
            <a:ext cx="4537075" cy="3889375"/>
          </a:xfrm>
        </p:spPr>
        <p:txBody>
          <a:bodyPr/>
          <a:lstStyle/>
          <a:p>
            <a:pPr lvl="0"/>
            <a:endParaRPr lang="nb-NO" noProof="0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322EC-2493-4B98-969B-CC306422CA6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70D9F-17C2-4B0B-AE6D-FA5334CDB811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61D3A-230A-4B49-B602-7782675787BF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53FDF-4970-415C-A607-15DD3781C2F9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85BB4-BD65-4C87-B97C-D8F7A8C8287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77B7D-EE07-447B-B030-B013A78AB15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A4367-7E6C-4DD6-8F1F-9446FE8A9B9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F7492FA-F607-4475-B207-474A5342E10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6" r:id="rId1"/>
    <p:sldLayoutId id="2147484227" r:id="rId2"/>
    <p:sldLayoutId id="2147484228" r:id="rId3"/>
    <p:sldLayoutId id="2147484229" r:id="rId4"/>
    <p:sldLayoutId id="2147484230" r:id="rId5"/>
    <p:sldLayoutId id="2147484231" r:id="rId6"/>
    <p:sldLayoutId id="2147484232" r:id="rId7"/>
    <p:sldLayoutId id="2147484233" r:id="rId8"/>
    <p:sldLayoutId id="2147484234" r:id="rId9"/>
    <p:sldLayoutId id="2147484235" r:id="rId10"/>
    <p:sldLayoutId id="214748423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79613" y="557213"/>
            <a:ext cx="4537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tittelstil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9613" y="1627188"/>
            <a:ext cx="4537075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tekststiler i malen</a:t>
            </a:r>
          </a:p>
          <a:p>
            <a:pPr lvl="1"/>
            <a:r>
              <a:rPr lang="en-GB" smtClean="0"/>
              <a:t>Andre nivå</a:t>
            </a:r>
          </a:p>
          <a:p>
            <a:pPr lvl="2"/>
            <a:r>
              <a:rPr lang="en-GB" smtClean="0"/>
              <a:t>Tredje nivå</a:t>
            </a:r>
          </a:p>
          <a:p>
            <a:pPr lvl="3"/>
            <a:r>
              <a:rPr lang="en-GB" smtClean="0"/>
              <a:t>Fjerde nivå</a:t>
            </a:r>
          </a:p>
          <a:p>
            <a:pPr lvl="4"/>
            <a:r>
              <a:rPr lang="en-GB" smtClean="0"/>
              <a:t>Femte nivå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8" r:id="rId1"/>
    <p:sldLayoutId id="2147484237" r:id="rId2"/>
    <p:sldLayoutId id="2147484238" r:id="rId3"/>
    <p:sldLayoutId id="2147484239" r:id="rId4"/>
    <p:sldLayoutId id="2147484240" r:id="rId5"/>
    <p:sldLayoutId id="2147484241" r:id="rId6"/>
    <p:sldLayoutId id="2147484242" r:id="rId7"/>
    <p:sldLayoutId id="2147484243" r:id="rId8"/>
    <p:sldLayoutId id="2147484244" r:id="rId9"/>
    <p:sldLayoutId id="2147484245" r:id="rId10"/>
    <p:sldLayoutId id="2147484246" r:id="rId11"/>
    <p:sldLayoutId id="214748424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285852" y="2000240"/>
            <a:ext cx="6765925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nb-NO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nb-NO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Norges </a:t>
            </a:r>
            <a:r>
              <a:rPr kumimoji="0" lang="nb-NO" sz="4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Bank’s</a:t>
            </a:r>
            <a:r>
              <a:rPr kumimoji="0" lang="nb-NO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br>
              <a:rPr kumimoji="0" lang="nb-NO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nb-NO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Survey </a:t>
            </a:r>
            <a:r>
              <a:rPr kumimoji="0" lang="nb-NO" sz="4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of</a:t>
            </a:r>
            <a:r>
              <a:rPr kumimoji="0" lang="nb-NO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Bank </a:t>
            </a:r>
            <a:r>
              <a:rPr kumimoji="0" lang="nb-NO" sz="4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Lending</a:t>
            </a:r>
            <a:endParaRPr kumimoji="0" lang="nb-NO" sz="40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827088" y="3789363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nb-NO" sz="4000" dirty="0">
                <a:solidFill>
                  <a:schemeClr val="tx2"/>
                </a:solidFill>
              </a:rPr>
              <a:t>2009 </a:t>
            </a:r>
            <a:r>
              <a:rPr lang="nb-NO" sz="4000" dirty="0" smtClean="0">
                <a:solidFill>
                  <a:schemeClr val="tx2"/>
                </a:solidFill>
              </a:rPr>
              <a:t>Q3</a:t>
            </a:r>
            <a:endParaRPr lang="nb-NO" sz="4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214282" y="500042"/>
          <a:ext cx="8643998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742056" y="6538477"/>
            <a:ext cx="5429288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nb-NO" dirty="0" err="1" smtClean="0">
                <a:latin typeface="Univers 45 Light" pitchFamily="34" charset="0"/>
              </a:rPr>
              <a:t>Source</a:t>
            </a:r>
            <a:r>
              <a:rPr lang="nb-NO" dirty="0" smtClean="0">
                <a:latin typeface="Univers 45 Light" pitchFamily="34" charset="0"/>
              </a:rPr>
              <a:t>: </a:t>
            </a:r>
            <a:r>
              <a:rPr lang="nb-NO" dirty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714612" y="714356"/>
            <a:ext cx="178595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err="1" smtClean="0">
                <a:latin typeface="Univers 45 Light" pitchFamily="34" charset="0"/>
              </a:rPr>
              <a:t>Repayment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loans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secured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on</a:t>
            </a:r>
            <a:r>
              <a:rPr lang="nb-NO" dirty="0" smtClean="0">
                <a:latin typeface="Univers 45 Light" pitchFamily="34" charset="0"/>
              </a:rPr>
              <a:t> dwellings</a:t>
            </a:r>
            <a:r>
              <a:rPr lang="nb-NO" baseline="30000" dirty="0" smtClean="0">
                <a:latin typeface="Univers 45 Light" pitchFamily="34" charset="0"/>
              </a:rPr>
              <a:t>3</a:t>
            </a:r>
            <a:r>
              <a:rPr lang="nb-NO" baseline="30000" dirty="0">
                <a:latin typeface="Univers 45 Light" pitchFamily="34" charset="0"/>
              </a:rPr>
              <a:t>)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857224" y="714356"/>
            <a:ext cx="18573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smtClean="0">
                <a:latin typeface="Univers 45 Light" pitchFamily="34" charset="0"/>
              </a:rPr>
              <a:t>Total</a:t>
            </a:r>
            <a:endParaRPr lang="nb-NO" baseline="30000" dirty="0">
              <a:latin typeface="Univers 45 Light" pitchFamily="34" charset="0"/>
            </a:endParaRPr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6357950" y="714356"/>
            <a:ext cx="17986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err="1" smtClean="0">
                <a:latin typeface="Univers 45 Light" pitchFamily="34" charset="0"/>
              </a:rPr>
              <a:t>Fixed-rate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loans</a:t>
            </a:r>
            <a:endParaRPr lang="nb-NO" dirty="0">
              <a:latin typeface="Univers 45 Light" pitchFamily="34" charset="0"/>
            </a:endParaRPr>
          </a:p>
        </p:txBody>
      </p:sp>
      <p:sp>
        <p:nvSpPr>
          <p:cNvPr id="11271" name="Line 9"/>
          <p:cNvSpPr>
            <a:spLocks noChangeShapeType="1"/>
          </p:cNvSpPr>
          <p:nvPr/>
        </p:nvSpPr>
        <p:spPr bwMode="auto">
          <a:xfrm flipH="1" flipV="1">
            <a:off x="6362286" y="681748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2" name="Text Box 10"/>
          <p:cNvSpPr txBox="1">
            <a:spLocks noChangeArrowheads="1"/>
          </p:cNvSpPr>
          <p:nvPr/>
        </p:nvSpPr>
        <p:spPr bwMode="auto">
          <a:xfrm>
            <a:off x="4572000" y="714356"/>
            <a:ext cx="17859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smtClean="0">
                <a:latin typeface="Univers 45 Light" pitchFamily="34" charset="0"/>
              </a:rPr>
              <a:t>Home </a:t>
            </a:r>
            <a:r>
              <a:rPr lang="nb-NO" dirty="0" err="1" smtClean="0">
                <a:latin typeface="Univers 45 Light" pitchFamily="34" charset="0"/>
              </a:rPr>
              <a:t>equity</a:t>
            </a:r>
            <a:r>
              <a:rPr lang="nb-NO" dirty="0" smtClean="0">
                <a:latin typeface="Univers 45 Light" pitchFamily="34" charset="0"/>
              </a:rPr>
              <a:t> lines </a:t>
            </a:r>
            <a:r>
              <a:rPr lang="nb-NO" dirty="0" err="1" smtClean="0">
                <a:latin typeface="Univers 45 Light" pitchFamily="34" charset="0"/>
              </a:rPr>
              <a:t>of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credit</a:t>
            </a:r>
            <a:endParaRPr lang="nb-NO" dirty="0">
              <a:latin typeface="Univers 45 Light" pitchFamily="34" charset="0"/>
            </a:endParaRPr>
          </a:p>
        </p:txBody>
      </p:sp>
      <p:sp>
        <p:nvSpPr>
          <p:cNvPr id="11273" name="Rectangle 11"/>
          <p:cNvSpPr>
            <a:spLocks noGrp="1" noChangeArrowheads="1"/>
          </p:cNvSpPr>
          <p:nvPr>
            <p:ph type="title"/>
          </p:nvPr>
        </p:nvSpPr>
        <p:spPr>
          <a:xfrm>
            <a:off x="357158" y="142852"/>
            <a:ext cx="8143932" cy="428628"/>
          </a:xfrm>
        </p:spPr>
        <p:txBody>
          <a:bodyPr/>
          <a:lstStyle/>
          <a:p>
            <a:pPr eaLnBrk="1" hangingPunct="1"/>
            <a:r>
              <a:rPr lang="nb-NO" b="1" dirty="0" err="1" smtClean="0">
                <a:latin typeface="Univers 45 Light" pitchFamily="34" charset="0"/>
              </a:rPr>
              <a:t>Chart</a:t>
            </a:r>
            <a:r>
              <a:rPr lang="nb-NO" b="1" dirty="0" smtClean="0">
                <a:latin typeface="Univers 45 Light" pitchFamily="34" charset="0"/>
              </a:rPr>
              <a:t> 1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Household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credit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demand</a:t>
            </a:r>
            <a:r>
              <a:rPr lang="nb-NO" dirty="0" smtClean="0">
                <a:latin typeface="Univers 45 Light" pitchFamily="34" charset="0"/>
              </a:rPr>
              <a:t> in 2009. Net </a:t>
            </a:r>
            <a:r>
              <a:rPr lang="nb-NO" dirty="0" err="1" smtClean="0">
                <a:latin typeface="Univers 45 Light" pitchFamily="34" charset="0"/>
              </a:rPr>
              <a:t>percentage</a:t>
            </a:r>
            <a:r>
              <a:rPr lang="nb-NO" dirty="0" smtClean="0">
                <a:latin typeface="Univers 45 Light" pitchFamily="34" charset="0"/>
              </a:rPr>
              <a:t> balances.</a:t>
            </a:r>
            <a:r>
              <a:rPr lang="nb-NO" baseline="30000" dirty="0" smtClean="0">
                <a:latin typeface="Univers 45 Light" pitchFamily="34" charset="0"/>
              </a:rPr>
              <a:t>1), 2)</a:t>
            </a:r>
            <a:endParaRPr lang="en-GB" dirty="0" smtClean="0">
              <a:latin typeface="Univers 45 Light" pitchFamily="34" charset="0"/>
            </a:endParaRPr>
          </a:p>
        </p:txBody>
      </p:sp>
      <p:sp>
        <p:nvSpPr>
          <p:cNvPr id="11275" name="Line 9"/>
          <p:cNvSpPr>
            <a:spLocks noChangeShapeType="1"/>
          </p:cNvSpPr>
          <p:nvPr/>
        </p:nvSpPr>
        <p:spPr bwMode="auto">
          <a:xfrm flipH="1" flipV="1">
            <a:off x="4532606" y="681748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6" name="Line 9"/>
          <p:cNvSpPr>
            <a:spLocks noChangeShapeType="1"/>
          </p:cNvSpPr>
          <p:nvPr/>
        </p:nvSpPr>
        <p:spPr bwMode="auto">
          <a:xfrm flipH="1" flipV="1">
            <a:off x="2705376" y="642918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571472" y="5357826"/>
            <a:ext cx="7786742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400" baseline="30000" dirty="0" smtClean="0">
                <a:latin typeface="Univers 45 Light" pitchFamily="34" charset="0"/>
              </a:rPr>
              <a:t>1)	</a:t>
            </a:r>
            <a:r>
              <a:rPr lang="nb-NO" sz="1400" dirty="0" smtClean="0">
                <a:latin typeface="Univers 45 Light" pitchFamily="34" charset="0"/>
              </a:rPr>
              <a:t>Net </a:t>
            </a:r>
            <a:r>
              <a:rPr lang="nb-NO" sz="1400" dirty="0" err="1" smtClean="0">
                <a:latin typeface="Univers 45 Light" pitchFamily="34" charset="0"/>
              </a:rPr>
              <a:t>percentage</a:t>
            </a:r>
            <a:r>
              <a:rPr lang="nb-NO" sz="1400" dirty="0" smtClean="0">
                <a:latin typeface="Univers 45 Light" pitchFamily="34" charset="0"/>
              </a:rPr>
              <a:t> </a:t>
            </a:r>
            <a:r>
              <a:rPr lang="nb-NO" sz="1400" dirty="0" err="1" smtClean="0">
                <a:latin typeface="Univers 45 Light" pitchFamily="34" charset="0"/>
              </a:rPr>
              <a:t>balances</a:t>
            </a:r>
            <a:r>
              <a:rPr lang="nb-NO" sz="1400" dirty="0" smtClean="0">
                <a:latin typeface="Univers 45 Light" pitchFamily="34" charset="0"/>
              </a:rPr>
              <a:t> </a:t>
            </a:r>
            <a:r>
              <a:rPr lang="nb-NO" sz="1400" dirty="0" err="1" smtClean="0">
                <a:latin typeface="Univers 45 Light" pitchFamily="34" charset="0"/>
              </a:rPr>
              <a:t>are</a:t>
            </a:r>
            <a:r>
              <a:rPr lang="nb-NO" sz="1400" dirty="0" smtClean="0">
                <a:latin typeface="Univers 45 Light" pitchFamily="34" charset="0"/>
              </a:rPr>
              <a:t> </a:t>
            </a:r>
            <a:r>
              <a:rPr lang="nb-NO" sz="1400" dirty="0" err="1" smtClean="0">
                <a:latin typeface="Univers 45 Light" pitchFamily="34" charset="0"/>
              </a:rPr>
              <a:t>calculated</a:t>
            </a:r>
            <a:r>
              <a:rPr lang="nb-NO" sz="1400" dirty="0" smtClean="0">
                <a:latin typeface="Univers 45 Light" pitchFamily="34" charset="0"/>
              </a:rPr>
              <a:t> by </a:t>
            </a:r>
            <a:r>
              <a:rPr lang="nb-NO" sz="1400" dirty="0" err="1" smtClean="0">
                <a:latin typeface="Univers 45 Light" pitchFamily="34" charset="0"/>
              </a:rPr>
              <a:t>weighting</a:t>
            </a:r>
            <a:r>
              <a:rPr lang="nb-NO" sz="1400" dirty="0" smtClean="0">
                <a:latin typeface="Univers 45 Light" pitchFamily="34" charset="0"/>
              </a:rPr>
              <a:t> </a:t>
            </a:r>
            <a:r>
              <a:rPr lang="nb-NO" sz="1400" dirty="0" err="1" smtClean="0">
                <a:latin typeface="Univers 45 Light" pitchFamily="34" charset="0"/>
              </a:rPr>
              <a:t>together</a:t>
            </a:r>
            <a:r>
              <a:rPr lang="nb-NO" sz="1400" dirty="0" smtClean="0">
                <a:latin typeface="Univers 45 Light" pitchFamily="34" charset="0"/>
              </a:rPr>
              <a:t> </a:t>
            </a:r>
            <a:r>
              <a:rPr lang="nb-NO" sz="1400" dirty="0" err="1" smtClean="0">
                <a:latin typeface="Univers 45 Light" pitchFamily="34" charset="0"/>
              </a:rPr>
              <a:t>the</a:t>
            </a:r>
            <a:r>
              <a:rPr lang="nb-NO" sz="1400" dirty="0" smtClean="0">
                <a:latin typeface="Univers 45 Light" pitchFamily="34" charset="0"/>
              </a:rPr>
              <a:t> </a:t>
            </a:r>
            <a:r>
              <a:rPr lang="nb-NO" sz="1400" dirty="0" err="1" smtClean="0">
                <a:latin typeface="Univers 45 Light" pitchFamily="34" charset="0"/>
              </a:rPr>
              <a:t>responses</a:t>
            </a:r>
            <a:r>
              <a:rPr lang="nb-NO" sz="1400" dirty="0" smtClean="0">
                <a:latin typeface="Univers 45 Light" pitchFamily="34" charset="0"/>
              </a:rPr>
              <a:t> in </a:t>
            </a:r>
            <a:r>
              <a:rPr lang="nb-NO" sz="1400" dirty="0" err="1" smtClean="0">
                <a:latin typeface="Univers 45 Light" pitchFamily="34" charset="0"/>
              </a:rPr>
              <a:t>the</a:t>
            </a:r>
            <a:r>
              <a:rPr lang="nb-NO" sz="1400" dirty="0" smtClean="0">
                <a:latin typeface="Univers 45 Light" pitchFamily="34" charset="0"/>
              </a:rPr>
              <a:t> survey. The </a:t>
            </a:r>
            <a:r>
              <a:rPr lang="nb-NO" sz="1400" dirty="0" err="1" smtClean="0">
                <a:latin typeface="Univers 45 Light" pitchFamily="34" charset="0"/>
              </a:rPr>
              <a:t>blue</a:t>
            </a:r>
            <a:r>
              <a:rPr lang="nb-NO" sz="1400" dirty="0" smtClean="0">
                <a:latin typeface="Univers 45 Light" pitchFamily="34" charset="0"/>
              </a:rPr>
              <a:t> bars show </a:t>
            </a:r>
            <a:r>
              <a:rPr lang="nb-NO" sz="1400" dirty="0" err="1" smtClean="0">
                <a:latin typeface="Univers 45 Light" pitchFamily="34" charset="0"/>
              </a:rPr>
              <a:t>developments</a:t>
            </a:r>
            <a:r>
              <a:rPr lang="nb-NO" sz="1400" dirty="0" smtClean="0">
                <a:latin typeface="Univers 45 Light" pitchFamily="34" charset="0"/>
              </a:rPr>
              <a:t> over </a:t>
            </a:r>
            <a:r>
              <a:rPr lang="nb-NO" sz="1400" dirty="0" err="1" smtClean="0">
                <a:latin typeface="Univers 45 Light" pitchFamily="34" charset="0"/>
              </a:rPr>
              <a:t>the</a:t>
            </a:r>
            <a:r>
              <a:rPr lang="nb-NO" sz="1400" dirty="0" smtClean="0">
                <a:latin typeface="Univers 45 Light" pitchFamily="34" charset="0"/>
              </a:rPr>
              <a:t> </a:t>
            </a:r>
            <a:r>
              <a:rPr lang="nb-NO" sz="1400" dirty="0" err="1" smtClean="0">
                <a:latin typeface="Univers 45 Light" pitchFamily="34" charset="0"/>
              </a:rPr>
              <a:t>past</a:t>
            </a:r>
            <a:r>
              <a:rPr lang="nb-NO" sz="1400" dirty="0" smtClean="0">
                <a:latin typeface="Univers 45 Light" pitchFamily="34" charset="0"/>
              </a:rPr>
              <a:t> </a:t>
            </a:r>
            <a:r>
              <a:rPr lang="nb-NO" sz="1400" dirty="0" err="1" smtClean="0">
                <a:latin typeface="Univers 45 Light" pitchFamily="34" charset="0"/>
              </a:rPr>
              <a:t>quarter</a:t>
            </a:r>
            <a:r>
              <a:rPr lang="nb-NO" sz="1400" dirty="0" smtClean="0">
                <a:latin typeface="Univers 45 Light" pitchFamily="34" charset="0"/>
              </a:rPr>
              <a:t>. The red </a:t>
            </a:r>
            <a:r>
              <a:rPr lang="nb-NO" sz="1400" dirty="0" err="1" smtClean="0">
                <a:latin typeface="Univers 45 Light" pitchFamily="34" charset="0"/>
              </a:rPr>
              <a:t>diamonds</a:t>
            </a:r>
            <a:r>
              <a:rPr lang="nb-NO" sz="1400" dirty="0" smtClean="0">
                <a:latin typeface="Univers 45 Light" pitchFamily="34" charset="0"/>
              </a:rPr>
              <a:t> show </a:t>
            </a:r>
            <a:r>
              <a:rPr lang="nb-NO" sz="1400" dirty="0" err="1" smtClean="0">
                <a:latin typeface="Univers 45 Light" pitchFamily="34" charset="0"/>
              </a:rPr>
              <a:t>expectations</a:t>
            </a:r>
            <a:r>
              <a:rPr lang="nb-NO" sz="1400" dirty="0" smtClean="0">
                <a:latin typeface="Univers 45 Light" pitchFamily="34" charset="0"/>
              </a:rPr>
              <a:t> over </a:t>
            </a:r>
            <a:r>
              <a:rPr lang="nb-NO" sz="1400" dirty="0" err="1" smtClean="0">
                <a:latin typeface="Univers 45 Light" pitchFamily="34" charset="0"/>
              </a:rPr>
              <a:t>the</a:t>
            </a:r>
            <a:r>
              <a:rPr lang="nb-NO" sz="1400" dirty="0" smtClean="0">
                <a:latin typeface="Univers 45 Light" pitchFamily="34" charset="0"/>
              </a:rPr>
              <a:t> </a:t>
            </a:r>
            <a:r>
              <a:rPr lang="nb-NO" sz="1400" dirty="0" err="1" smtClean="0">
                <a:latin typeface="Univers 45 Light" pitchFamily="34" charset="0"/>
              </a:rPr>
              <a:t>next</a:t>
            </a:r>
            <a:r>
              <a:rPr lang="nb-NO" sz="1400" dirty="0" smtClean="0">
                <a:latin typeface="Univers 45 Light" pitchFamily="34" charset="0"/>
              </a:rPr>
              <a:t> </a:t>
            </a:r>
            <a:r>
              <a:rPr lang="nb-NO" sz="1400" dirty="0" err="1" smtClean="0">
                <a:latin typeface="Univers 45 Light" pitchFamily="34" charset="0"/>
              </a:rPr>
              <a:t>quarter</a:t>
            </a:r>
            <a:r>
              <a:rPr lang="nb-NO" sz="1400" dirty="0" smtClean="0">
                <a:latin typeface="Univers 45 Light" pitchFamily="34" charset="0"/>
              </a:rPr>
              <a:t>. The red </a:t>
            </a:r>
            <a:r>
              <a:rPr lang="nb-NO" sz="1400" dirty="0" err="1" smtClean="0">
                <a:latin typeface="Univers 45 Light" pitchFamily="34" charset="0"/>
              </a:rPr>
              <a:t>diamonds</a:t>
            </a:r>
            <a:r>
              <a:rPr lang="nb-NO" sz="1400" dirty="0" smtClean="0">
                <a:latin typeface="Univers 45 Light" pitchFamily="34" charset="0"/>
              </a:rPr>
              <a:t> have </a:t>
            </a:r>
            <a:r>
              <a:rPr lang="nb-NO" sz="1400" dirty="0" err="1" smtClean="0">
                <a:latin typeface="Univers 45 Light" pitchFamily="34" charset="0"/>
              </a:rPr>
              <a:t>been</a:t>
            </a:r>
            <a:r>
              <a:rPr lang="nb-NO" sz="1400" dirty="0" smtClean="0">
                <a:latin typeface="Univers 45 Light" pitchFamily="34" charset="0"/>
              </a:rPr>
              <a:t> </a:t>
            </a:r>
            <a:r>
              <a:rPr lang="nb-NO" sz="1400" dirty="0" err="1" smtClean="0">
                <a:latin typeface="Univers 45 Light" pitchFamily="34" charset="0"/>
              </a:rPr>
              <a:t>moved</a:t>
            </a:r>
            <a:r>
              <a:rPr lang="nb-NO" sz="1400" dirty="0" smtClean="0">
                <a:latin typeface="Univers 45 Light" pitchFamily="34" charset="0"/>
              </a:rPr>
              <a:t> forward </a:t>
            </a:r>
            <a:r>
              <a:rPr lang="nb-NO" sz="1400" dirty="0" err="1" smtClean="0">
                <a:latin typeface="Univers 45 Light" pitchFamily="34" charset="0"/>
              </a:rPr>
              <a:t>one</a:t>
            </a:r>
            <a:r>
              <a:rPr lang="nb-NO" sz="1400" dirty="0" smtClean="0">
                <a:latin typeface="Univers 45 Light" pitchFamily="34" charset="0"/>
              </a:rPr>
              <a:t> </a:t>
            </a:r>
            <a:r>
              <a:rPr lang="nb-NO" sz="1400" dirty="0" err="1" smtClean="0">
                <a:latin typeface="Univers 45 Light" pitchFamily="34" charset="0"/>
              </a:rPr>
              <a:t>quarter</a:t>
            </a:r>
            <a:endParaRPr lang="nb-NO" sz="1400" dirty="0" smtClean="0">
              <a:latin typeface="Univers 45 Light" pitchFamily="34" charset="0"/>
            </a:endParaRPr>
          </a:p>
          <a:p>
            <a:pPr marL="457200" indent="-457200"/>
            <a:r>
              <a:rPr lang="nb-NO" sz="1400" baseline="30000" dirty="0" smtClean="0">
                <a:latin typeface="Univers 45 Light" pitchFamily="34" charset="0"/>
              </a:rPr>
              <a:t>2)	</a:t>
            </a:r>
            <a:r>
              <a:rPr lang="nb-NO" sz="1400" dirty="0" smtClean="0">
                <a:latin typeface="Univers 45 Light" pitchFamily="34" charset="0"/>
              </a:rPr>
              <a:t>Negative </a:t>
            </a:r>
            <a:r>
              <a:rPr lang="nb-NO" sz="1400" dirty="0" err="1" smtClean="0">
                <a:latin typeface="Univers 45 Light" pitchFamily="34" charset="0"/>
              </a:rPr>
              <a:t>net</a:t>
            </a:r>
            <a:r>
              <a:rPr lang="nb-NO" sz="1400" dirty="0" smtClean="0">
                <a:latin typeface="Univers 45 Light" pitchFamily="34" charset="0"/>
              </a:rPr>
              <a:t> </a:t>
            </a:r>
            <a:r>
              <a:rPr lang="nb-NO" sz="1400" dirty="0" err="1" smtClean="0">
                <a:latin typeface="Univers 45 Light" pitchFamily="34" charset="0"/>
              </a:rPr>
              <a:t>percentage</a:t>
            </a:r>
            <a:r>
              <a:rPr lang="nb-NO" sz="1400" dirty="0" smtClean="0">
                <a:latin typeface="Univers 45 Light" pitchFamily="34" charset="0"/>
              </a:rPr>
              <a:t> </a:t>
            </a:r>
            <a:r>
              <a:rPr lang="nb-NO" sz="1400" dirty="0" err="1" smtClean="0">
                <a:latin typeface="Univers 45 Light" pitchFamily="34" charset="0"/>
              </a:rPr>
              <a:t>balances</a:t>
            </a:r>
            <a:r>
              <a:rPr lang="nb-NO" sz="1400" dirty="0" smtClean="0">
                <a:latin typeface="Univers 45 Light" pitchFamily="34" charset="0"/>
              </a:rPr>
              <a:t> </a:t>
            </a:r>
            <a:r>
              <a:rPr lang="nb-NO" sz="1400" dirty="0" err="1" smtClean="0">
                <a:latin typeface="Univers 45 Light" pitchFamily="34" charset="0"/>
              </a:rPr>
              <a:t>denote</a:t>
            </a:r>
            <a:r>
              <a:rPr lang="nb-NO" sz="1400" dirty="0" smtClean="0">
                <a:latin typeface="Univers 45 Light" pitchFamily="34" charset="0"/>
              </a:rPr>
              <a:t> falling </a:t>
            </a:r>
            <a:r>
              <a:rPr lang="nb-NO" sz="1400" dirty="0" err="1" smtClean="0">
                <a:latin typeface="Univers 45 Light" pitchFamily="34" charset="0"/>
              </a:rPr>
              <a:t>demand</a:t>
            </a:r>
            <a:r>
              <a:rPr lang="nb-NO" sz="1600" dirty="0" smtClean="0">
                <a:latin typeface="Univers 45 Light" pitchFamily="34" charset="0"/>
              </a:rPr>
              <a:t> 	</a:t>
            </a:r>
          </a:p>
          <a:p>
            <a:pPr marL="457200" indent="-457200"/>
            <a:endParaRPr lang="nb-NO" sz="16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214282" y="928670"/>
          <a:ext cx="8643998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767314" y="6415087"/>
            <a:ext cx="449897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nb-NO" dirty="0" err="1" smtClean="0">
                <a:latin typeface="Univers 45 Light" pitchFamily="34" charset="0"/>
              </a:rPr>
              <a:t>Source</a:t>
            </a:r>
            <a:r>
              <a:rPr lang="nb-NO" dirty="0" smtClean="0">
                <a:latin typeface="Univers 45 Light" pitchFamily="34" charset="0"/>
              </a:rPr>
              <a:t>: </a:t>
            </a:r>
            <a:r>
              <a:rPr lang="nb-NO" dirty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</p:txBody>
      </p:sp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428596" y="5857892"/>
            <a:ext cx="8358246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baseline="30000" dirty="0" smtClean="0">
                <a:latin typeface="Univers 45 Light" pitchFamily="34" charset="0"/>
              </a:rPr>
              <a:t>1)</a:t>
            </a:r>
            <a:r>
              <a:rPr lang="nb-NO" dirty="0" smtClean="0">
                <a:latin typeface="Univers 45 Light" pitchFamily="34" charset="0"/>
              </a:rPr>
              <a:t> 	</a:t>
            </a:r>
            <a:r>
              <a:rPr lang="nb-NO" dirty="0" err="1" smtClean="0">
                <a:latin typeface="Univers 45 Light" pitchFamily="34" charset="0"/>
              </a:rPr>
              <a:t>See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footnote</a:t>
            </a:r>
            <a:r>
              <a:rPr lang="nb-NO" dirty="0" smtClean="0">
                <a:latin typeface="Univers 45 Light" pitchFamily="34" charset="0"/>
              </a:rPr>
              <a:t> 1 in </a:t>
            </a:r>
            <a:r>
              <a:rPr lang="nb-NO" dirty="0" err="1" smtClean="0">
                <a:latin typeface="Univers 45 Light" pitchFamily="34" charset="0"/>
              </a:rPr>
              <a:t>Chart</a:t>
            </a:r>
            <a:r>
              <a:rPr lang="nb-NO" dirty="0" smtClean="0">
                <a:latin typeface="Univers 45 Light" pitchFamily="34" charset="0"/>
              </a:rPr>
              <a:t> 1</a:t>
            </a:r>
          </a:p>
          <a:p>
            <a:pPr marL="342900" indent="-342900"/>
            <a:r>
              <a:rPr lang="nb-NO" baseline="30000" dirty="0" smtClean="0">
                <a:latin typeface="Univers 45 Light" pitchFamily="34" charset="0"/>
              </a:rPr>
              <a:t>2)</a:t>
            </a:r>
            <a:r>
              <a:rPr lang="nb-NO" dirty="0" smtClean="0">
                <a:latin typeface="Univers 45 Light" pitchFamily="34" charset="0"/>
              </a:rPr>
              <a:t> 	Negative </a:t>
            </a:r>
            <a:r>
              <a:rPr lang="nb-NO" dirty="0" err="1" smtClean="0">
                <a:latin typeface="Univers 45 Light" pitchFamily="34" charset="0"/>
              </a:rPr>
              <a:t>net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percentage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balances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denote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tighter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credit</a:t>
            </a:r>
            <a:r>
              <a:rPr lang="nb-NO" dirty="0" smtClean="0">
                <a:latin typeface="Univers 45 Light" pitchFamily="34" charset="0"/>
              </a:rPr>
              <a:t> standards </a:t>
            </a:r>
          </a:p>
          <a:p>
            <a:pPr marL="342900" indent="-342900" eaLnBrk="0" hangingPunct="0"/>
            <a:r>
              <a:rPr lang="nb-NO" dirty="0">
                <a:latin typeface="Univers 45 Light" pitchFamily="34" charset="0"/>
              </a:rPr>
              <a:t>		</a:t>
            </a:r>
          </a:p>
        </p:txBody>
      </p:sp>
      <p:sp>
        <p:nvSpPr>
          <p:cNvPr id="1030" name="Text Box 5"/>
          <p:cNvSpPr txBox="1">
            <a:spLocks noChangeArrowheads="1"/>
          </p:cNvSpPr>
          <p:nvPr/>
        </p:nvSpPr>
        <p:spPr bwMode="auto">
          <a:xfrm>
            <a:off x="2285984" y="1785926"/>
            <a:ext cx="150019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err="1" smtClean="0">
                <a:latin typeface="Univers 45 Light" pitchFamily="34" charset="0"/>
              </a:rPr>
              <a:t>Economic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outlook</a:t>
            </a:r>
            <a:endParaRPr lang="nb-NO" dirty="0">
              <a:latin typeface="Univers 45 Light" pitchFamily="34" charset="0"/>
            </a:endParaRPr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785786" y="1071546"/>
            <a:ext cx="150019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smtClean="0">
                <a:latin typeface="Univers 45 Light" pitchFamily="34" charset="0"/>
              </a:rPr>
              <a:t>Credit standards </a:t>
            </a:r>
            <a:r>
              <a:rPr lang="nb-NO" baseline="30000" dirty="0" smtClean="0">
                <a:latin typeface="Univers 45 Light" pitchFamily="34" charset="0"/>
              </a:rPr>
              <a:t>2</a:t>
            </a:r>
            <a:r>
              <a:rPr lang="nb-NO" baseline="30000" dirty="0">
                <a:latin typeface="Univers 45 Light" pitchFamily="34" charset="0"/>
              </a:rPr>
              <a:t>)</a:t>
            </a:r>
          </a:p>
        </p:txBody>
      </p:sp>
      <p:sp>
        <p:nvSpPr>
          <p:cNvPr id="1032" name="Line 7"/>
          <p:cNvSpPr>
            <a:spLocks noChangeShapeType="1"/>
          </p:cNvSpPr>
          <p:nvPr/>
        </p:nvSpPr>
        <p:spPr bwMode="auto">
          <a:xfrm flipV="1">
            <a:off x="2304456" y="1071546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2285984" y="1795162"/>
            <a:ext cx="594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3714744" y="1785926"/>
            <a:ext cx="164307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smtClean="0">
                <a:latin typeface="Univers 45 Light" pitchFamily="34" charset="0"/>
              </a:rPr>
              <a:t>Market </a:t>
            </a:r>
            <a:r>
              <a:rPr lang="nb-NO" dirty="0" err="1" smtClean="0">
                <a:latin typeface="Univers 45 Light" pitchFamily="34" charset="0"/>
              </a:rPr>
              <a:t>share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objectives</a:t>
            </a:r>
            <a:endParaRPr lang="nb-NO" dirty="0">
              <a:latin typeface="Univers 45 Light" pitchFamily="34" charset="0"/>
            </a:endParaRP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2285984" y="1071546"/>
            <a:ext cx="60166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err="1" smtClean="0">
                <a:latin typeface="Univers 45 Light" pitchFamily="34" charset="0"/>
              </a:rPr>
              <a:t>Factors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affecting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credit</a:t>
            </a:r>
            <a:r>
              <a:rPr lang="nb-NO" dirty="0" smtClean="0">
                <a:latin typeface="Univers 45 Light" pitchFamily="34" charset="0"/>
              </a:rPr>
              <a:t> standards</a:t>
            </a:r>
            <a:endParaRPr lang="nb-NO" baseline="30000" dirty="0">
              <a:latin typeface="Univers 45 Light" pitchFamily="34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357158" y="357166"/>
            <a:ext cx="8215370" cy="636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nb-NO" b="1" dirty="0" err="1" smtClean="0">
                <a:latin typeface="Univers 45 Light" pitchFamily="34" charset="0"/>
              </a:rPr>
              <a:t>Chart</a:t>
            </a:r>
            <a:r>
              <a:rPr lang="nb-NO" b="1" dirty="0" smtClean="0">
                <a:latin typeface="Univers 45 Light" pitchFamily="34" charset="0"/>
              </a:rPr>
              <a:t> 2 </a:t>
            </a:r>
            <a:r>
              <a:rPr lang="nb-NO" dirty="0" err="1" smtClean="0">
                <a:latin typeface="Univers 45 Light" pitchFamily="34" charset="0"/>
              </a:rPr>
              <a:t>Change</a:t>
            </a:r>
            <a:r>
              <a:rPr lang="nb-NO" dirty="0" smtClean="0">
                <a:latin typeface="Univers 45 Light" pitchFamily="34" charset="0"/>
              </a:rPr>
              <a:t> in </a:t>
            </a:r>
            <a:r>
              <a:rPr lang="nb-NO" dirty="0" err="1" smtClean="0">
                <a:latin typeface="Univers 45 Light" pitchFamily="34" charset="0"/>
              </a:rPr>
              <a:t>credit</a:t>
            </a:r>
            <a:r>
              <a:rPr lang="nb-NO" dirty="0" smtClean="0">
                <a:latin typeface="Univers 45 Light" pitchFamily="34" charset="0"/>
              </a:rPr>
              <a:t> standards for </a:t>
            </a:r>
            <a:r>
              <a:rPr lang="nb-NO" dirty="0" err="1" smtClean="0">
                <a:latin typeface="Univers 45 Light" pitchFamily="34" charset="0"/>
              </a:rPr>
              <a:t>households</a:t>
            </a:r>
            <a:r>
              <a:rPr lang="nb-NO" dirty="0" smtClean="0">
                <a:latin typeface="Univers 45 Light" pitchFamily="34" charset="0"/>
              </a:rPr>
              <a:t> in 2009. </a:t>
            </a:r>
            <a:r>
              <a:rPr lang="nb-NO" dirty="0" err="1" smtClean="0">
                <a:latin typeface="Univers 45 Light" pitchFamily="34" charset="0"/>
              </a:rPr>
              <a:t>Factors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affecting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credit</a:t>
            </a:r>
            <a:r>
              <a:rPr lang="nb-NO" dirty="0" smtClean="0">
                <a:latin typeface="Univers 45 Light" pitchFamily="34" charset="0"/>
              </a:rPr>
              <a:t> standards. Net </a:t>
            </a:r>
            <a:r>
              <a:rPr lang="nb-NO" dirty="0" err="1" smtClean="0">
                <a:latin typeface="Univers 45 Light" pitchFamily="34" charset="0"/>
              </a:rPr>
              <a:t>percentage</a:t>
            </a:r>
            <a:r>
              <a:rPr lang="nb-NO" dirty="0" smtClean="0">
                <a:latin typeface="Univers 45 Light" pitchFamily="34" charset="0"/>
              </a:rPr>
              <a:t> balances</a:t>
            </a:r>
            <a:r>
              <a:rPr lang="nb-NO" baseline="30000" dirty="0" smtClean="0">
                <a:latin typeface="Univers 45 Light" pitchFamily="34" charset="0"/>
              </a:rPr>
              <a:t>1)</a:t>
            </a:r>
            <a:endParaRPr lang="en-GB" dirty="0">
              <a:latin typeface="Univers 45 Light" pitchFamily="34" charset="0"/>
            </a:endParaRPr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 flipH="1" flipV="1">
            <a:off x="5286380" y="1795162"/>
            <a:ext cx="0" cy="349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5286380" y="1785926"/>
            <a:ext cx="15001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err="1" smtClean="0">
                <a:latin typeface="Univers 45 Light" pitchFamily="34" charset="0"/>
              </a:rPr>
              <a:t>Default</a:t>
            </a:r>
            <a:endParaRPr lang="nb-NO" dirty="0">
              <a:latin typeface="Univers 45 Light" pitchFamily="34" charset="0"/>
            </a:endParaRPr>
          </a:p>
        </p:txBody>
      </p:sp>
      <p:sp>
        <p:nvSpPr>
          <p:cNvPr id="1039" name="Line 13"/>
          <p:cNvSpPr>
            <a:spLocks noChangeShapeType="1"/>
          </p:cNvSpPr>
          <p:nvPr/>
        </p:nvSpPr>
        <p:spPr bwMode="auto">
          <a:xfrm flipH="1" flipV="1">
            <a:off x="3788632" y="1795162"/>
            <a:ext cx="0" cy="349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6715140" y="1785926"/>
            <a:ext cx="15716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err="1" smtClean="0">
                <a:latin typeface="Univers 45 Light" pitchFamily="34" charset="0"/>
              </a:rPr>
              <a:t>Funding</a:t>
            </a:r>
            <a:endParaRPr lang="nb-NO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214282" y="571480"/>
          <a:ext cx="8640000" cy="50895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463090" y="6557940"/>
            <a:ext cx="4498975" cy="30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nb-NO" dirty="0" err="1" smtClean="0">
                <a:latin typeface="Univers 45 Light" pitchFamily="34" charset="0"/>
              </a:rPr>
              <a:t>Source</a:t>
            </a:r>
            <a:r>
              <a:rPr lang="nb-NO" dirty="0" smtClean="0">
                <a:latin typeface="Univers 45 Light" pitchFamily="34" charset="0"/>
              </a:rPr>
              <a:t>: </a:t>
            </a:r>
            <a:r>
              <a:rPr lang="nb-NO" dirty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2643174" y="714356"/>
            <a:ext cx="189757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err="1" smtClean="0">
                <a:latin typeface="Univers 45 Light" pitchFamily="34" charset="0"/>
              </a:rPr>
              <a:t>Maximum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loan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maturity</a:t>
            </a:r>
            <a:endParaRPr lang="nb-NO" baseline="30000" dirty="0">
              <a:latin typeface="Univers 45 Light" pitchFamily="34" charset="0"/>
            </a:endParaRPr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857224" y="714356"/>
            <a:ext cx="17859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err="1" smtClean="0">
                <a:latin typeface="Univers 45 Light" pitchFamily="34" charset="0"/>
              </a:rPr>
              <a:t>Lending</a:t>
            </a:r>
            <a:r>
              <a:rPr lang="nb-NO" dirty="0" smtClean="0">
                <a:latin typeface="Univers 45 Light" pitchFamily="34" charset="0"/>
              </a:rPr>
              <a:t> margins</a:t>
            </a:r>
            <a:endParaRPr lang="nb-NO" baseline="30000" dirty="0">
              <a:latin typeface="Univers 45 Light" pitchFamily="34" charset="0"/>
            </a:endParaRPr>
          </a:p>
        </p:txBody>
      </p:sp>
      <p:sp>
        <p:nvSpPr>
          <p:cNvPr id="2055" name="Line 6"/>
          <p:cNvSpPr>
            <a:spLocks noChangeShapeType="1"/>
          </p:cNvSpPr>
          <p:nvPr/>
        </p:nvSpPr>
        <p:spPr bwMode="auto">
          <a:xfrm flipV="1">
            <a:off x="2673332" y="642917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6" name="Line 7"/>
          <p:cNvSpPr>
            <a:spLocks noChangeShapeType="1"/>
          </p:cNvSpPr>
          <p:nvPr/>
        </p:nvSpPr>
        <p:spPr bwMode="auto">
          <a:xfrm flipH="1" flipV="1">
            <a:off x="4526384" y="642918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6357950" y="714356"/>
            <a:ext cx="182711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err="1" smtClean="0">
                <a:latin typeface="Univers 45 Light" pitchFamily="34" charset="0"/>
              </a:rPr>
              <a:t>Interest-only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periods</a:t>
            </a:r>
            <a:endParaRPr lang="nb-NO" dirty="0">
              <a:latin typeface="Univers 45 Light" pitchFamily="34" charset="0"/>
            </a:endParaRPr>
          </a:p>
        </p:txBody>
      </p:sp>
      <p:sp>
        <p:nvSpPr>
          <p:cNvPr id="2058" name="Line 9"/>
          <p:cNvSpPr>
            <a:spLocks noChangeShapeType="1"/>
          </p:cNvSpPr>
          <p:nvPr/>
        </p:nvSpPr>
        <p:spPr bwMode="auto">
          <a:xfrm flipH="1" flipV="1">
            <a:off x="6392444" y="642918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9" name="Text Box 10"/>
          <p:cNvSpPr txBox="1">
            <a:spLocks noChangeArrowheads="1"/>
          </p:cNvSpPr>
          <p:nvPr/>
        </p:nvSpPr>
        <p:spPr bwMode="auto">
          <a:xfrm>
            <a:off x="4572000" y="714356"/>
            <a:ext cx="179586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err="1" smtClean="0">
                <a:latin typeface="Univers 45 Light" pitchFamily="34" charset="0"/>
              </a:rPr>
              <a:t>Maximum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loan-to-value</a:t>
            </a:r>
            <a:r>
              <a:rPr lang="nb-NO" dirty="0" smtClean="0">
                <a:latin typeface="Univers 45 Light" pitchFamily="34" charset="0"/>
              </a:rPr>
              <a:t> ratio</a:t>
            </a:r>
            <a:endParaRPr lang="nb-NO" dirty="0">
              <a:latin typeface="Univers 45 Light" pitchFamily="34" charset="0"/>
            </a:endParaRPr>
          </a:p>
        </p:txBody>
      </p:sp>
      <p:sp>
        <p:nvSpPr>
          <p:cNvPr id="2061" name="Rectangle 12"/>
          <p:cNvSpPr>
            <a:spLocks noGrp="1" noChangeArrowheads="1"/>
          </p:cNvSpPr>
          <p:nvPr>
            <p:ph type="title"/>
          </p:nvPr>
        </p:nvSpPr>
        <p:spPr>
          <a:xfrm>
            <a:off x="500034" y="285728"/>
            <a:ext cx="8501122" cy="428628"/>
          </a:xfrm>
        </p:spPr>
        <p:txBody>
          <a:bodyPr/>
          <a:lstStyle/>
          <a:p>
            <a:pPr eaLnBrk="1" hangingPunct="1"/>
            <a:r>
              <a:rPr lang="nb-NO" b="1" dirty="0" err="1" smtClean="0">
                <a:latin typeface="Univers 45 Light" pitchFamily="34" charset="0"/>
              </a:rPr>
              <a:t>Chart</a:t>
            </a:r>
            <a:r>
              <a:rPr lang="nb-NO" b="1" dirty="0" smtClean="0">
                <a:latin typeface="Univers 45 Light" pitchFamily="34" charset="0"/>
              </a:rPr>
              <a:t> 3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Change</a:t>
            </a:r>
            <a:r>
              <a:rPr lang="nb-NO" dirty="0" smtClean="0">
                <a:latin typeface="Univers 45 Light" pitchFamily="34" charset="0"/>
              </a:rPr>
              <a:t> in </a:t>
            </a:r>
            <a:r>
              <a:rPr lang="nb-NO" dirty="0" err="1" smtClean="0">
                <a:latin typeface="Univers 45 Light" pitchFamily="34" charset="0"/>
              </a:rPr>
              <a:t>loan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conditions</a:t>
            </a:r>
            <a:r>
              <a:rPr lang="nb-NO" dirty="0" smtClean="0">
                <a:latin typeface="Univers 45 Light" pitchFamily="34" charset="0"/>
              </a:rPr>
              <a:t> for </a:t>
            </a:r>
            <a:r>
              <a:rPr lang="nb-NO" dirty="0" err="1" smtClean="0">
                <a:latin typeface="Univers 45 Light" pitchFamily="34" charset="0"/>
              </a:rPr>
              <a:t>households</a:t>
            </a:r>
            <a:r>
              <a:rPr lang="nb-NO" dirty="0" smtClean="0">
                <a:latin typeface="Univers 45 Light" pitchFamily="34" charset="0"/>
              </a:rPr>
              <a:t> in 2009. Net </a:t>
            </a:r>
            <a:r>
              <a:rPr lang="nb-NO" dirty="0" err="1" smtClean="0">
                <a:latin typeface="Univers 45 Light" pitchFamily="34" charset="0"/>
              </a:rPr>
              <a:t>percentage</a:t>
            </a:r>
            <a:r>
              <a:rPr lang="nb-NO" dirty="0" smtClean="0">
                <a:latin typeface="Univers 45 Light" pitchFamily="34" charset="0"/>
              </a:rPr>
              <a:t> balances</a:t>
            </a:r>
            <a:r>
              <a:rPr lang="nb-NO" baseline="30000" dirty="0" smtClean="0">
                <a:latin typeface="Univers 45 Light" pitchFamily="34" charset="0"/>
              </a:rPr>
              <a:t>1), 2)</a:t>
            </a:r>
            <a:endParaRPr lang="en-GB" dirty="0" smtClean="0">
              <a:latin typeface="Univers 45 Light" pitchFamily="34" charset="0"/>
            </a:endParaRP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500034" y="5357826"/>
            <a:ext cx="8643966" cy="1357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baseline="30000" dirty="0" smtClean="0">
                <a:latin typeface="Univers 45 Light" pitchFamily="34" charset="0"/>
              </a:rPr>
              <a:t>1)</a:t>
            </a:r>
            <a:r>
              <a:rPr lang="nb-NO" sz="1600" dirty="0" smtClean="0">
                <a:latin typeface="Univers 45 Light" pitchFamily="34" charset="0"/>
              </a:rPr>
              <a:t> 	</a:t>
            </a:r>
            <a:r>
              <a:rPr lang="nb-NO" sz="1600" dirty="0" err="1" smtClean="0">
                <a:latin typeface="Univers 45 Light" pitchFamily="34" charset="0"/>
              </a:rPr>
              <a:t>See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footnote</a:t>
            </a:r>
            <a:r>
              <a:rPr lang="nb-NO" sz="1600" dirty="0" smtClean="0">
                <a:latin typeface="Univers 45 Light" pitchFamily="34" charset="0"/>
              </a:rPr>
              <a:t> 1 in </a:t>
            </a:r>
            <a:r>
              <a:rPr lang="nb-NO" sz="1600" dirty="0" err="1" smtClean="0">
                <a:latin typeface="Univers 45 Light" pitchFamily="34" charset="0"/>
              </a:rPr>
              <a:t>Chart</a:t>
            </a:r>
            <a:r>
              <a:rPr lang="nb-NO" sz="1600" dirty="0" smtClean="0">
                <a:latin typeface="Univers 45 Light" pitchFamily="34" charset="0"/>
              </a:rPr>
              <a:t> 1</a:t>
            </a:r>
          </a:p>
          <a:p>
            <a:pPr marL="457200" indent="-457200"/>
            <a:r>
              <a:rPr lang="nb-NO" sz="1600" baseline="30000" dirty="0" smtClean="0">
                <a:latin typeface="Univers 45 Light" pitchFamily="34" charset="0"/>
              </a:rPr>
              <a:t>2)</a:t>
            </a:r>
            <a:r>
              <a:rPr lang="nb-NO" sz="1600" dirty="0" smtClean="0">
                <a:latin typeface="Univers 45 Light" pitchFamily="34" charset="0"/>
              </a:rPr>
              <a:t> 	Positive </a:t>
            </a:r>
            <a:r>
              <a:rPr lang="nb-NO" sz="1600" dirty="0" err="1" smtClean="0">
                <a:latin typeface="Univers 45 Light" pitchFamily="34" charset="0"/>
              </a:rPr>
              <a:t>net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percentage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balances</a:t>
            </a:r>
            <a:r>
              <a:rPr lang="nb-NO" sz="1600" dirty="0" smtClean="0">
                <a:latin typeface="Univers 45 Light" pitchFamily="34" charset="0"/>
              </a:rPr>
              <a:t> for </a:t>
            </a:r>
            <a:r>
              <a:rPr lang="nb-NO" sz="1600" dirty="0" err="1" smtClean="0">
                <a:latin typeface="Univers 45 Light" pitchFamily="34" charset="0"/>
              </a:rPr>
              <a:t>lending</a:t>
            </a:r>
            <a:r>
              <a:rPr lang="nb-NO" sz="1600" dirty="0" smtClean="0">
                <a:latin typeface="Univers 45 Light" pitchFamily="34" charset="0"/>
              </a:rPr>
              <a:t> margins </a:t>
            </a:r>
            <a:r>
              <a:rPr lang="nb-NO" sz="1600" dirty="0" err="1" smtClean="0">
                <a:latin typeface="Univers 45 Light" pitchFamily="34" charset="0"/>
              </a:rPr>
              <a:t>indicate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higher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lending</a:t>
            </a:r>
            <a:r>
              <a:rPr lang="nb-NO" sz="1600" dirty="0" smtClean="0">
                <a:latin typeface="Univers 45 Light" pitchFamily="34" charset="0"/>
              </a:rPr>
              <a:t> margins and </a:t>
            </a:r>
            <a:r>
              <a:rPr lang="nb-NO" sz="1600" dirty="0" err="1" smtClean="0">
                <a:latin typeface="Univers 45 Light" pitchFamily="34" charset="0"/>
              </a:rPr>
              <a:t>therefore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tighter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credit</a:t>
            </a:r>
            <a:r>
              <a:rPr lang="nb-NO" sz="1600" dirty="0" smtClean="0">
                <a:latin typeface="Univers 45 Light" pitchFamily="34" charset="0"/>
              </a:rPr>
              <a:t> standards. Negative </a:t>
            </a:r>
            <a:r>
              <a:rPr lang="nb-NO" sz="1600" dirty="0" err="1" smtClean="0">
                <a:latin typeface="Univers 45 Light" pitchFamily="34" charset="0"/>
              </a:rPr>
              <a:t>net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percentage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balances</a:t>
            </a:r>
            <a:r>
              <a:rPr lang="nb-NO" sz="1600" dirty="0" smtClean="0">
                <a:latin typeface="Univers 45 Light" pitchFamily="34" charset="0"/>
              </a:rPr>
              <a:t> for </a:t>
            </a:r>
            <a:r>
              <a:rPr lang="nb-NO" sz="1600" dirty="0" err="1" smtClean="0">
                <a:latin typeface="Univers 45 Light" pitchFamily="34" charset="0"/>
              </a:rPr>
              <a:t>maximum</a:t>
            </a:r>
            <a:r>
              <a:rPr lang="nb-NO" sz="1600" dirty="0" smtClean="0">
                <a:latin typeface="Univers 45 Light" pitchFamily="34" charset="0"/>
              </a:rPr>
              <a:t> LTI ratio, </a:t>
            </a:r>
            <a:r>
              <a:rPr lang="nb-NO" sz="1600" dirty="0" err="1" smtClean="0">
                <a:latin typeface="Univers 45 Light" pitchFamily="34" charset="0"/>
              </a:rPr>
              <a:t>maximum</a:t>
            </a:r>
            <a:r>
              <a:rPr lang="nb-NO" sz="1600" dirty="0" smtClean="0">
                <a:latin typeface="Univers 45 Light" pitchFamily="34" charset="0"/>
              </a:rPr>
              <a:t> LTV ratio and </a:t>
            </a:r>
            <a:r>
              <a:rPr lang="nb-NO" sz="1600" dirty="0" err="1" smtClean="0">
                <a:latin typeface="Univers 45 Light" pitchFamily="34" charset="0"/>
              </a:rPr>
              <a:t>use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of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interest-only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periods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denote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tighter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credit</a:t>
            </a:r>
            <a:r>
              <a:rPr lang="nb-NO" sz="1600" dirty="0" smtClean="0">
                <a:latin typeface="Univers 45 Light" pitchFamily="34" charset="0"/>
              </a:rPr>
              <a:t> standards</a:t>
            </a:r>
          </a:p>
          <a:p>
            <a:pPr marL="457200" indent="-457200"/>
            <a:r>
              <a:rPr lang="nb-NO" sz="1600" dirty="0">
                <a:latin typeface="Arial Narrow" pitchFamily="34" charset="0"/>
              </a:rPr>
              <a:t>	</a:t>
            </a:r>
          </a:p>
          <a:p>
            <a:pPr marL="457200" indent="-457200"/>
            <a:endParaRPr lang="nb-NO" sz="16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285720" y="857232"/>
          <a:ext cx="8640000" cy="50720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7" name="Text Box 3"/>
          <p:cNvSpPr txBox="1">
            <a:spLocks noChangeArrowheads="1"/>
          </p:cNvSpPr>
          <p:nvPr/>
        </p:nvSpPr>
        <p:spPr bwMode="auto">
          <a:xfrm>
            <a:off x="571472" y="5643578"/>
            <a:ext cx="8215370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baseline="30000" dirty="0" smtClean="0">
                <a:latin typeface="Univers 45 Light" pitchFamily="34" charset="0"/>
              </a:rPr>
              <a:t>1)</a:t>
            </a:r>
            <a:r>
              <a:rPr lang="nb-NO" dirty="0" smtClean="0">
                <a:latin typeface="Univers 45 Light" pitchFamily="34" charset="0"/>
              </a:rPr>
              <a:t>	</a:t>
            </a:r>
            <a:r>
              <a:rPr lang="nb-NO" dirty="0" err="1" smtClean="0">
                <a:latin typeface="Univers 45 Light" pitchFamily="34" charset="0"/>
              </a:rPr>
              <a:t>See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footnote</a:t>
            </a:r>
            <a:r>
              <a:rPr lang="nb-NO" dirty="0" smtClean="0">
                <a:latin typeface="Univers 45 Light" pitchFamily="34" charset="0"/>
              </a:rPr>
              <a:t> 1 in </a:t>
            </a:r>
            <a:r>
              <a:rPr lang="nb-NO" dirty="0" err="1" smtClean="0">
                <a:latin typeface="Univers 45 Light" pitchFamily="34" charset="0"/>
              </a:rPr>
              <a:t>Chart</a:t>
            </a:r>
            <a:r>
              <a:rPr lang="nb-NO" dirty="0" smtClean="0">
                <a:latin typeface="Univers 45 Light" pitchFamily="34" charset="0"/>
              </a:rPr>
              <a:t> 1 </a:t>
            </a:r>
          </a:p>
          <a:p>
            <a:pPr marL="457200" indent="-457200"/>
            <a:r>
              <a:rPr lang="nb-NO" baseline="30000" dirty="0" smtClean="0">
                <a:latin typeface="Univers 45 Light" pitchFamily="34" charset="0"/>
              </a:rPr>
              <a:t>2)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smtClean="0">
                <a:latin typeface="Arial Narrow" pitchFamily="34" charset="0"/>
              </a:rPr>
              <a:t>	</a:t>
            </a:r>
            <a:r>
              <a:rPr lang="nb-NO" dirty="0" smtClean="0">
                <a:latin typeface="Univers 45 Light" pitchFamily="34" charset="0"/>
              </a:rPr>
              <a:t>Positive </a:t>
            </a:r>
            <a:r>
              <a:rPr lang="nb-NO" dirty="0" err="1" smtClean="0">
                <a:latin typeface="Univers 45 Light" pitchFamily="34" charset="0"/>
              </a:rPr>
              <a:t>net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percentage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balances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denote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increased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demand</a:t>
            </a:r>
            <a:r>
              <a:rPr lang="nb-NO" dirty="0" smtClean="0">
                <a:latin typeface="Univers 45 Light" pitchFamily="34" charset="0"/>
              </a:rPr>
              <a:t> or </a:t>
            </a:r>
            <a:r>
              <a:rPr lang="nb-NO" dirty="0" err="1" smtClean="0">
                <a:latin typeface="Univers 45 Light" pitchFamily="34" charset="0"/>
              </a:rPr>
              <a:t>increased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drawdowns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on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credit</a:t>
            </a:r>
            <a:r>
              <a:rPr lang="nb-NO" dirty="0" smtClean="0">
                <a:latin typeface="Univers 45 Light" pitchFamily="34" charset="0"/>
              </a:rPr>
              <a:t> lines</a:t>
            </a:r>
          </a:p>
          <a:p>
            <a:pPr marL="457200" indent="-457200"/>
            <a:r>
              <a:rPr lang="nb-NO" dirty="0" err="1" smtClean="0">
                <a:latin typeface="Univers 45 Light" pitchFamily="34" charset="0"/>
              </a:rPr>
              <a:t>Source</a:t>
            </a:r>
            <a:r>
              <a:rPr lang="nb-NO" dirty="0" smtClean="0">
                <a:latin typeface="Univers 45 Light" pitchFamily="34" charset="0"/>
              </a:rPr>
              <a:t>: Norges Bank</a:t>
            </a:r>
            <a:endParaRPr lang="nb-NO" dirty="0">
              <a:latin typeface="Univers 45 Light" pitchFamily="34" charset="0"/>
            </a:endParaRPr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857224" y="1000108"/>
            <a:ext cx="250033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smtClean="0">
                <a:latin typeface="Univers 45 Light" pitchFamily="34" charset="0"/>
              </a:rPr>
              <a:t>Credit </a:t>
            </a:r>
            <a:r>
              <a:rPr lang="nb-NO" dirty="0" err="1" smtClean="0">
                <a:latin typeface="Univers 45 Light" pitchFamily="34" charset="0"/>
              </a:rPr>
              <a:t>demand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among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non-financial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corporations</a:t>
            </a:r>
            <a:endParaRPr lang="nb-NO" baseline="30000" dirty="0">
              <a:latin typeface="Univers 45 Light" pitchFamily="34" charset="0"/>
            </a:endParaRPr>
          </a:p>
        </p:txBody>
      </p:sp>
      <p:sp>
        <p:nvSpPr>
          <p:cNvPr id="3079" name="Line 6"/>
          <p:cNvSpPr>
            <a:spLocks noChangeShapeType="1"/>
          </p:cNvSpPr>
          <p:nvPr/>
        </p:nvSpPr>
        <p:spPr bwMode="auto">
          <a:xfrm flipV="1">
            <a:off x="3348318" y="1000108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3357554" y="1000108"/>
            <a:ext cx="250033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err="1" smtClean="0">
                <a:latin typeface="Univers 45 Light" pitchFamily="34" charset="0"/>
              </a:rPr>
              <a:t>Drawdowns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on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credit</a:t>
            </a:r>
            <a:r>
              <a:rPr lang="nb-NO" dirty="0" smtClean="0">
                <a:latin typeface="Univers 45 Light" pitchFamily="34" charset="0"/>
              </a:rPr>
              <a:t> lines</a:t>
            </a:r>
            <a:endParaRPr lang="nb-NO" dirty="0">
              <a:latin typeface="Univers 45 Light" pitchFamily="34" charset="0"/>
            </a:endParaRPr>
          </a:p>
        </p:txBody>
      </p:sp>
      <p:sp>
        <p:nvSpPr>
          <p:cNvPr id="3081" name="Rectangle 8"/>
          <p:cNvSpPr>
            <a:spLocks noGrp="1" noChangeArrowheads="1"/>
          </p:cNvSpPr>
          <p:nvPr>
            <p:ph type="title"/>
          </p:nvPr>
        </p:nvSpPr>
        <p:spPr>
          <a:xfrm>
            <a:off x="214282" y="142852"/>
            <a:ext cx="8572560" cy="769957"/>
          </a:xfrm>
        </p:spPr>
        <p:txBody>
          <a:bodyPr/>
          <a:lstStyle/>
          <a:p>
            <a:pPr eaLnBrk="1" hangingPunct="1"/>
            <a:r>
              <a:rPr lang="nb-NO" b="1" dirty="0" err="1" smtClean="0">
                <a:latin typeface="Univers 45 Light" pitchFamily="34" charset="0"/>
              </a:rPr>
              <a:t>Chart</a:t>
            </a:r>
            <a:r>
              <a:rPr lang="nb-NO" b="1" dirty="0" smtClean="0">
                <a:latin typeface="Univers 45 Light" pitchFamily="34" charset="0"/>
              </a:rPr>
              <a:t> 4</a:t>
            </a:r>
            <a:r>
              <a:rPr lang="nb-NO" dirty="0" smtClean="0">
                <a:latin typeface="Univers 45 Light" pitchFamily="34" charset="0"/>
              </a:rPr>
              <a:t> Credit </a:t>
            </a:r>
            <a:r>
              <a:rPr lang="nb-NO" dirty="0" err="1" smtClean="0">
                <a:latin typeface="Univers 45 Light" pitchFamily="34" charset="0"/>
              </a:rPr>
              <a:t>demand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among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non-financial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corporations</a:t>
            </a:r>
            <a:r>
              <a:rPr lang="nb-NO" dirty="0" smtClean="0">
                <a:latin typeface="Univers 45 Light" pitchFamily="34" charset="0"/>
              </a:rPr>
              <a:t> and </a:t>
            </a:r>
            <a:r>
              <a:rPr lang="nb-NO" dirty="0" err="1" smtClean="0">
                <a:latin typeface="Univers 45 Light" pitchFamily="34" charset="0"/>
              </a:rPr>
              <a:t>drawdowns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on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credit</a:t>
            </a:r>
            <a:r>
              <a:rPr lang="nb-NO" dirty="0" smtClean="0">
                <a:latin typeface="Univers 45 Light" pitchFamily="34" charset="0"/>
              </a:rPr>
              <a:t> lines in 2009. Net </a:t>
            </a:r>
            <a:r>
              <a:rPr lang="nb-NO" dirty="0" err="1" smtClean="0">
                <a:latin typeface="Univers 45 Light" pitchFamily="34" charset="0"/>
              </a:rPr>
              <a:t>percentage</a:t>
            </a:r>
            <a:r>
              <a:rPr lang="nb-NO" dirty="0" smtClean="0">
                <a:latin typeface="Univers 45 Light" pitchFamily="34" charset="0"/>
              </a:rPr>
              <a:t> balances</a:t>
            </a:r>
            <a:r>
              <a:rPr lang="nb-NO" baseline="30000" dirty="0" smtClean="0">
                <a:latin typeface="Univers 45 Light" pitchFamily="34" charset="0"/>
              </a:rPr>
              <a:t>1), 2)</a:t>
            </a:r>
            <a:endParaRPr lang="en-GB" dirty="0" smtClean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357158" y="785794"/>
          <a:ext cx="8640000" cy="5072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857224" y="6215082"/>
            <a:ext cx="449897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nb-NO" dirty="0" err="1" smtClean="0">
                <a:latin typeface="Univers 45 Light" pitchFamily="34" charset="0"/>
              </a:rPr>
              <a:t>Source</a:t>
            </a:r>
            <a:r>
              <a:rPr lang="nb-NO" dirty="0" smtClean="0">
                <a:latin typeface="Univers 45 Light" pitchFamily="34" charset="0"/>
              </a:rPr>
              <a:t>: </a:t>
            </a:r>
            <a:r>
              <a:rPr lang="nb-NO" dirty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</p:txBody>
      </p:sp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500034" y="5643578"/>
            <a:ext cx="7715304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baseline="30000" dirty="0" smtClean="0">
                <a:latin typeface="Univers 45 Light" pitchFamily="34" charset="0"/>
              </a:rPr>
              <a:t>1)</a:t>
            </a:r>
            <a:r>
              <a:rPr lang="nb-NO" dirty="0" smtClean="0">
                <a:latin typeface="Univers 45 Light" pitchFamily="34" charset="0"/>
              </a:rPr>
              <a:t> 	</a:t>
            </a:r>
            <a:r>
              <a:rPr lang="nb-NO" dirty="0" err="1" smtClean="0">
                <a:latin typeface="Univers 45 Light" pitchFamily="34" charset="0"/>
              </a:rPr>
              <a:t>See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footnote</a:t>
            </a:r>
            <a:r>
              <a:rPr lang="nb-NO" dirty="0" smtClean="0">
                <a:latin typeface="Univers 45 Light" pitchFamily="34" charset="0"/>
              </a:rPr>
              <a:t> 1 in </a:t>
            </a:r>
            <a:r>
              <a:rPr lang="nb-NO" dirty="0" err="1" smtClean="0">
                <a:latin typeface="Univers 45 Light" pitchFamily="34" charset="0"/>
              </a:rPr>
              <a:t>Chart</a:t>
            </a:r>
            <a:r>
              <a:rPr lang="nb-NO" dirty="0" smtClean="0">
                <a:latin typeface="Univers 45 Light" pitchFamily="34" charset="0"/>
              </a:rPr>
              <a:t> 1 </a:t>
            </a:r>
          </a:p>
          <a:p>
            <a:pPr marL="457200" indent="-457200"/>
            <a:r>
              <a:rPr lang="nb-NO" baseline="30000" dirty="0" smtClean="0">
                <a:latin typeface="Univers 45 Light" pitchFamily="34" charset="0"/>
              </a:rPr>
              <a:t>2)</a:t>
            </a:r>
            <a:r>
              <a:rPr lang="nb-NO" dirty="0" smtClean="0">
                <a:latin typeface="Univers 45 Light" pitchFamily="34" charset="0"/>
              </a:rPr>
              <a:t> 	Negative </a:t>
            </a:r>
            <a:r>
              <a:rPr lang="nb-NO" dirty="0" err="1" smtClean="0">
                <a:latin typeface="Univers 45 Light" pitchFamily="34" charset="0"/>
              </a:rPr>
              <a:t>net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percentage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balances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denote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tighter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credit</a:t>
            </a:r>
            <a:r>
              <a:rPr lang="nb-NO" dirty="0" smtClean="0">
                <a:latin typeface="Univers 45 Light" pitchFamily="34" charset="0"/>
              </a:rPr>
              <a:t> standards </a:t>
            </a:r>
          </a:p>
          <a:p>
            <a:pPr marL="342900" indent="-342900"/>
            <a:r>
              <a:rPr lang="nb-NO" dirty="0">
                <a:latin typeface="Univers 45 Light" pitchFamily="34" charset="0"/>
              </a:rPr>
              <a:t>		</a:t>
            </a: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1000100" y="928670"/>
            <a:ext cx="3643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smtClean="0">
                <a:latin typeface="Univers 45 Light" pitchFamily="34" charset="0"/>
              </a:rPr>
              <a:t>Total</a:t>
            </a:r>
            <a:endParaRPr lang="nb-NO" baseline="30000" dirty="0">
              <a:latin typeface="Univers 45 Light" pitchFamily="34" charset="0"/>
            </a:endParaRPr>
          </a:p>
        </p:txBody>
      </p:sp>
      <p:sp>
        <p:nvSpPr>
          <p:cNvPr id="4103" name="Line 6"/>
          <p:cNvSpPr>
            <a:spLocks noChangeShapeType="1"/>
          </p:cNvSpPr>
          <p:nvPr/>
        </p:nvSpPr>
        <p:spPr bwMode="auto">
          <a:xfrm flipV="1">
            <a:off x="4671146" y="928670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4714876" y="928670"/>
            <a:ext cx="3643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smtClean="0">
                <a:latin typeface="Univers 45 Light" pitchFamily="34" charset="0"/>
              </a:rPr>
              <a:t>Commercial real </a:t>
            </a:r>
            <a:r>
              <a:rPr lang="nb-NO" dirty="0" err="1" smtClean="0">
                <a:latin typeface="Univers 45 Light" pitchFamily="34" charset="0"/>
              </a:rPr>
              <a:t>estate</a:t>
            </a:r>
            <a:endParaRPr lang="nb-NO" dirty="0">
              <a:latin typeface="Univers 45 Light" pitchFamily="34" charset="0"/>
            </a:endParaRPr>
          </a:p>
        </p:txBody>
      </p:sp>
      <p:sp>
        <p:nvSpPr>
          <p:cNvPr id="4105" name="Rectangle 8"/>
          <p:cNvSpPr>
            <a:spLocks noChangeArrowheads="1"/>
          </p:cNvSpPr>
          <p:nvPr/>
        </p:nvSpPr>
        <p:spPr bwMode="auto">
          <a:xfrm>
            <a:off x="357158" y="285728"/>
            <a:ext cx="8286808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nb-NO" b="1" dirty="0" err="1" smtClean="0">
                <a:latin typeface="Univers 45 Light" pitchFamily="34" charset="0"/>
              </a:rPr>
              <a:t>Chart</a:t>
            </a:r>
            <a:r>
              <a:rPr lang="nb-NO" b="1" dirty="0" smtClean="0">
                <a:latin typeface="Univers 45 Light" pitchFamily="34" charset="0"/>
              </a:rPr>
              <a:t> 5 </a:t>
            </a:r>
            <a:r>
              <a:rPr lang="nb-NO" dirty="0" err="1" smtClean="0">
                <a:latin typeface="Univers 45 Light" pitchFamily="34" charset="0"/>
              </a:rPr>
              <a:t>Change</a:t>
            </a:r>
            <a:r>
              <a:rPr lang="nb-NO" dirty="0" smtClean="0">
                <a:latin typeface="Univers 45 Light" pitchFamily="34" charset="0"/>
              </a:rPr>
              <a:t> in </a:t>
            </a:r>
            <a:r>
              <a:rPr lang="nb-NO" dirty="0" err="1" smtClean="0">
                <a:latin typeface="Univers 45 Light" pitchFamily="34" charset="0"/>
              </a:rPr>
              <a:t>credit</a:t>
            </a:r>
            <a:r>
              <a:rPr lang="nb-NO" dirty="0" smtClean="0">
                <a:latin typeface="Univers 45 Light" pitchFamily="34" charset="0"/>
              </a:rPr>
              <a:t> standards for </a:t>
            </a:r>
            <a:r>
              <a:rPr lang="nb-NO" dirty="0" err="1" smtClean="0">
                <a:latin typeface="Univers 45 Light" pitchFamily="34" charset="0"/>
              </a:rPr>
              <a:t>non-financial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corporations</a:t>
            </a:r>
            <a:r>
              <a:rPr lang="nb-NO" dirty="0" smtClean="0">
                <a:latin typeface="Univers 45 Light" pitchFamily="34" charset="0"/>
              </a:rPr>
              <a:t> in 2009. Net </a:t>
            </a:r>
            <a:r>
              <a:rPr lang="nb-NO" dirty="0" err="1" smtClean="0">
                <a:latin typeface="Univers 45 Light" pitchFamily="34" charset="0"/>
              </a:rPr>
              <a:t>percentage</a:t>
            </a:r>
            <a:r>
              <a:rPr lang="nb-NO" dirty="0" smtClean="0">
                <a:latin typeface="Univers 45 Light" pitchFamily="34" charset="0"/>
              </a:rPr>
              <a:t> balances</a:t>
            </a:r>
            <a:r>
              <a:rPr lang="nb-NO" baseline="30000" dirty="0" smtClean="0">
                <a:latin typeface="Univers 45 Light" pitchFamily="34" charset="0"/>
              </a:rPr>
              <a:t>1), 2)</a:t>
            </a:r>
            <a:endParaRPr lang="en-GB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285720" y="928670"/>
          <a:ext cx="8640000" cy="50720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785786" y="6415087"/>
            <a:ext cx="449897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nb-NO" dirty="0" err="1" smtClean="0">
                <a:latin typeface="Univers 45 Light"/>
              </a:rPr>
              <a:t>Source</a:t>
            </a:r>
            <a:r>
              <a:rPr lang="nb-NO" dirty="0" smtClean="0">
                <a:latin typeface="Univers 45 Light"/>
              </a:rPr>
              <a:t>: </a:t>
            </a:r>
            <a:r>
              <a:rPr lang="nb-NO" dirty="0">
                <a:solidFill>
                  <a:schemeClr val="tx2"/>
                </a:solidFill>
                <a:latin typeface="Univers 45 Light"/>
              </a:rPr>
              <a:t>Norges Bank </a:t>
            </a:r>
          </a:p>
        </p:txBody>
      </p:sp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428596" y="5643578"/>
            <a:ext cx="8715404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baseline="30000" dirty="0" smtClean="0">
                <a:latin typeface="Univers 45 Light" pitchFamily="34" charset="0"/>
              </a:rPr>
              <a:t>1)</a:t>
            </a:r>
            <a:r>
              <a:rPr lang="nb-NO" dirty="0" smtClean="0">
                <a:latin typeface="Univers 45 Light" pitchFamily="34" charset="0"/>
              </a:rPr>
              <a:t> 	</a:t>
            </a:r>
            <a:r>
              <a:rPr lang="nb-NO" dirty="0" err="1" smtClean="0">
                <a:latin typeface="Univers 45 Light" pitchFamily="34" charset="0"/>
              </a:rPr>
              <a:t>See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footnote</a:t>
            </a:r>
            <a:r>
              <a:rPr lang="nb-NO" dirty="0" smtClean="0">
                <a:latin typeface="Univers 45 Light" pitchFamily="34" charset="0"/>
              </a:rPr>
              <a:t> 1 in </a:t>
            </a:r>
            <a:r>
              <a:rPr lang="nb-NO" dirty="0" err="1" smtClean="0">
                <a:latin typeface="Univers 45 Light" pitchFamily="34" charset="0"/>
              </a:rPr>
              <a:t>Chart</a:t>
            </a:r>
            <a:r>
              <a:rPr lang="nb-NO" dirty="0" smtClean="0">
                <a:latin typeface="Univers 45 Light" pitchFamily="34" charset="0"/>
              </a:rPr>
              <a:t> 1 </a:t>
            </a:r>
          </a:p>
          <a:p>
            <a:pPr marL="342900" indent="-342900" eaLnBrk="0" hangingPunct="0"/>
            <a:r>
              <a:rPr lang="nb-NO" baseline="30000" dirty="0" smtClean="0">
                <a:latin typeface="Univers 45 Light" pitchFamily="34" charset="0"/>
              </a:rPr>
              <a:t>2)	 </a:t>
            </a:r>
            <a:r>
              <a:rPr lang="nb-NO" dirty="0" smtClean="0">
                <a:latin typeface="Univers 45 Light" pitchFamily="34" charset="0"/>
              </a:rPr>
              <a:t>Negative </a:t>
            </a:r>
            <a:r>
              <a:rPr lang="nb-NO" dirty="0" err="1" smtClean="0">
                <a:latin typeface="Univers 45 Light" pitchFamily="34" charset="0"/>
              </a:rPr>
              <a:t>net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percentage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balances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denote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that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the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factor</a:t>
            </a:r>
            <a:r>
              <a:rPr lang="nb-NO" dirty="0" smtClean="0">
                <a:latin typeface="Univers 45 Light" pitchFamily="34" charset="0"/>
              </a:rPr>
              <a:t> has </a:t>
            </a:r>
            <a:r>
              <a:rPr lang="nb-NO" dirty="0" err="1" smtClean="0">
                <a:latin typeface="Univers 45 Light" pitchFamily="34" charset="0"/>
              </a:rPr>
              <a:t>contributed</a:t>
            </a:r>
            <a:r>
              <a:rPr lang="nb-NO" dirty="0" smtClean="0">
                <a:latin typeface="Univers 45 Light" pitchFamily="34" charset="0"/>
              </a:rPr>
              <a:t> to </a:t>
            </a:r>
          </a:p>
          <a:p>
            <a:pPr marL="342900" indent="-342900" eaLnBrk="0" hangingPunct="0"/>
            <a:r>
              <a:rPr lang="nb-NO" dirty="0" err="1" smtClean="0">
                <a:latin typeface="Univers 45 Light" pitchFamily="34" charset="0"/>
              </a:rPr>
              <a:t>tighter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credit</a:t>
            </a:r>
            <a:r>
              <a:rPr lang="nb-NO" dirty="0" smtClean="0">
                <a:latin typeface="Univers 45 Light" pitchFamily="34" charset="0"/>
              </a:rPr>
              <a:t> standards</a:t>
            </a:r>
          </a:p>
          <a:p>
            <a:pPr marL="342900" indent="-342900" eaLnBrk="0" hangingPunct="0"/>
            <a:r>
              <a:rPr lang="nb-NO" dirty="0">
                <a:latin typeface="Univers 45 Light" pitchFamily="34" charset="0"/>
              </a:rPr>
              <a:t>	</a:t>
            </a:r>
            <a:endParaRPr lang="nb-NO" dirty="0" smtClean="0">
              <a:latin typeface="Univers 45 Light" pitchFamily="34" charset="0"/>
            </a:endParaRPr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785786" y="1071546"/>
            <a:ext cx="142876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err="1" smtClean="0">
                <a:latin typeface="Univers 45 Light"/>
              </a:rPr>
              <a:t>Economic</a:t>
            </a:r>
            <a:r>
              <a:rPr lang="nb-NO" dirty="0" smtClean="0">
                <a:latin typeface="Univers 45 Light"/>
              </a:rPr>
              <a:t> </a:t>
            </a:r>
            <a:r>
              <a:rPr lang="nb-NO" dirty="0" err="1" smtClean="0">
                <a:latin typeface="Univers 45 Light"/>
              </a:rPr>
              <a:t>outlook</a:t>
            </a:r>
            <a:endParaRPr lang="nb-NO" dirty="0">
              <a:latin typeface="Univers 45 Light"/>
            </a:endParaRPr>
          </a:p>
        </p:txBody>
      </p:sp>
      <p:sp>
        <p:nvSpPr>
          <p:cNvPr id="5127" name="Text Box 6"/>
          <p:cNvSpPr txBox="1">
            <a:spLocks noChangeArrowheads="1"/>
          </p:cNvSpPr>
          <p:nvPr/>
        </p:nvSpPr>
        <p:spPr bwMode="auto">
          <a:xfrm>
            <a:off x="4572000" y="1071546"/>
            <a:ext cx="121444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smtClean="0">
                <a:latin typeface="Univers 45 Light"/>
              </a:rPr>
              <a:t>Banks’ risk </a:t>
            </a:r>
            <a:r>
              <a:rPr lang="nb-NO" dirty="0" err="1" smtClean="0">
                <a:latin typeface="Univers 45 Light"/>
              </a:rPr>
              <a:t>appetite</a:t>
            </a:r>
            <a:endParaRPr lang="nb-NO" baseline="30000" dirty="0">
              <a:latin typeface="Univers 45 Light"/>
            </a:endParaRPr>
          </a:p>
        </p:txBody>
      </p:sp>
      <p:sp>
        <p:nvSpPr>
          <p:cNvPr id="5128" name="Line 7"/>
          <p:cNvSpPr>
            <a:spLocks noChangeShapeType="1"/>
          </p:cNvSpPr>
          <p:nvPr/>
        </p:nvSpPr>
        <p:spPr bwMode="auto">
          <a:xfrm flipV="1">
            <a:off x="2111576" y="1071545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29" name="Line 8"/>
          <p:cNvSpPr>
            <a:spLocks noChangeShapeType="1"/>
          </p:cNvSpPr>
          <p:nvPr/>
        </p:nvSpPr>
        <p:spPr bwMode="auto">
          <a:xfrm flipH="1" flipV="1">
            <a:off x="3357554" y="1071546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0" name="Text Box 9"/>
          <p:cNvSpPr txBox="1">
            <a:spLocks noChangeArrowheads="1"/>
          </p:cNvSpPr>
          <p:nvPr/>
        </p:nvSpPr>
        <p:spPr bwMode="auto">
          <a:xfrm>
            <a:off x="2143108" y="1071546"/>
            <a:ext cx="121444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err="1" smtClean="0">
                <a:latin typeface="Univers 45 Light"/>
              </a:rPr>
              <a:t>Sector-specific</a:t>
            </a:r>
            <a:r>
              <a:rPr lang="nb-NO" dirty="0" smtClean="0">
                <a:latin typeface="Univers 45 Light"/>
              </a:rPr>
              <a:t> </a:t>
            </a:r>
            <a:r>
              <a:rPr lang="nb-NO" dirty="0" err="1" smtClean="0">
                <a:latin typeface="Univers 45 Light"/>
              </a:rPr>
              <a:t>outlook</a:t>
            </a:r>
            <a:endParaRPr lang="nb-NO" dirty="0">
              <a:latin typeface="Univers 45 Light"/>
            </a:endParaRPr>
          </a:p>
        </p:txBody>
      </p:sp>
      <p:sp>
        <p:nvSpPr>
          <p:cNvPr id="5131" name="Rectangle 10"/>
          <p:cNvSpPr>
            <a:spLocks noChangeArrowheads="1"/>
          </p:cNvSpPr>
          <p:nvPr/>
        </p:nvSpPr>
        <p:spPr bwMode="auto">
          <a:xfrm>
            <a:off x="285720" y="285728"/>
            <a:ext cx="8286808" cy="708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nb-NO" b="1" dirty="0" err="1" smtClean="0">
                <a:latin typeface="Univers 45 Light" pitchFamily="34" charset="0"/>
              </a:rPr>
              <a:t>Chart</a:t>
            </a:r>
            <a:r>
              <a:rPr lang="nb-NO" b="1" dirty="0" smtClean="0">
                <a:latin typeface="Univers 45 Light" pitchFamily="34" charset="0"/>
              </a:rPr>
              <a:t> 6 </a:t>
            </a:r>
            <a:r>
              <a:rPr lang="nb-NO" dirty="0" err="1" smtClean="0">
                <a:latin typeface="Univers 45 Light" pitchFamily="34" charset="0"/>
              </a:rPr>
              <a:t>Factors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affecting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credit</a:t>
            </a:r>
            <a:r>
              <a:rPr lang="nb-NO" dirty="0" smtClean="0">
                <a:latin typeface="Univers 45 Light" pitchFamily="34" charset="0"/>
              </a:rPr>
              <a:t> standards for </a:t>
            </a:r>
            <a:r>
              <a:rPr lang="nb-NO" dirty="0" err="1" smtClean="0">
                <a:latin typeface="Univers 45 Light" pitchFamily="34" charset="0"/>
              </a:rPr>
              <a:t>non-financial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corporations</a:t>
            </a:r>
            <a:r>
              <a:rPr lang="nb-NO" dirty="0" smtClean="0">
                <a:latin typeface="Univers 45 Light" pitchFamily="34" charset="0"/>
              </a:rPr>
              <a:t> in 2009. Net </a:t>
            </a:r>
            <a:r>
              <a:rPr lang="nb-NO" dirty="0" err="1" smtClean="0">
                <a:latin typeface="Univers 45 Light" pitchFamily="34" charset="0"/>
              </a:rPr>
              <a:t>percentage</a:t>
            </a:r>
            <a:r>
              <a:rPr lang="nb-NO" dirty="0" smtClean="0">
                <a:latin typeface="Univers 45 Light" pitchFamily="34" charset="0"/>
              </a:rPr>
              <a:t> balances</a:t>
            </a:r>
            <a:r>
              <a:rPr lang="nb-NO" baseline="30000" dirty="0" smtClean="0">
                <a:latin typeface="Univers 45 Light" pitchFamily="34" charset="0"/>
              </a:rPr>
              <a:t>1), 2)</a:t>
            </a:r>
            <a:endParaRPr lang="en-GB" baseline="30000" dirty="0">
              <a:latin typeface="Univers 45 Light" pitchFamily="34" charset="0"/>
            </a:endParaRPr>
          </a:p>
        </p:txBody>
      </p:sp>
      <p:sp>
        <p:nvSpPr>
          <p:cNvPr id="5132" name="Line 11"/>
          <p:cNvSpPr>
            <a:spLocks noChangeShapeType="1"/>
          </p:cNvSpPr>
          <p:nvPr/>
        </p:nvSpPr>
        <p:spPr bwMode="auto">
          <a:xfrm flipH="1" flipV="1">
            <a:off x="4603532" y="1071546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3" name="Text Box 12"/>
          <p:cNvSpPr txBox="1">
            <a:spLocks noChangeArrowheads="1"/>
          </p:cNvSpPr>
          <p:nvPr/>
        </p:nvSpPr>
        <p:spPr bwMode="auto">
          <a:xfrm>
            <a:off x="3357554" y="1071546"/>
            <a:ext cx="121444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smtClean="0">
                <a:latin typeface="Univers 45 Light"/>
              </a:rPr>
              <a:t>Market </a:t>
            </a:r>
            <a:r>
              <a:rPr lang="nb-NO" dirty="0" err="1" smtClean="0">
                <a:latin typeface="Univers 45 Light"/>
              </a:rPr>
              <a:t>share</a:t>
            </a:r>
            <a:r>
              <a:rPr lang="nb-NO" dirty="0" smtClean="0">
                <a:latin typeface="Univers 45 Light"/>
              </a:rPr>
              <a:t> </a:t>
            </a:r>
            <a:r>
              <a:rPr lang="nb-NO" dirty="0" err="1" smtClean="0">
                <a:latin typeface="Univers 45 Light"/>
              </a:rPr>
              <a:t>objectives</a:t>
            </a:r>
            <a:endParaRPr lang="nb-NO" dirty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285720" y="714356"/>
          <a:ext cx="8640000" cy="5018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642910" y="6462386"/>
            <a:ext cx="449897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nb-NO" dirty="0" err="1" smtClean="0">
                <a:latin typeface="Univers 45 Light"/>
              </a:rPr>
              <a:t>Source</a:t>
            </a:r>
            <a:r>
              <a:rPr lang="nb-NO" dirty="0" smtClean="0">
                <a:latin typeface="Univers 45 Light"/>
              </a:rPr>
              <a:t>: </a:t>
            </a:r>
            <a:r>
              <a:rPr lang="nb-NO" dirty="0">
                <a:solidFill>
                  <a:schemeClr val="tx2"/>
                </a:solidFill>
                <a:latin typeface="Univers 45 Light"/>
              </a:rPr>
              <a:t>Norges Bank </a:t>
            </a:r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2714612" y="3786190"/>
            <a:ext cx="192882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err="1" smtClean="0">
                <a:latin typeface="Univers 45 Light"/>
              </a:rPr>
              <a:t>Equity</a:t>
            </a:r>
            <a:r>
              <a:rPr lang="nb-NO" dirty="0" smtClean="0">
                <a:latin typeface="Univers 45 Light"/>
              </a:rPr>
              <a:t> </a:t>
            </a:r>
            <a:r>
              <a:rPr lang="nb-NO" dirty="0" err="1" smtClean="0">
                <a:latin typeface="Univers 45 Light"/>
              </a:rPr>
              <a:t>capital</a:t>
            </a:r>
            <a:r>
              <a:rPr lang="nb-NO" dirty="0" smtClean="0">
                <a:latin typeface="Univers 45 Light"/>
              </a:rPr>
              <a:t> </a:t>
            </a:r>
            <a:r>
              <a:rPr lang="nb-NO" dirty="0" err="1" smtClean="0">
                <a:latin typeface="Univers 45 Light"/>
              </a:rPr>
              <a:t>requirements</a:t>
            </a:r>
            <a:endParaRPr lang="nb-NO" baseline="30000" dirty="0">
              <a:latin typeface="Univers 45 Light"/>
            </a:endParaRP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928662" y="3786190"/>
            <a:ext cx="17859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err="1" smtClean="0">
                <a:latin typeface="Univers 45 Light"/>
              </a:rPr>
              <a:t>Lending</a:t>
            </a:r>
            <a:r>
              <a:rPr lang="nb-NO" dirty="0" smtClean="0">
                <a:latin typeface="Univers 45 Light"/>
              </a:rPr>
              <a:t> margins</a:t>
            </a:r>
            <a:endParaRPr lang="nb-NO" baseline="30000" dirty="0">
              <a:latin typeface="Univers 45 Light"/>
            </a:endParaRPr>
          </a:p>
        </p:txBody>
      </p:sp>
      <p:sp>
        <p:nvSpPr>
          <p:cNvPr id="6151" name="Line 6"/>
          <p:cNvSpPr>
            <a:spLocks noChangeShapeType="1"/>
          </p:cNvSpPr>
          <p:nvPr/>
        </p:nvSpPr>
        <p:spPr bwMode="auto">
          <a:xfrm flipV="1">
            <a:off x="2746144" y="873980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2" name="Line 7"/>
          <p:cNvSpPr>
            <a:spLocks noChangeShapeType="1"/>
          </p:cNvSpPr>
          <p:nvPr/>
        </p:nvSpPr>
        <p:spPr bwMode="auto">
          <a:xfrm flipH="1" flipV="1">
            <a:off x="4596140" y="85821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3" name="Text Box 8"/>
          <p:cNvSpPr txBox="1">
            <a:spLocks noChangeArrowheads="1"/>
          </p:cNvSpPr>
          <p:nvPr/>
        </p:nvSpPr>
        <p:spPr bwMode="auto">
          <a:xfrm>
            <a:off x="6500826" y="3786190"/>
            <a:ext cx="179229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err="1" smtClean="0">
                <a:latin typeface="Univers 45 Light"/>
              </a:rPr>
              <a:t>Fees</a:t>
            </a:r>
            <a:endParaRPr lang="nb-NO" dirty="0">
              <a:latin typeface="Univers 45 Light"/>
            </a:endParaRPr>
          </a:p>
        </p:txBody>
      </p:sp>
      <p:sp>
        <p:nvSpPr>
          <p:cNvPr id="6154" name="Line 9"/>
          <p:cNvSpPr>
            <a:spLocks noChangeShapeType="1"/>
          </p:cNvSpPr>
          <p:nvPr/>
        </p:nvSpPr>
        <p:spPr bwMode="auto">
          <a:xfrm flipH="1" flipV="1">
            <a:off x="6469294" y="873980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5" name="Text Box 10"/>
          <p:cNvSpPr txBox="1">
            <a:spLocks noChangeArrowheads="1"/>
          </p:cNvSpPr>
          <p:nvPr/>
        </p:nvSpPr>
        <p:spPr bwMode="auto">
          <a:xfrm>
            <a:off x="4572000" y="3786190"/>
            <a:ext cx="192882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err="1" smtClean="0">
                <a:latin typeface="Univers 45 Light"/>
              </a:rPr>
              <a:t>Collateral</a:t>
            </a:r>
            <a:r>
              <a:rPr lang="nb-NO" dirty="0" smtClean="0">
                <a:latin typeface="Univers 45 Light"/>
              </a:rPr>
              <a:t> </a:t>
            </a:r>
            <a:r>
              <a:rPr lang="nb-NO" dirty="0" err="1" smtClean="0">
                <a:latin typeface="Univers 45 Light"/>
              </a:rPr>
              <a:t>requirements</a:t>
            </a:r>
            <a:endParaRPr lang="nb-NO" dirty="0">
              <a:latin typeface="Univers 45 Light"/>
            </a:endParaRPr>
          </a:p>
        </p:txBody>
      </p:sp>
      <p:sp>
        <p:nvSpPr>
          <p:cNvPr id="6156" name="Text Box 11"/>
          <p:cNvSpPr txBox="1">
            <a:spLocks noChangeArrowheads="1"/>
          </p:cNvSpPr>
          <p:nvPr/>
        </p:nvSpPr>
        <p:spPr bwMode="auto">
          <a:xfrm>
            <a:off x="214282" y="5389358"/>
            <a:ext cx="8501122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baseline="30000" dirty="0">
                <a:latin typeface="Univers 45 Light"/>
              </a:rPr>
              <a:t>1)</a:t>
            </a:r>
            <a:r>
              <a:rPr lang="nb-NO" dirty="0">
                <a:latin typeface="Univers 45 Light"/>
              </a:rPr>
              <a:t> </a:t>
            </a:r>
            <a:r>
              <a:rPr lang="nb-NO" dirty="0" smtClean="0">
                <a:latin typeface="Univers 45 Light"/>
              </a:rPr>
              <a:t>	</a:t>
            </a:r>
            <a:r>
              <a:rPr lang="nb-NO" sz="1600" dirty="0" err="1" smtClean="0">
                <a:latin typeface="Univers 45 Light"/>
              </a:rPr>
              <a:t>See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footnote</a:t>
            </a:r>
            <a:r>
              <a:rPr lang="nb-NO" sz="1600" dirty="0" smtClean="0">
                <a:latin typeface="Univers 45 Light"/>
              </a:rPr>
              <a:t> 1 in </a:t>
            </a:r>
            <a:r>
              <a:rPr lang="nb-NO" sz="1600" dirty="0" err="1" smtClean="0">
                <a:latin typeface="Univers 45 Light"/>
              </a:rPr>
              <a:t>Chart</a:t>
            </a:r>
            <a:r>
              <a:rPr lang="nb-NO" sz="1600" dirty="0" smtClean="0">
                <a:latin typeface="Univers 45 Light"/>
              </a:rPr>
              <a:t> 1 </a:t>
            </a:r>
            <a:endParaRPr lang="nb-NO" sz="1600" dirty="0">
              <a:latin typeface="Univers 45 Light"/>
            </a:endParaRPr>
          </a:p>
          <a:p>
            <a:pPr marL="457200" indent="-457200"/>
            <a:r>
              <a:rPr lang="nb-NO" sz="1600" baseline="30000" dirty="0">
                <a:latin typeface="Univers 45 Light"/>
              </a:rPr>
              <a:t>2)</a:t>
            </a:r>
            <a:r>
              <a:rPr lang="nb-NO" sz="1600" dirty="0">
                <a:latin typeface="Univers 45 Light"/>
              </a:rPr>
              <a:t> </a:t>
            </a:r>
            <a:r>
              <a:rPr lang="nb-NO" sz="1600" dirty="0" smtClean="0">
                <a:latin typeface="Univers 45 Light"/>
              </a:rPr>
              <a:t>	Positive </a:t>
            </a:r>
            <a:r>
              <a:rPr lang="nb-NO" sz="1600" dirty="0" err="1" smtClean="0">
                <a:latin typeface="Univers 45 Light"/>
              </a:rPr>
              <a:t>net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percentage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balances</a:t>
            </a:r>
            <a:r>
              <a:rPr lang="nb-NO" sz="1600" dirty="0" smtClean="0">
                <a:latin typeface="Univers 45 Light"/>
              </a:rPr>
              <a:t> for </a:t>
            </a:r>
            <a:r>
              <a:rPr lang="nb-NO" sz="1600" dirty="0" err="1" smtClean="0">
                <a:latin typeface="Univers 45 Light"/>
              </a:rPr>
              <a:t>lending</a:t>
            </a:r>
            <a:r>
              <a:rPr lang="nb-NO" sz="1600" dirty="0" smtClean="0">
                <a:latin typeface="Univers 45 Light"/>
              </a:rPr>
              <a:t> margins </a:t>
            </a:r>
            <a:r>
              <a:rPr lang="nb-NO" sz="1600" dirty="0" err="1" smtClean="0">
                <a:latin typeface="Univers 45 Light"/>
              </a:rPr>
              <a:t>denote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higher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lending</a:t>
            </a:r>
            <a:r>
              <a:rPr lang="nb-NO" sz="1600" dirty="0" smtClean="0">
                <a:latin typeface="Univers 45 Light"/>
              </a:rPr>
              <a:t> margins. Positive </a:t>
            </a:r>
            <a:r>
              <a:rPr lang="nb-NO" sz="1600" dirty="0" err="1" smtClean="0">
                <a:latin typeface="Univers 45 Light"/>
              </a:rPr>
              <a:t>net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percentage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balances</a:t>
            </a:r>
            <a:r>
              <a:rPr lang="nb-NO" sz="1600" dirty="0" smtClean="0">
                <a:latin typeface="Univers 45 Light"/>
              </a:rPr>
              <a:t> for </a:t>
            </a:r>
            <a:r>
              <a:rPr lang="nb-NO" sz="1600" dirty="0" err="1" smtClean="0">
                <a:latin typeface="Univers 45 Light"/>
              </a:rPr>
              <a:t>lending</a:t>
            </a:r>
            <a:r>
              <a:rPr lang="nb-NO" sz="1600" dirty="0" smtClean="0">
                <a:latin typeface="Univers 45 Light"/>
              </a:rPr>
              <a:t> margins, </a:t>
            </a:r>
            <a:r>
              <a:rPr lang="nb-NO" sz="1600" dirty="0" err="1" smtClean="0">
                <a:latin typeface="Univers 45 Light"/>
              </a:rPr>
              <a:t>equity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capital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requirements</a:t>
            </a:r>
            <a:r>
              <a:rPr lang="nb-NO" sz="1600" dirty="0" smtClean="0">
                <a:latin typeface="Univers 45 Light"/>
              </a:rPr>
              <a:t>, </a:t>
            </a:r>
            <a:r>
              <a:rPr lang="nb-NO" sz="1600" dirty="0" err="1" smtClean="0">
                <a:latin typeface="Univers 45 Light"/>
              </a:rPr>
              <a:t>collateral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requirements</a:t>
            </a:r>
            <a:r>
              <a:rPr lang="nb-NO" sz="1600" dirty="0" smtClean="0">
                <a:latin typeface="Univers 45 Light"/>
              </a:rPr>
              <a:t> and </a:t>
            </a:r>
            <a:r>
              <a:rPr lang="nb-NO" sz="1600" dirty="0" err="1" smtClean="0">
                <a:latin typeface="Univers 45 Light"/>
              </a:rPr>
              <a:t>fees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denote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tighter</a:t>
            </a:r>
            <a:r>
              <a:rPr lang="nb-NO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credit</a:t>
            </a:r>
            <a:r>
              <a:rPr lang="nb-NO" sz="1600" dirty="0" smtClean="0">
                <a:latin typeface="Univers 45 Light"/>
              </a:rPr>
              <a:t> standards</a:t>
            </a:r>
            <a:endParaRPr lang="nb-NO" sz="1600" dirty="0">
              <a:latin typeface="Univers 45 Light"/>
            </a:endParaRPr>
          </a:p>
          <a:p>
            <a:pPr marL="457200" indent="-457200"/>
            <a:endParaRPr lang="nb-NO" dirty="0">
              <a:latin typeface="Univers 45 Light"/>
            </a:endParaRPr>
          </a:p>
        </p:txBody>
      </p:sp>
      <p:sp>
        <p:nvSpPr>
          <p:cNvPr id="6157" name="Rectangle 12"/>
          <p:cNvSpPr>
            <a:spLocks noGrp="1" noChangeArrowheads="1"/>
          </p:cNvSpPr>
          <p:nvPr>
            <p:ph type="title"/>
          </p:nvPr>
        </p:nvSpPr>
        <p:spPr>
          <a:xfrm>
            <a:off x="500034" y="142852"/>
            <a:ext cx="8858280" cy="635000"/>
          </a:xfrm>
        </p:spPr>
        <p:txBody>
          <a:bodyPr/>
          <a:lstStyle/>
          <a:p>
            <a:pPr eaLnBrk="1" hangingPunct="1"/>
            <a:r>
              <a:rPr lang="nb-NO" b="1" dirty="0" err="1" smtClean="0">
                <a:latin typeface="Univers 45 Light"/>
              </a:rPr>
              <a:t>Chart</a:t>
            </a:r>
            <a:r>
              <a:rPr lang="nb-NO" b="1" dirty="0" smtClean="0">
                <a:latin typeface="Univers 45 Light"/>
              </a:rPr>
              <a:t> 7</a:t>
            </a:r>
            <a:r>
              <a:rPr lang="nb-NO" dirty="0" smtClean="0">
                <a:latin typeface="Univers 45 Light"/>
              </a:rPr>
              <a:t> </a:t>
            </a:r>
            <a:r>
              <a:rPr lang="nb-NO" dirty="0" err="1" smtClean="0">
                <a:latin typeface="Univers 45 Light"/>
              </a:rPr>
              <a:t>Change</a:t>
            </a:r>
            <a:r>
              <a:rPr lang="nb-NO" dirty="0" smtClean="0">
                <a:latin typeface="Univers 45 Light"/>
              </a:rPr>
              <a:t> in </a:t>
            </a:r>
            <a:r>
              <a:rPr lang="nb-NO" dirty="0" err="1" smtClean="0">
                <a:latin typeface="Univers 45 Light"/>
              </a:rPr>
              <a:t>loan</a:t>
            </a:r>
            <a:r>
              <a:rPr lang="nb-NO" dirty="0" smtClean="0">
                <a:latin typeface="Univers 45 Light"/>
              </a:rPr>
              <a:t> </a:t>
            </a:r>
            <a:r>
              <a:rPr lang="nb-NO" dirty="0" err="1" smtClean="0">
                <a:latin typeface="Univers 45 Light"/>
              </a:rPr>
              <a:t>conditions</a:t>
            </a:r>
            <a:r>
              <a:rPr lang="nb-NO" dirty="0" smtClean="0">
                <a:latin typeface="Univers 45 Light"/>
              </a:rPr>
              <a:t> for </a:t>
            </a:r>
            <a:r>
              <a:rPr lang="nb-NO" dirty="0" err="1" smtClean="0">
                <a:latin typeface="Univers 45 Light"/>
              </a:rPr>
              <a:t>non-financial</a:t>
            </a:r>
            <a:r>
              <a:rPr lang="nb-NO" dirty="0" smtClean="0">
                <a:latin typeface="Univers 45 Light"/>
              </a:rPr>
              <a:t> </a:t>
            </a:r>
            <a:r>
              <a:rPr lang="nb-NO" dirty="0" err="1" smtClean="0">
                <a:latin typeface="Univers 45 Light"/>
              </a:rPr>
              <a:t>corporations</a:t>
            </a:r>
            <a:r>
              <a:rPr lang="nb-NO" dirty="0" smtClean="0">
                <a:latin typeface="Univers 45 Light"/>
              </a:rPr>
              <a:t> in 2009. </a:t>
            </a:r>
            <a:br>
              <a:rPr lang="nb-NO" dirty="0" smtClean="0">
                <a:latin typeface="Univers 45 Light"/>
              </a:rPr>
            </a:br>
            <a:r>
              <a:rPr lang="nb-NO" dirty="0" smtClean="0">
                <a:latin typeface="Univers 45 Light"/>
              </a:rPr>
              <a:t>Net </a:t>
            </a:r>
            <a:r>
              <a:rPr lang="nb-NO" dirty="0" err="1" smtClean="0">
                <a:latin typeface="Univers 45 Light"/>
              </a:rPr>
              <a:t>percentage</a:t>
            </a:r>
            <a:r>
              <a:rPr lang="nb-NO" dirty="0" smtClean="0">
                <a:latin typeface="Univers 45 Light"/>
              </a:rPr>
              <a:t> balances</a:t>
            </a:r>
            <a:r>
              <a:rPr lang="nb-NO" baseline="30000" dirty="0" smtClean="0">
                <a:latin typeface="Univers 45 Light"/>
              </a:rPr>
              <a:t>1), 2)</a:t>
            </a:r>
            <a:endParaRPr lang="en-GB" dirty="0" smtClean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 utforming">
  <a:themeElements>
    <a:clrScheme name="Standard utform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 utform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B Powerpointmal">
  <a:themeElements>
    <a:clrScheme name="NB Powerpointm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B Powerpointmal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B Powerpointm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 Powerpointmal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5086</TotalTime>
  <Words>242</Words>
  <Application>Microsoft Office PowerPoint</Application>
  <PresentationFormat>On-screen Show (4:3)</PresentationFormat>
  <Paragraphs>71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Standard utforming</vt:lpstr>
      <vt:lpstr>NB Powerpointmal</vt:lpstr>
      <vt:lpstr>Slide 1</vt:lpstr>
      <vt:lpstr>Chart 1 Household credit demand in 2009. Net percentage balances.1), 2)</vt:lpstr>
      <vt:lpstr>Slide 3</vt:lpstr>
      <vt:lpstr>Chart 3 Change in loan conditions for households in 2009. Net percentage balances1), 2)</vt:lpstr>
      <vt:lpstr>Chart 4 Credit demand among non-financial corporations and drawdowns on credit lines in 2009. Net percentage balances1), 2)</vt:lpstr>
      <vt:lpstr>Slide 6</vt:lpstr>
      <vt:lpstr>Slide 7</vt:lpstr>
      <vt:lpstr>Chart 7 Change in loan conditions for non-financial corporations in 2009.  Net percentage balances1), 2)</vt:lpstr>
    </vt:vector>
  </TitlesOfParts>
  <Company>Norges Bank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Norges Banks utlånsundersøkelse </dc:title>
  <dc:creator>Magdalena Riiser</dc:creator>
  <cp:lastModifiedBy>Kari-Anne Røisgård</cp:lastModifiedBy>
  <cp:revision>370</cp:revision>
  <dcterms:created xsi:type="dcterms:W3CDTF">2008-03-11T13:27:45Z</dcterms:created>
  <dcterms:modified xsi:type="dcterms:W3CDTF">2009-10-27T08:16:07Z</dcterms:modified>
</cp:coreProperties>
</file>