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9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7.6802662037037187E-2"/>
          <c:y val="3.4326430381765062E-2"/>
          <c:w val="0.84639467592592588"/>
          <c:h val="0.8274862247756514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12"/>
                <c:pt idx="0">
                  <c:v>0.9</c:v>
                </c:pt>
                <c:pt idx="1">
                  <c:v>6.8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12"/>
                <c:pt idx="3">
                  <c:v>3.9</c:v>
                </c:pt>
                <c:pt idx="4">
                  <c:v>15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12"/>
                <c:pt idx="6">
                  <c:v>-11.8</c:v>
                </c:pt>
                <c:pt idx="7">
                  <c:v>-2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12"/>
                <c:pt idx="9">
                  <c:v>20</c:v>
                </c:pt>
                <c:pt idx="10">
                  <c:v>29.5</c:v>
                </c:pt>
              </c:numCache>
            </c:numRef>
          </c:val>
        </c:ser>
        <c:gapWidth val="140"/>
        <c:overlap val="100"/>
        <c:axId val="96149888"/>
        <c:axId val="9615180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12"/>
                <c:pt idx="0">
                  <c:v>15.5</c:v>
                </c:pt>
                <c:pt idx="1">
                  <c:v>31.3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12"/>
                <c:pt idx="3">
                  <c:v>5.7</c:v>
                </c:pt>
                <c:pt idx="4">
                  <c:v>28.3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12"/>
                <c:pt idx="6">
                  <c:v>15.5</c:v>
                </c:pt>
                <c:pt idx="7">
                  <c:v>28.3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Sheet1!$I$2:$I$37</c:f>
              <c:numCache>
                <c:formatCode>General</c:formatCode>
                <c:ptCount val="12"/>
                <c:pt idx="9">
                  <c:v>33.4</c:v>
                </c:pt>
                <c:pt idx="10">
                  <c:v>11.7</c:v>
                </c:pt>
                <c:pt idx="11">
                  <c:v>3</c:v>
                </c:pt>
              </c:numCache>
            </c:numRef>
          </c:val>
        </c:ser>
        <c:marker val="1"/>
        <c:axId val="96161792"/>
        <c:axId val="96163328"/>
      </c:lineChart>
      <c:catAx>
        <c:axId val="9614988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6151808"/>
        <c:crossesAt val="0"/>
        <c:auto val="1"/>
        <c:lblAlgn val="ctr"/>
        <c:lblOffset val="100"/>
        <c:tickLblSkip val="1"/>
        <c:tickMarkSkip val="4"/>
      </c:catAx>
      <c:valAx>
        <c:axId val="9615180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49888"/>
        <c:crosses val="autoZero"/>
        <c:crossBetween val="between"/>
        <c:majorUnit val="20"/>
        <c:minorUnit val="20"/>
      </c:valAx>
      <c:catAx>
        <c:axId val="9616179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63328"/>
        <c:crossesAt val="-90"/>
        <c:auto val="1"/>
        <c:lblAlgn val="ctr"/>
        <c:lblOffset val="100"/>
        <c:tickLblSkip val="1"/>
        <c:tickMarkSkip val="1"/>
      </c:catAx>
      <c:valAx>
        <c:axId val="9616332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161792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946137655284057E-2"/>
          <c:y val="2.7362301587301612E-2"/>
          <c:w val="0.86107724689431964"/>
          <c:h val="0.8363859126984138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15"/>
                <c:pt idx="3">
                  <c:v>6.5</c:v>
                </c:pt>
                <c:pt idx="4">
                  <c:v>3.9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15"/>
                <c:pt idx="6">
                  <c:v>4.2</c:v>
                </c:pt>
                <c:pt idx="7">
                  <c:v>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Sheet1!$H$2:$H$46</c:f>
              <c:numCache>
                <c:formatCode>General</c:formatCode>
                <c:ptCount val="15"/>
                <c:pt idx="9">
                  <c:v>-3.8</c:v>
                </c:pt>
                <c:pt idx="10">
                  <c:v>3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Sheet1!$J$2:$J$46</c:f>
              <c:numCache>
                <c:formatCode>General</c:formatCode>
                <c:ptCount val="15"/>
                <c:pt idx="12">
                  <c:v>7.2</c:v>
                </c:pt>
                <c:pt idx="13">
                  <c:v>3</c:v>
                </c:pt>
              </c:numCache>
            </c:numRef>
          </c:val>
        </c:ser>
        <c:gapWidth val="140"/>
        <c:overlap val="100"/>
        <c:axId val="96387840"/>
        <c:axId val="9638976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-3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15"/>
                <c:pt idx="3">
                  <c:v>1.4</c:v>
                </c:pt>
                <c:pt idx="4">
                  <c:v>5.2</c:v>
                </c:pt>
                <c:pt idx="5">
                  <c:v>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15"/>
                <c:pt idx="6">
                  <c:v>-3.8</c:v>
                </c:pt>
                <c:pt idx="7">
                  <c:v>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Sheet1!$I$2:$I$46</c:f>
              <c:numCache>
                <c:formatCode>General</c:formatCode>
                <c:ptCount val="15"/>
                <c:pt idx="9">
                  <c:v>-11</c:v>
                </c:pt>
                <c:pt idx="10">
                  <c:v>-3</c:v>
                </c:pt>
                <c:pt idx="11">
                  <c:v>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Sheet1!$A$2:$A$46</c:f>
              <c:strCache>
                <c:ptCount val="15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</c:strCache>
            </c:strRef>
          </c:cat>
          <c:val>
            <c:numRef>
              <c:f>Sheet1!$K$2:$K$46</c:f>
              <c:numCache>
                <c:formatCode>General</c:formatCode>
                <c:ptCount val="15"/>
                <c:pt idx="12">
                  <c:v>5.2</c:v>
                </c:pt>
                <c:pt idx="13">
                  <c:v>3</c:v>
                </c:pt>
                <c:pt idx="14">
                  <c:v>0</c:v>
                </c:pt>
              </c:numCache>
            </c:numRef>
          </c:val>
        </c:ser>
        <c:marker val="1"/>
        <c:axId val="96477568"/>
        <c:axId val="96479104"/>
      </c:lineChart>
      <c:catAx>
        <c:axId val="96387840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96389760"/>
        <c:crossesAt val="0"/>
        <c:auto val="1"/>
        <c:lblAlgn val="ctr"/>
        <c:lblOffset val="100"/>
        <c:tickLblSkip val="1"/>
        <c:tickMarkSkip val="4"/>
      </c:catAx>
      <c:valAx>
        <c:axId val="9638976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387840"/>
        <c:crosses val="autoZero"/>
        <c:crossBetween val="between"/>
        <c:majorUnit val="20"/>
        <c:minorUnit val="20"/>
      </c:valAx>
      <c:catAx>
        <c:axId val="96477568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479104"/>
        <c:crossesAt val="-90"/>
        <c:auto val="1"/>
        <c:lblAlgn val="ctr"/>
        <c:lblOffset val="100"/>
        <c:tickLblSkip val="1"/>
        <c:tickMarkSkip val="1"/>
      </c:catAx>
      <c:valAx>
        <c:axId val="964791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477568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9493518518518524E-2"/>
          <c:y val="2.6880781334763192E-2"/>
          <c:w val="0.86101296296296215"/>
          <c:h val="0.8300392942633211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12"/>
                <c:pt idx="0">
                  <c:v>13.2</c:v>
                </c:pt>
                <c:pt idx="1">
                  <c:v>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12"/>
                <c:pt idx="3">
                  <c:v>0</c:v>
                </c:pt>
                <c:pt idx="4">
                  <c:v>-3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12"/>
                <c:pt idx="6">
                  <c:v>-4.2</c:v>
                </c:pt>
                <c:pt idx="7">
                  <c:v>3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</c:numCache>
            </c:numRef>
          </c:val>
        </c:ser>
        <c:gapWidth val="140"/>
        <c:overlap val="100"/>
        <c:axId val="96649216"/>
        <c:axId val="96651136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12"/>
                <c:pt idx="3">
                  <c:v>-3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96649216"/>
        <c:axId val="96651136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12"/>
                <c:pt idx="0">
                  <c:v>-5.2</c:v>
                </c:pt>
                <c:pt idx="1">
                  <c:v>-3.6</c:v>
                </c:pt>
                <c:pt idx="2">
                  <c:v>-11.1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12"/>
                <c:pt idx="6">
                  <c:v>-3</c:v>
                </c:pt>
                <c:pt idx="7">
                  <c:v>0</c:v>
                </c:pt>
                <c:pt idx="8">
                  <c:v>-4.2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Sheet1!$I$2:$I$37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  <c:pt idx="11">
                  <c:v>3</c:v>
                </c:pt>
              </c:numCache>
            </c:numRef>
          </c:val>
        </c:ser>
        <c:marker val="1"/>
        <c:axId val="96652672"/>
        <c:axId val="96670848"/>
      </c:lineChart>
      <c:catAx>
        <c:axId val="9664921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96651136"/>
        <c:crossesAt val="0"/>
        <c:auto val="1"/>
        <c:lblAlgn val="ctr"/>
        <c:lblOffset val="100"/>
        <c:tickLblSkip val="1"/>
        <c:tickMarkSkip val="4"/>
      </c:catAx>
      <c:valAx>
        <c:axId val="9665113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649216"/>
        <c:crosses val="autoZero"/>
        <c:crossBetween val="between"/>
        <c:majorUnit val="20"/>
        <c:minorUnit val="20"/>
      </c:valAx>
      <c:catAx>
        <c:axId val="966526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670848"/>
        <c:crossesAt val="-90"/>
        <c:auto val="1"/>
        <c:lblAlgn val="ctr"/>
        <c:lblOffset val="100"/>
        <c:tickLblSkip val="1"/>
        <c:tickMarkSkip val="1"/>
      </c:catAx>
      <c:valAx>
        <c:axId val="9667084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652672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346527777777792E-2"/>
          <c:y val="2.7198612329377793E-2"/>
          <c:w val="0.86064305555555665"/>
          <c:h val="0.8324566742315856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Sheet1!$B$2:$B$28</c:f>
              <c:numCache>
                <c:formatCode>General</c:formatCode>
                <c:ptCount val="9"/>
                <c:pt idx="0">
                  <c:v>-14.2</c:v>
                </c:pt>
                <c:pt idx="1">
                  <c:v>11.1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Sheet1!$D$2:$D$28</c:f>
              <c:numCache>
                <c:formatCode>General</c:formatCode>
                <c:ptCount val="9"/>
                <c:pt idx="3">
                  <c:v>8.1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Sheet1!$F$2:$F$28</c:f>
              <c:numCache>
                <c:formatCode>General</c:formatCode>
                <c:ptCount val="9"/>
                <c:pt idx="6">
                  <c:v>2</c:v>
                </c:pt>
                <c:pt idx="7">
                  <c:v>5.9</c:v>
                </c:pt>
              </c:numCache>
            </c:numRef>
          </c:val>
        </c:ser>
        <c:gapWidth val="140"/>
        <c:overlap val="100"/>
        <c:axId val="96451200"/>
        <c:axId val="9646528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Sheet1!$C$2:$C$28</c:f>
              <c:numCache>
                <c:formatCode>General</c:formatCode>
                <c:ptCount val="9"/>
                <c:pt idx="0">
                  <c:v>-51.5</c:v>
                </c:pt>
                <c:pt idx="1">
                  <c:v>6.7</c:v>
                </c:pt>
                <c:pt idx="2">
                  <c:v>29.2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Sheet1!$E$2:$E$28</c:f>
              <c:numCache>
                <c:formatCode>General</c:formatCode>
                <c:ptCount val="9"/>
                <c:pt idx="3">
                  <c:v>36.800000000000011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Sheet1!$G$2:$G$28</c:f>
              <c:numCache>
                <c:formatCode>General</c:formatCode>
                <c:ptCount val="9"/>
                <c:pt idx="6">
                  <c:v>14</c:v>
                </c:pt>
                <c:pt idx="7">
                  <c:v>5</c:v>
                </c:pt>
                <c:pt idx="8">
                  <c:v>13</c:v>
                </c:pt>
              </c:numCache>
            </c:numRef>
          </c:val>
        </c:ser>
        <c:marker val="1"/>
        <c:axId val="96451200"/>
        <c:axId val="96465280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Sheet1!$A$2:$A$28</c:f>
              <c:strCache>
                <c:ptCount val="9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</c:strCache>
            </c:strRef>
          </c:cat>
          <c:val>
            <c:numRef>
              <c:f>Sheet1!$H$2:$H$28</c:f>
              <c:numCache>
                <c:formatCode>General</c:formatCode>
                <c:ptCount val="9"/>
              </c:numCache>
            </c:numRef>
          </c:val>
        </c:ser>
        <c:marker val="1"/>
        <c:axId val="96468352"/>
        <c:axId val="96466816"/>
      </c:lineChart>
      <c:catAx>
        <c:axId val="96451200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96465280"/>
        <c:crossesAt val="0"/>
        <c:auto val="1"/>
        <c:lblAlgn val="ctr"/>
        <c:lblOffset val="100"/>
        <c:tickLblSkip val="1"/>
        <c:tickMarkSkip val="4"/>
      </c:catAx>
      <c:valAx>
        <c:axId val="9646528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451200"/>
        <c:crosses val="autoZero"/>
        <c:crossBetween val="between"/>
        <c:majorUnit val="20"/>
        <c:minorUnit val="20"/>
      </c:valAx>
      <c:valAx>
        <c:axId val="964668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96468352"/>
        <c:crosses val="max"/>
        <c:crossBetween val="between"/>
        <c:majorUnit val="20"/>
      </c:valAx>
      <c:catAx>
        <c:axId val="96468352"/>
        <c:scaling>
          <c:orientation val="minMax"/>
        </c:scaling>
        <c:axPos val="b"/>
        <c:majorTickMark val="in"/>
        <c:tickLblPos val="nextTo"/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9646681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9525231481481514E-2"/>
          <c:y val="2.8813402932601269E-2"/>
          <c:w val="0.8609495370370378"/>
          <c:h val="0.8315331528421054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Sheet1!$A$2:$A$19</c:f>
              <c:strCache>
                <c:ptCount val="6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6"/>
                <c:pt idx="0">
                  <c:v>-13.3</c:v>
                </c:pt>
                <c:pt idx="1">
                  <c:v>23.6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Sheet1!$A$2:$A$19</c:f>
              <c:strCache>
                <c:ptCount val="6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6"/>
                <c:pt idx="3">
                  <c:v>-12.9</c:v>
                </c:pt>
                <c:pt idx="4">
                  <c:v>10.7</c:v>
                </c:pt>
              </c:numCache>
            </c:numRef>
          </c:val>
        </c:ser>
        <c:gapWidth val="140"/>
        <c:overlap val="100"/>
        <c:axId val="98388992"/>
        <c:axId val="9838707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6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6"/>
                <c:pt idx="0">
                  <c:v>-30.8</c:v>
                </c:pt>
                <c:pt idx="1">
                  <c:v>0</c:v>
                </c:pt>
                <c:pt idx="2">
                  <c:v>16.600000000000001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Sheet1!$A$2:$A$19</c:f>
              <c:strCache>
                <c:ptCount val="6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6"/>
                <c:pt idx="3">
                  <c:v>-35.4</c:v>
                </c:pt>
                <c:pt idx="4">
                  <c:v>0</c:v>
                </c:pt>
                <c:pt idx="5">
                  <c:v>10.7</c:v>
                </c:pt>
              </c:numCache>
            </c:numRef>
          </c:val>
        </c:ser>
        <c:marker val="1"/>
        <c:axId val="96859648"/>
        <c:axId val="96861184"/>
      </c:lineChart>
      <c:catAx>
        <c:axId val="98388992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98387072"/>
        <c:crossesAt val="0"/>
        <c:auto val="1"/>
        <c:lblAlgn val="ctr"/>
        <c:lblOffset val="100"/>
        <c:tickLblSkip val="1"/>
        <c:tickMarkSkip val="4"/>
      </c:catAx>
      <c:valAx>
        <c:axId val="9838707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8388992"/>
        <c:crosses val="autoZero"/>
        <c:crossBetween val="between"/>
        <c:majorUnit val="20"/>
        <c:minorUnit val="20"/>
      </c:valAx>
      <c:catAx>
        <c:axId val="968596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861184"/>
        <c:crossesAt val="-90"/>
        <c:auto val="1"/>
        <c:lblAlgn val="ctr"/>
        <c:lblOffset val="100"/>
        <c:tickLblSkip val="1"/>
        <c:tickMarkSkip val="1"/>
      </c:catAx>
      <c:valAx>
        <c:axId val="9686118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9685964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588657407407419E-2"/>
          <c:y val="2.5527184787788371E-2"/>
          <c:w val="0.87204398148148177"/>
          <c:h val="0.8340482598569463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Sheet1!$B$2:$B$55</c:f>
              <c:numCache>
                <c:formatCode>General</c:formatCode>
                <c:ptCount val="18"/>
                <c:pt idx="0">
                  <c:v>-13.1</c:v>
                </c:pt>
                <c:pt idx="1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Sheet1!$D$2:$D$55</c:f>
              <c:numCache>
                <c:formatCode>General</c:formatCode>
                <c:ptCount val="18"/>
                <c:pt idx="3">
                  <c:v>-14.9</c:v>
                </c:pt>
                <c:pt idx="4">
                  <c:v>-1.1000000000000001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Sheet1!$F$2:$F$55</c:f>
              <c:numCache>
                <c:formatCode>General</c:formatCode>
                <c:ptCount val="18"/>
                <c:pt idx="6">
                  <c:v>0</c:v>
                </c:pt>
                <c:pt idx="7">
                  <c:v>20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Sheet1!$H$2:$H$55</c:f>
              <c:numCache>
                <c:formatCode>General</c:formatCode>
                <c:ptCount val="18"/>
                <c:pt idx="9">
                  <c:v>-14.2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Sheet1!$J$2:$J$55</c:f>
              <c:numCache>
                <c:formatCode>General</c:formatCode>
                <c:ptCount val="18"/>
                <c:pt idx="12">
                  <c:v>0</c:v>
                </c:pt>
                <c:pt idx="13">
                  <c:v>12.4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Sheet1!$L$2:$L$55</c:f>
              <c:numCache>
                <c:formatCode>General</c:formatCode>
                <c:ptCount val="18"/>
                <c:pt idx="15">
                  <c:v>-10</c:v>
                </c:pt>
                <c:pt idx="16">
                  <c:v>12.4</c:v>
                </c:pt>
              </c:numCache>
            </c:numRef>
          </c:val>
        </c:ser>
        <c:gapWidth val="140"/>
        <c:overlap val="100"/>
        <c:axId val="98742656"/>
        <c:axId val="9874457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Sheet1!$C$2:$C$55</c:f>
              <c:numCache>
                <c:formatCode>General</c:formatCode>
                <c:ptCount val="18"/>
                <c:pt idx="0">
                  <c:v>-31.9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Sheet1!$E$2:$E$55</c:f>
              <c:numCache>
                <c:formatCode>General</c:formatCode>
                <c:ptCount val="18"/>
                <c:pt idx="3">
                  <c:v>-22.4</c:v>
                </c:pt>
                <c:pt idx="4">
                  <c:v>-7</c:v>
                </c:pt>
                <c:pt idx="5">
                  <c:v>-1.1000000000000001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Sheet1!$G$2:$G$55</c:f>
              <c:numCache>
                <c:formatCode>General</c:formatCode>
                <c:ptCount val="18"/>
                <c:pt idx="6">
                  <c:v>-5.9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Sheet1!$I$2:$I$55</c:f>
              <c:numCache>
                <c:formatCode>General</c:formatCode>
                <c:ptCount val="18"/>
                <c:pt idx="9">
                  <c:v>-31.9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Sheet1!$K$2:$K$55</c:f>
              <c:numCache>
                <c:formatCode>General</c:formatCode>
                <c:ptCount val="18"/>
                <c:pt idx="12">
                  <c:v>-10</c:v>
                </c:pt>
                <c:pt idx="13">
                  <c:v>0</c:v>
                </c:pt>
                <c:pt idx="14">
                  <c:v>20.7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Sheet1!$A$2:$A$55</c:f>
              <c:strCache>
                <c:ptCount val="18"/>
                <c:pt idx="0">
                  <c:v>2kv </c:v>
                </c:pt>
                <c:pt idx="1">
                  <c:v>3kv </c:v>
                </c:pt>
                <c:pt idx="2">
                  <c:v>4kv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  <c:pt idx="12">
                  <c:v>2kv </c:v>
                </c:pt>
                <c:pt idx="13">
                  <c:v>3kv </c:v>
                </c:pt>
                <c:pt idx="14">
                  <c:v>4kv</c:v>
                </c:pt>
                <c:pt idx="15">
                  <c:v>2kv </c:v>
                </c:pt>
                <c:pt idx="16">
                  <c:v>3kv </c:v>
                </c:pt>
                <c:pt idx="17">
                  <c:v>4kv</c:v>
                </c:pt>
              </c:strCache>
            </c:strRef>
          </c:cat>
          <c:val>
            <c:numRef>
              <c:f>Sheet1!$M$2:$M$55</c:f>
              <c:numCache>
                <c:formatCode>General</c:formatCode>
                <c:ptCount val="18"/>
                <c:pt idx="15">
                  <c:v>-11.4</c:v>
                </c:pt>
                <c:pt idx="16">
                  <c:v>4.0999999999999996</c:v>
                </c:pt>
                <c:pt idx="17">
                  <c:v>44.3</c:v>
                </c:pt>
              </c:numCache>
            </c:numRef>
          </c:val>
        </c:ser>
        <c:marker val="1"/>
        <c:axId val="98754560"/>
        <c:axId val="98756096"/>
      </c:lineChart>
      <c:catAx>
        <c:axId val="9874265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98744576"/>
        <c:crossesAt val="0"/>
        <c:auto val="1"/>
        <c:lblAlgn val="ctr"/>
        <c:lblOffset val="100"/>
        <c:tickLblSkip val="1"/>
        <c:tickMarkSkip val="4"/>
      </c:catAx>
      <c:valAx>
        <c:axId val="9874457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8742656"/>
        <c:crosses val="autoZero"/>
        <c:crossBetween val="between"/>
        <c:majorUnit val="20"/>
        <c:minorUnit val="20"/>
      </c:valAx>
      <c:catAx>
        <c:axId val="987545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8756096"/>
        <c:crossesAt val="-90"/>
        <c:auto val="1"/>
        <c:lblAlgn val="ctr"/>
        <c:lblOffset val="100"/>
        <c:tickLblSkip val="1"/>
        <c:tickMarkSkip val="1"/>
      </c:catAx>
      <c:valAx>
        <c:axId val="987560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875456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2823842592592549E-2"/>
          <c:y val="2.8963511539311541E-2"/>
          <c:w val="0.87078020833333392"/>
          <c:h val="0.8263476645675353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12"/>
                <c:pt idx="0">
                  <c:v>21.3</c:v>
                </c:pt>
                <c:pt idx="1">
                  <c:v>-2.1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Sheet1!$D$2:$D$23</c:f>
              <c:numCache>
                <c:formatCode>General</c:formatCode>
                <c:ptCount val="12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Sheet1!$F$2:$F$23</c:f>
              <c:numCache>
                <c:formatCode>General</c:formatCode>
                <c:ptCount val="12"/>
                <c:pt idx="6">
                  <c:v>12.9</c:v>
                </c:pt>
                <c:pt idx="7">
                  <c:v>4.0999999999999996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Sheet1!$H$2:$H$23</c:f>
              <c:numCache>
                <c:formatCode>General</c:formatCode>
                <c:ptCount val="12"/>
                <c:pt idx="9">
                  <c:v>14.9</c:v>
                </c:pt>
                <c:pt idx="10">
                  <c:v>-9.6</c:v>
                </c:pt>
              </c:numCache>
            </c:numRef>
          </c:val>
        </c:ser>
        <c:gapWidth val="140"/>
        <c:overlap val="100"/>
        <c:axId val="98997376"/>
        <c:axId val="9899929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Sheet1!$C$2:$C$23</c:f>
              <c:numCache>
                <c:formatCode>General</c:formatCode>
                <c:ptCount val="12"/>
                <c:pt idx="0">
                  <c:v>37</c:v>
                </c:pt>
                <c:pt idx="1">
                  <c:v>6.6</c:v>
                </c:pt>
                <c:pt idx="2">
                  <c:v>-15.4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Sheet1!$E$2:$E$23</c:f>
              <c:numCache>
                <c:formatCode>General</c:formatCode>
                <c:ptCount val="12"/>
                <c:pt idx="3">
                  <c:v>7.2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Sheet1!$G$2:$G$23</c:f>
              <c:numCache>
                <c:formatCode>General</c:formatCode>
                <c:ptCount val="12"/>
                <c:pt idx="6">
                  <c:v>12.9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Sheet1!$A$2:$A$23</c:f>
              <c:strCache>
                <c:ptCount val="12"/>
                <c:pt idx="0">
                  <c:v>2kv </c:v>
                </c:pt>
                <c:pt idx="1">
                  <c:v>3kv </c:v>
                </c:pt>
                <c:pt idx="2">
                  <c:v>4kv </c:v>
                </c:pt>
                <c:pt idx="3">
                  <c:v>2kv </c:v>
                </c:pt>
                <c:pt idx="4">
                  <c:v>3kv </c:v>
                </c:pt>
                <c:pt idx="5">
                  <c:v>4kv</c:v>
                </c:pt>
                <c:pt idx="6">
                  <c:v>2kv </c:v>
                </c:pt>
                <c:pt idx="7">
                  <c:v>3kv </c:v>
                </c:pt>
                <c:pt idx="8">
                  <c:v>4kv</c:v>
                </c:pt>
                <c:pt idx="9">
                  <c:v>2kv </c:v>
                </c:pt>
                <c:pt idx="10">
                  <c:v>3kv </c:v>
                </c:pt>
                <c:pt idx="11">
                  <c:v>4kv</c:v>
                </c:pt>
              </c:strCache>
            </c:strRef>
          </c:cat>
          <c:val>
            <c:numRef>
              <c:f>Sheet1!$I$2:$I$23</c:f>
              <c:numCache>
                <c:formatCode>General</c:formatCode>
                <c:ptCount val="12"/>
                <c:pt idx="9">
                  <c:v>47.5</c:v>
                </c:pt>
                <c:pt idx="10">
                  <c:v>7</c:v>
                </c:pt>
                <c:pt idx="11">
                  <c:v>-16.600000000000001</c:v>
                </c:pt>
              </c:numCache>
            </c:numRef>
          </c:val>
        </c:ser>
        <c:marker val="1"/>
        <c:axId val="99009280"/>
        <c:axId val="99010816"/>
      </c:lineChart>
      <c:catAx>
        <c:axId val="9899737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8999296"/>
        <c:crossesAt val="0"/>
        <c:auto val="1"/>
        <c:lblAlgn val="ctr"/>
        <c:lblOffset val="100"/>
        <c:tickLblSkip val="1"/>
        <c:tickMarkSkip val="4"/>
      </c:catAx>
      <c:valAx>
        <c:axId val="9899929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8997376"/>
        <c:crosses val="autoZero"/>
        <c:crossBetween val="between"/>
        <c:majorUnit val="20"/>
        <c:minorUnit val="20"/>
      </c:valAx>
      <c:catAx>
        <c:axId val="990092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9010816"/>
        <c:crossesAt val="-90"/>
        <c:auto val="1"/>
        <c:lblAlgn val="ctr"/>
        <c:lblOffset val="100"/>
        <c:tickLblSkip val="1"/>
        <c:tickMarkSkip val="1"/>
      </c:catAx>
      <c:valAx>
        <c:axId val="9901081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990092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0.76033</cdr:x>
      <cdr:y>0.17009</cdr:y>
    </cdr:from>
    <cdr:to>
      <cdr:x>0.76033</cdr:x>
      <cdr:y>0.86295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572291" y="857254"/>
          <a:ext cx="0" cy="349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0.64493</cdr:x>
      <cdr:y>0.02817</cdr:y>
    </cdr:from>
    <cdr:to>
      <cdr:x>0.64493</cdr:x>
      <cdr:y>0.8515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572164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0.64493</cdr:x>
      <cdr:y>0.02817</cdr:y>
    </cdr:from>
    <cdr:to>
      <cdr:x>0.92605</cdr:x>
      <cdr:y>0.10392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572164" y="142876"/>
          <a:ext cx="2428892" cy="384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800" dirty="0" err="1" smtClean="0">
              <a:latin typeface="Univers 45 Light" pitchFamily="34" charset="0"/>
            </a:rPr>
            <a:t>Fastrentelån</a:t>
          </a:r>
          <a:endParaRPr lang="nb-NO" sz="18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0.8515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786610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0.62012</cdr:x>
      <cdr:y>0.02817</cdr:y>
    </cdr:from>
    <cdr:to>
      <cdr:x>0.80202</cdr:x>
      <cdr:y>0.1556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357850" y="142876"/>
          <a:ext cx="1571636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err="1" smtClean="0">
              <a:latin typeface="Univers 45 Light"/>
            </a:rPr>
            <a:t>Finansierings-situasjonen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0.79376</cdr:x>
      <cdr:y>0.01408</cdr:y>
    </cdr:from>
    <cdr:to>
      <cdr:x>0.92629</cdr:x>
      <cdr:y>0.14151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58048" y="71438"/>
          <a:ext cx="1145059" cy="64633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800" dirty="0" smtClean="0">
              <a:latin typeface="Univers 45 Light"/>
            </a:rPr>
            <a:t>Kapital-dekning</a:t>
          </a:r>
          <a:r>
            <a:rPr lang="nb-NO" sz="1800" baseline="30000" dirty="0" smtClean="0">
              <a:latin typeface="Univers 45 Light"/>
            </a:rPr>
            <a:t>3)</a:t>
          </a:r>
          <a:endParaRPr lang="nb-NO" sz="18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0.63666</cdr:x>
      <cdr:y>0.02817</cdr:y>
    </cdr:from>
    <cdr:to>
      <cdr:x>0.63666</cdr:x>
      <cdr:y>0.8515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500726" y="142876"/>
          <a:ext cx="0" cy="417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3</a:t>
            </a:r>
            <a:r>
              <a:rPr lang="nb-NO" sz="4000" dirty="0" smtClean="0">
                <a:solidFill>
                  <a:schemeClr val="tx2"/>
                </a:solidFill>
              </a:rPr>
              <a:t>. </a:t>
            </a:r>
            <a:r>
              <a:rPr lang="nb-NO" sz="4000" dirty="0">
                <a:solidFill>
                  <a:schemeClr val="tx2"/>
                </a:solidFill>
              </a:rPr>
              <a:t>kvartal 2009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742056" y="6538477"/>
            <a:ext cx="54292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714612" y="714356"/>
            <a:ext cx="17859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Vanlige boliglån</a:t>
            </a:r>
            <a:r>
              <a:rPr lang="nb-NO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857224" y="714356"/>
            <a:ext cx="18573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Samlet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357950" y="714356"/>
            <a:ext cx="17986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Fastrentelån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36228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17859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Rammelån</a:t>
            </a:r>
            <a:r>
              <a:rPr lang="nb-NO" dirty="0" smtClean="0">
                <a:latin typeface="Univers 45 Light" pitchFamily="34" charset="0"/>
              </a:rPr>
              <a:t> med pant i bolig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357158" y="142852"/>
            <a:ext cx="8143932" cy="428628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1</a:t>
            </a:r>
            <a:r>
              <a:rPr lang="nb-NO" dirty="0" smtClean="0">
                <a:latin typeface="Univers 45 Light" pitchFamily="34" charset="0"/>
              </a:rPr>
              <a:t> Etterspørsel etter lån fra husholdninger i 2009.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85720" y="5357826"/>
            <a:ext cx="8715436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    Nettotall </a:t>
            </a:r>
            <a:r>
              <a:rPr lang="nb-NO" dirty="0">
                <a:latin typeface="Univers 45 Light" pitchFamily="34" charset="0"/>
              </a:rPr>
              <a:t>fremkommer ved å veie sammen svarene i </a:t>
            </a:r>
            <a:r>
              <a:rPr lang="nb-NO" dirty="0" smtClean="0">
                <a:latin typeface="Univers 45 Light" pitchFamily="34" charset="0"/>
              </a:rPr>
              <a:t>undersøkelsen</a:t>
            </a:r>
            <a:r>
              <a:rPr lang="nb-NO" dirty="0">
                <a:latin typeface="Univers 45 Light" pitchFamily="34" charset="0"/>
              </a:rPr>
              <a:t>. De </a:t>
            </a:r>
            <a:r>
              <a:rPr lang="nb-NO" dirty="0" smtClean="0">
                <a:latin typeface="Univers 45 Light" pitchFamily="34" charset="0"/>
              </a:rPr>
              <a:t>blå søylene </a:t>
            </a:r>
            <a:r>
              <a:rPr lang="nb-NO" dirty="0">
                <a:latin typeface="Univers 45 Light" pitchFamily="34" charset="0"/>
              </a:rPr>
              <a:t>viser utviklingen det </a:t>
            </a:r>
            <a:r>
              <a:rPr lang="nb-NO" dirty="0" smtClean="0">
                <a:latin typeface="Univers 45 Light" pitchFamily="34" charset="0"/>
              </a:rPr>
              <a:t>siste kvartalet</a:t>
            </a:r>
            <a:r>
              <a:rPr lang="nb-NO" dirty="0">
                <a:latin typeface="Univers 45 Light" pitchFamily="34" charset="0"/>
              </a:rPr>
              <a:t>. De røde punktene viser forventet utvikling </a:t>
            </a:r>
            <a:r>
              <a:rPr lang="nb-NO" dirty="0" smtClean="0">
                <a:latin typeface="Univers 45 Light" pitchFamily="34" charset="0"/>
              </a:rPr>
              <a:t>for neste </a:t>
            </a:r>
            <a:r>
              <a:rPr lang="nb-NO" dirty="0">
                <a:latin typeface="Univers 45 Light" pitchFamily="34" charset="0"/>
              </a:rPr>
              <a:t>kvartal. De røde 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baseline="30000" dirty="0">
                <a:latin typeface="Univers 45 Light" pitchFamily="34" charset="0"/>
              </a:rPr>
              <a:t>3</a:t>
            </a:r>
            <a:r>
              <a:rPr lang="nb-NO" baseline="30000" dirty="0" smtClean="0">
                <a:latin typeface="Univers 45 Light" pitchFamily="34" charset="0"/>
              </a:rPr>
              <a:t>)	</a:t>
            </a:r>
            <a:r>
              <a:rPr lang="nb-NO" dirty="0" smtClean="0">
                <a:latin typeface="Univers 45 Light" pitchFamily="34" charset="0"/>
              </a:rPr>
              <a:t>Nedbetalingslån </a:t>
            </a:r>
            <a:r>
              <a:rPr lang="nb-NO" dirty="0">
                <a:latin typeface="Univers 45 Light" pitchFamily="34" charset="0"/>
              </a:rPr>
              <a:t>med pant i bolig 	</a:t>
            </a:r>
          </a:p>
          <a:p>
            <a:pPr marL="457200" indent="-457200"/>
            <a:endParaRPr lang="nb-NO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32606" y="68174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705376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928670"/>
          <a:ext cx="8643998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767314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428596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tall innebærer innstramming i kredittpraksis </a:t>
            </a:r>
          </a:p>
          <a:p>
            <a:pPr marL="342900" indent="-342900" eaLnBrk="0" hangingPunct="0"/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85984" y="1785926"/>
            <a:ext cx="15001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>
                <a:latin typeface="Univers 45 Light" pitchFamily="34" charset="0"/>
              </a:rPr>
              <a:t>Makro-økonomiske</a:t>
            </a:r>
            <a:r>
              <a:rPr lang="nb-NO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785786" y="1071546"/>
            <a:ext cx="1500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Kreditt-praksis</a:t>
            </a:r>
            <a:r>
              <a:rPr lang="nb-NO" dirty="0" smtClean="0">
                <a:latin typeface="Univers 45 Light" pitchFamily="34" charset="0"/>
              </a:rPr>
              <a:t> </a:t>
            </a:r>
            <a:r>
              <a:rPr lang="nb-NO" baseline="30000" dirty="0" smtClean="0">
                <a:latin typeface="Univers 45 Light" pitchFamily="34" charset="0"/>
              </a:rPr>
              <a:t>2</a:t>
            </a:r>
            <a:r>
              <a:rPr lang="nb-NO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304456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85984" y="1795162"/>
            <a:ext cx="594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14744" y="1785926"/>
            <a:ext cx="16430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Mål for markedsandel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85984" y="1071546"/>
            <a:ext cx="60166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Faktorer som påvirker bankenes kredittpraksis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357158" y="357166"/>
            <a:ext cx="821537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 pitchFamily="34" charset="0"/>
              </a:rPr>
              <a:t>Figur 2 </a:t>
            </a:r>
            <a:r>
              <a:rPr lang="nb-NO" dirty="0">
                <a:latin typeface="Univers 45 Light" pitchFamily="34" charset="0"/>
              </a:rPr>
              <a:t>Endring i kredittpraksis overfor </a:t>
            </a:r>
            <a:r>
              <a:rPr lang="nb-NO" dirty="0" smtClean="0">
                <a:latin typeface="Univers 45 Light" pitchFamily="34" charset="0"/>
              </a:rPr>
              <a:t>husholdninger i 2009. </a:t>
            </a:r>
            <a:r>
              <a:rPr lang="nb-NO" dirty="0">
                <a:latin typeface="Univers 45 Light" pitchFamily="34" charset="0"/>
              </a:rPr>
              <a:t>Faktorer som påvirker kredittpraksisen. Nettotall.</a:t>
            </a:r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Prosent</a:t>
            </a:r>
            <a:endParaRPr lang="en-GB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286380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286380" y="1785926"/>
            <a:ext cx="1500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Mislighold</a:t>
            </a: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88632" y="1795162"/>
            <a:ext cx="0" cy="34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15140" y="1785926"/>
            <a:ext cx="15716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 pitchFamily="34" charset="0"/>
              </a:rPr>
              <a:t>Finansierings-situasjonen</a:t>
            </a:r>
            <a:endParaRPr lang="nb-NO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14282" y="500042"/>
          <a:ext cx="8640000" cy="5089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643174" y="642918"/>
            <a:ext cx="189757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Maksimal nedbetalingstid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857224" y="642918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Utlånsmargin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673332" y="642917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2638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357950" y="642918"/>
            <a:ext cx="182711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 pitchFamily="34" charset="0"/>
              </a:rPr>
              <a:t>Avdragsfrihet</a:t>
            </a:r>
            <a:endParaRPr lang="nb-NO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392444" y="64291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79586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224186"/>
            <a:ext cx="8643998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Positive </a:t>
            </a:r>
            <a:r>
              <a:rPr lang="nb-NO" dirty="0">
                <a:latin typeface="Univers 45 Light" pitchFamily="34" charset="0"/>
              </a:rPr>
              <a:t>tall for utlånsmargin betyr økt utlånsmargin og </a:t>
            </a:r>
            <a:r>
              <a:rPr lang="nb-NO" dirty="0" smtClean="0">
                <a:latin typeface="Univers 45 Light" pitchFamily="34" charset="0"/>
              </a:rPr>
              <a:t>derfor strammere </a:t>
            </a:r>
            <a:r>
              <a:rPr lang="nb-NO" dirty="0">
                <a:latin typeface="Univers 45 Light" pitchFamily="34" charset="0"/>
              </a:rPr>
              <a:t>kredittpraksis. Negative tall for maksimal </a:t>
            </a:r>
            <a:r>
              <a:rPr lang="nb-NO" dirty="0" smtClean="0">
                <a:latin typeface="Univers 45 Light" pitchFamily="34" charset="0"/>
              </a:rPr>
              <a:t>nedbetalingstid, </a:t>
            </a:r>
            <a:r>
              <a:rPr lang="nb-NO" dirty="0">
                <a:latin typeface="Univers 45 Light" pitchFamily="34" charset="0"/>
              </a:rPr>
              <a:t>maksimal gjeld i forhold til boligens verdi og </a:t>
            </a:r>
            <a:r>
              <a:rPr lang="nb-NO" dirty="0" smtClean="0">
                <a:latin typeface="Univers 45 Light" pitchFamily="34" charset="0"/>
              </a:rPr>
              <a:t>for avdragsfrihet </a:t>
            </a:r>
            <a:r>
              <a:rPr lang="nb-NO" dirty="0">
                <a:latin typeface="Univers 45 Light" pitchFamily="34" charset="0"/>
              </a:rPr>
              <a:t>innebærer strammere kredittpraksis 	</a:t>
            </a:r>
          </a:p>
          <a:p>
            <a:pPr marL="457200" indent="-457200"/>
            <a:endParaRPr lang="nb-NO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142852"/>
            <a:ext cx="8286808" cy="428628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3</a:t>
            </a:r>
            <a:r>
              <a:rPr lang="nb-NO" dirty="0" smtClean="0">
                <a:latin typeface="Univers 45 Light" pitchFamily="34" charset="0"/>
              </a:rPr>
              <a:t> Endring i lånebetingelser for husholdninger i 2009.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857232"/>
          <a:ext cx="8640000" cy="50720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714348" y="6415087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571472" y="5786454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Positive </a:t>
            </a:r>
            <a:r>
              <a:rPr lang="nb-NO" dirty="0">
                <a:latin typeface="Univers 45 Light" pitchFamily="34" charset="0"/>
              </a:rPr>
              <a:t>nettotall betyr økt etterspørsel / økt utnyttelsesgrad </a:t>
            </a:r>
            <a:r>
              <a:rPr lang="nb-NO" dirty="0" smtClean="0">
                <a:latin typeface="Univers 45 Light" pitchFamily="34" charset="0"/>
              </a:rPr>
              <a:t>på kredittlinjer</a:t>
            </a:r>
            <a:r>
              <a:rPr lang="nb-NO" dirty="0">
                <a:latin typeface="Univers 45 Light" pitchFamily="34" charset="0"/>
              </a:rPr>
              <a:t>		</a:t>
            </a: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85722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Låneetterspørsel fra ikke-finansielle foretak 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348318" y="1000108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357554" y="1000108"/>
            <a:ext cx="25003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282" y="142852"/>
            <a:ext cx="8572560" cy="769957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 pitchFamily="34" charset="0"/>
              </a:rPr>
              <a:t>Figur 4</a:t>
            </a:r>
            <a:r>
              <a:rPr lang="nb-NO" dirty="0" smtClean="0">
                <a:latin typeface="Univers 45 Light" pitchFamily="34" charset="0"/>
              </a:rPr>
              <a:t> Etterspørsel etter lån fra ikke-finansielle foretak og utnyttelsesgrad på kredittlinjer i 2009. Nettotall.</a:t>
            </a:r>
            <a:r>
              <a:rPr lang="nb-NO" baseline="30000" dirty="0" smtClean="0">
                <a:latin typeface="Univers 45 Light" pitchFamily="34" charset="0"/>
              </a:rPr>
              <a:t>1), 2)</a:t>
            </a:r>
            <a:r>
              <a:rPr lang="nb-NO" dirty="0" smtClean="0">
                <a:latin typeface="Univers 45 Light" pitchFamily="34" charset="0"/>
              </a:rPr>
              <a:t> Prosent</a:t>
            </a:r>
            <a:endParaRPr lang="en-GB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357158" y="785794"/>
          <a:ext cx="8640000" cy="5072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857224" y="621508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 pitchFamily="34" charset="0"/>
              </a:rPr>
              <a:t>Kilde</a:t>
            </a:r>
            <a:r>
              <a:rPr lang="nb-NO" dirty="0">
                <a:latin typeface="Univers 45 Light" pitchFamily="34" charset="0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00034" y="5643578"/>
            <a:ext cx="7715304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 pitchFamily="34" charset="0"/>
              </a:rPr>
              <a:t>1)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Se </a:t>
            </a:r>
            <a:r>
              <a:rPr lang="nb-NO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baseline="30000" dirty="0">
                <a:latin typeface="Univers 45 Light" pitchFamily="34" charset="0"/>
              </a:rPr>
              <a:t>2)</a:t>
            </a:r>
            <a:r>
              <a:rPr lang="nb-NO" dirty="0">
                <a:latin typeface="Univers 45 Light" pitchFamily="34" charset="0"/>
              </a:rPr>
              <a:t> </a:t>
            </a:r>
            <a:r>
              <a:rPr lang="nb-NO" dirty="0" smtClean="0">
                <a:latin typeface="Univers 45 Light" pitchFamily="34" charset="0"/>
              </a:rPr>
              <a:t>	Negative </a:t>
            </a:r>
            <a:r>
              <a:rPr lang="nb-NO" dirty="0">
                <a:latin typeface="Univers 45 Light" pitchFamily="34" charset="0"/>
              </a:rPr>
              <a:t>tall innebærer innstramming i kredittpraksis 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1000100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Samlet </a:t>
            </a:r>
            <a:endParaRPr lang="nb-NO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671146" y="92867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714876" y="928670"/>
            <a:ext cx="36433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357158" y="285728"/>
            <a:ext cx="828680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 pitchFamily="34" charset="0"/>
              </a:rPr>
              <a:t>Figur 5 </a:t>
            </a:r>
            <a:r>
              <a:rPr lang="nb-NO" dirty="0">
                <a:latin typeface="Univers 45 Light" pitchFamily="34" charset="0"/>
              </a:rPr>
              <a:t>Endring i kredittpraksis overfor ikke-finansielle </a:t>
            </a:r>
            <a:r>
              <a:rPr lang="nb-NO" dirty="0" smtClean="0">
                <a:latin typeface="Univers 45 Light" pitchFamily="34" charset="0"/>
              </a:rPr>
              <a:t>foretak i 2009. </a:t>
            </a:r>
            <a:r>
              <a:rPr lang="nb-NO" dirty="0">
                <a:latin typeface="Univers 45 Light" pitchFamily="34" charset="0"/>
              </a:rPr>
              <a:t>Nettotall.</a:t>
            </a:r>
            <a:r>
              <a:rPr lang="nb-NO" baseline="30000" dirty="0">
                <a:latin typeface="Univers 45 Light" pitchFamily="34" charset="0"/>
              </a:rPr>
              <a:t>1), 2)</a:t>
            </a:r>
            <a:r>
              <a:rPr lang="nb-NO" dirty="0">
                <a:latin typeface="Univers 45 Light" pitchFamily="34" charset="0"/>
              </a:rPr>
              <a:t> Prosent</a:t>
            </a:r>
            <a:endParaRPr lang="en-GB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928670"/>
          <a:ext cx="8640000" cy="5072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785786" y="6367789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/>
              </a:rPr>
              <a:t>Kilde</a:t>
            </a:r>
            <a:r>
              <a:rPr lang="nb-NO" dirty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428596" y="5786454"/>
            <a:ext cx="8143932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baseline="30000" dirty="0">
                <a:latin typeface="Univers 45 Light"/>
              </a:rPr>
              <a:t>1</a:t>
            </a:r>
            <a:r>
              <a:rPr lang="nb-NO" baseline="30000" dirty="0" smtClean="0">
                <a:latin typeface="Univers 45 Light"/>
              </a:rPr>
              <a:t>)	</a:t>
            </a:r>
            <a:r>
              <a:rPr lang="nb-NO" dirty="0" smtClean="0">
                <a:latin typeface="Univers 45 Light"/>
              </a:rPr>
              <a:t> </a:t>
            </a:r>
            <a:r>
              <a:rPr lang="nb-NO" dirty="0">
                <a:latin typeface="Univers 45 Light"/>
              </a:rPr>
              <a:t>Se fotnote 1 i figur 1</a:t>
            </a:r>
          </a:p>
          <a:p>
            <a:pPr marL="342900" indent="-342900" eaLnBrk="0" hangingPunct="0"/>
            <a:r>
              <a:rPr lang="nb-NO" baseline="30000" dirty="0">
                <a:latin typeface="Univers 45 Light"/>
              </a:rPr>
              <a:t>2) </a:t>
            </a:r>
            <a:r>
              <a:rPr lang="nb-NO" baseline="30000" dirty="0" smtClean="0">
                <a:latin typeface="Univers 45 Light"/>
              </a:rPr>
              <a:t>	</a:t>
            </a:r>
            <a:r>
              <a:rPr lang="nb-NO" dirty="0" smtClean="0">
                <a:latin typeface="Univers 45 Light"/>
              </a:rPr>
              <a:t>Negative </a:t>
            </a:r>
            <a:r>
              <a:rPr lang="nb-NO" dirty="0">
                <a:latin typeface="Univers 45 Light"/>
              </a:rPr>
              <a:t>tall betyr at faktoren bidrar til innstramming </a:t>
            </a:r>
            <a:r>
              <a:rPr lang="nb-NO" dirty="0" smtClean="0">
                <a:latin typeface="Univers 45 Light"/>
              </a:rPr>
              <a:t>i kredittpraksis </a:t>
            </a:r>
            <a:r>
              <a:rPr lang="nb-NO" dirty="0">
                <a:latin typeface="Univers 45 Light"/>
              </a:rPr>
              <a:t>	</a:t>
            </a:r>
            <a:endParaRPr lang="nb-NO" dirty="0" smtClean="0">
              <a:latin typeface="Univers 45 Light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785786" y="1071546"/>
            <a:ext cx="14287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>
                <a:latin typeface="Univers 45 Light"/>
              </a:rPr>
              <a:t>Makro-økonomiske</a:t>
            </a:r>
            <a:r>
              <a:rPr lang="nb-NO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71546"/>
            <a:ext cx="121444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Bankens risikovilje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111576" y="1071545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357554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143108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err="1" smtClean="0">
                <a:latin typeface="Univers 45 Light"/>
              </a:rPr>
              <a:t>Nærings-spesifikke</a:t>
            </a:r>
            <a:r>
              <a:rPr lang="nb-NO" dirty="0" smtClean="0">
                <a:latin typeface="Univers 45 Light"/>
              </a:rPr>
              <a:t> utsikter</a:t>
            </a:r>
            <a:endParaRPr lang="nb-NO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285720" y="285728"/>
            <a:ext cx="828680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>
                <a:latin typeface="Univers 45 Light"/>
              </a:rPr>
              <a:t>Figur 6 </a:t>
            </a:r>
            <a:r>
              <a:rPr lang="nb-NO" dirty="0">
                <a:latin typeface="Univers 45 Light"/>
              </a:rPr>
              <a:t>Faktorer som påvirker kredittpraksisen overfor ikke-finansielle </a:t>
            </a:r>
            <a:r>
              <a:rPr lang="nb-NO" dirty="0" smtClean="0">
                <a:latin typeface="Univers 45 Light"/>
              </a:rPr>
              <a:t>foretak i 2009. </a:t>
            </a:r>
            <a:r>
              <a:rPr lang="nb-NO" dirty="0">
                <a:latin typeface="Univers 45 Light"/>
              </a:rPr>
              <a:t>Nettotall.</a:t>
            </a:r>
            <a:r>
              <a:rPr lang="nb-NO" baseline="30000" dirty="0">
                <a:latin typeface="Univers 45 Light"/>
              </a:rPr>
              <a:t>1), 2)</a:t>
            </a:r>
            <a:r>
              <a:rPr lang="nb-NO" dirty="0">
                <a:latin typeface="Univers 45 Light"/>
              </a:rPr>
              <a:t> Prosent</a:t>
            </a:r>
            <a:endParaRPr lang="en-GB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603532" y="1071546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357554" y="1071546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Mål for </a:t>
            </a:r>
            <a:r>
              <a:rPr lang="nb-NO" dirty="0" err="1" smtClean="0">
                <a:latin typeface="Univers 45 Light"/>
              </a:rPr>
              <a:t>markeds-andel</a:t>
            </a:r>
            <a:endParaRPr lang="nb-NO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85720" y="714356"/>
          <a:ext cx="8640000" cy="5018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42910" y="6462386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dirty="0" smtClean="0">
                <a:latin typeface="Univers 45 Light"/>
              </a:rPr>
              <a:t> Kilde</a:t>
            </a:r>
            <a:r>
              <a:rPr lang="nb-NO" dirty="0">
                <a:latin typeface="Univers 45 Light"/>
              </a:rPr>
              <a:t>: </a:t>
            </a:r>
            <a:r>
              <a:rPr lang="nb-NO" dirty="0">
                <a:solidFill>
                  <a:schemeClr val="tx2"/>
                </a:solidFill>
                <a:latin typeface="Univers 45 Light"/>
              </a:rPr>
              <a:t>Norges Bank 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714612" y="3786190"/>
            <a:ext cx="192882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Krav til egenkapital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928662" y="3786190"/>
            <a:ext cx="17859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 smtClean="0">
                <a:latin typeface="Univers 45 Light"/>
              </a:rPr>
              <a:t>Utlånsmargin</a:t>
            </a:r>
            <a:endParaRPr lang="nb-NO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74614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96140" y="858214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3786190"/>
            <a:ext cx="17922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469294" y="873980"/>
            <a:ext cx="0" cy="417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3786190"/>
            <a:ext cx="19288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dirty="0">
                <a:latin typeface="Univers 45 Light"/>
              </a:rPr>
              <a:t>Krav til sikkerhet</a:t>
            </a: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214282" y="5389358"/>
            <a:ext cx="8501122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baseline="30000" dirty="0">
                <a:latin typeface="Univers 45 Light"/>
              </a:rPr>
              <a:t>1)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Se </a:t>
            </a:r>
            <a:r>
              <a:rPr lang="nb-NO" dirty="0">
                <a:latin typeface="Univers 45 Light"/>
              </a:rPr>
              <a:t>fotnote 1 i figur 1 </a:t>
            </a:r>
          </a:p>
          <a:p>
            <a:pPr marL="457200" indent="-457200"/>
            <a:r>
              <a:rPr lang="nb-NO" baseline="30000" dirty="0">
                <a:latin typeface="Univers 45 Light"/>
              </a:rPr>
              <a:t>2)</a:t>
            </a:r>
            <a:r>
              <a:rPr lang="nb-NO" dirty="0">
                <a:latin typeface="Univers 45 Light"/>
              </a:rPr>
              <a:t> </a:t>
            </a:r>
            <a:r>
              <a:rPr lang="nb-NO" dirty="0" smtClean="0">
                <a:latin typeface="Univers 45 Light"/>
              </a:rPr>
              <a:t>	Positive </a:t>
            </a:r>
            <a:r>
              <a:rPr lang="nb-NO" dirty="0">
                <a:latin typeface="Univers 45 Light"/>
              </a:rPr>
              <a:t>tall for utlånsmargin betyr økt utlånsmargin. Positive </a:t>
            </a:r>
            <a:r>
              <a:rPr lang="nb-NO" dirty="0" smtClean="0">
                <a:latin typeface="Univers 45 Light"/>
              </a:rPr>
              <a:t>tall for </a:t>
            </a:r>
            <a:r>
              <a:rPr lang="nb-NO" dirty="0">
                <a:latin typeface="Univers 45 Light"/>
              </a:rPr>
              <a:t>utlånsmargin, krav til egenkapital, krav til sikkerhet og </a:t>
            </a:r>
            <a:r>
              <a:rPr lang="nb-NO" dirty="0" smtClean="0">
                <a:latin typeface="Univers 45 Light"/>
              </a:rPr>
              <a:t>for gebyrer </a:t>
            </a:r>
            <a:r>
              <a:rPr lang="nb-NO" dirty="0">
                <a:latin typeface="Univers 45 Light"/>
              </a:rPr>
              <a:t>innebærer strammere kredittpraksis 	</a:t>
            </a:r>
          </a:p>
          <a:p>
            <a:pPr marL="457200" indent="-457200"/>
            <a:endParaRPr lang="nb-NO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285720" y="166992"/>
            <a:ext cx="8572560" cy="635000"/>
          </a:xfrm>
        </p:spPr>
        <p:txBody>
          <a:bodyPr/>
          <a:lstStyle/>
          <a:p>
            <a:pPr eaLnBrk="1" hangingPunct="1"/>
            <a:r>
              <a:rPr lang="nb-NO" b="1" dirty="0" smtClean="0">
                <a:latin typeface="Univers 45 Light"/>
              </a:rPr>
              <a:t>Figur 7</a:t>
            </a:r>
            <a:r>
              <a:rPr lang="nb-NO" dirty="0" smtClean="0">
                <a:latin typeface="Univers 45 Light"/>
              </a:rPr>
              <a:t> Endring i lånebetingelser for ikke-finansielle foretak i 2009. Nettotall.</a:t>
            </a:r>
            <a:r>
              <a:rPr lang="nb-NO" baseline="30000" dirty="0" smtClean="0">
                <a:latin typeface="Univers 45 Light"/>
              </a:rPr>
              <a:t>1), 2)</a:t>
            </a:r>
            <a:r>
              <a:rPr lang="nb-NO" dirty="0" smtClean="0">
                <a:latin typeface="Univers 45 Light"/>
              </a:rPr>
              <a:t> Prosent</a:t>
            </a:r>
            <a:endParaRPr lang="en-GB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5017</TotalTime>
  <Words>282</Words>
  <Application>Microsoft Office PowerPoint</Application>
  <PresentationFormat>On-screen Show (4:3)</PresentationFormat>
  <Paragraphs>68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 i 2009. Nettotall.1), 2) Prosent</vt:lpstr>
      <vt:lpstr>Slide 3</vt:lpstr>
      <vt:lpstr>Figur 3 Endring i lånebetingelser for husholdninger i 2009. Nettotall.1), 2) Prosent</vt:lpstr>
      <vt:lpstr>Figur 4 Etterspørsel etter lån fra ikke-finansielle foretak og utnyttelsesgrad på kredittlinjer i 2009. Nettotall.1), 2) Prosent</vt:lpstr>
      <vt:lpstr>Slide 6</vt:lpstr>
      <vt:lpstr>Slide 7</vt:lpstr>
      <vt:lpstr>Figur 7 Endring i lånebetingelser for ikke-finansielle foretak i 2009.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347</cp:revision>
  <dcterms:created xsi:type="dcterms:W3CDTF">2008-03-11T13:27:45Z</dcterms:created>
  <dcterms:modified xsi:type="dcterms:W3CDTF">2009-10-27T08:12:16Z</dcterms:modified>
</cp:coreProperties>
</file>