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63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91"/>
          <c:h val="0.8657212643678251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-5.9</c:v>
                </c:pt>
                <c:pt idx="1">
                  <c:v>-0.2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-5.9</c:v>
                </c:pt>
                <c:pt idx="4">
                  <c:v>-1.5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 formatCode="0.0">
                  <c:v>-18</c:v>
                </c:pt>
                <c:pt idx="7">
                  <c:v>-8.7000000000000011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-22.7</c:v>
                </c:pt>
                <c:pt idx="10">
                  <c:v>-32.800000000000004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20.8</c:v>
                </c:pt>
                <c:pt idx="13">
                  <c:v>14.9</c:v>
                </c:pt>
              </c:numCache>
            </c:numRef>
          </c:val>
        </c:ser>
        <c:gapWidth val="140"/>
        <c:overlap val="100"/>
        <c:axId val="172589440"/>
        <c:axId val="17259136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Sheet1!$C$2:$C$16</c:f>
              <c:numCache>
                <c:formatCode>0.0</c:formatCode>
                <c:ptCount val="15"/>
                <c:pt idx="0" formatCode="General">
                  <c:v>0</c:v>
                </c:pt>
                <c:pt idx="1">
                  <c:v>-2</c:v>
                </c:pt>
                <c:pt idx="2" formatCode="General">
                  <c:v>-0.2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2.2999999999999998</c:v>
                </c:pt>
                <c:pt idx="5">
                  <c:v>-0.2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-8.5</c:v>
                </c:pt>
                <c:pt idx="8" formatCode="0.0">
                  <c:v>-7.4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-15.5</c:v>
                </c:pt>
                <c:pt idx="11">
                  <c:v>-12.6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4.2</c:v>
                </c:pt>
                <c:pt idx="13">
                  <c:v>23.1</c:v>
                </c:pt>
                <c:pt idx="14">
                  <c:v>13.6</c:v>
                </c:pt>
              </c:numCache>
            </c:numRef>
          </c:val>
        </c:ser>
        <c:marker val="1"/>
        <c:axId val="172601344"/>
        <c:axId val="172602880"/>
      </c:lineChart>
      <c:catAx>
        <c:axId val="17258944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2591360"/>
        <c:crossesAt val="0"/>
        <c:auto val="1"/>
        <c:lblAlgn val="ctr"/>
        <c:lblOffset val="100"/>
        <c:tickLblSkip val="1"/>
        <c:tickMarkSkip val="4"/>
      </c:catAx>
      <c:valAx>
        <c:axId val="1725913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589440"/>
        <c:crosses val="autoZero"/>
        <c:crossBetween val="between"/>
        <c:majorUnit val="20"/>
        <c:minorUnit val="20"/>
      </c:valAx>
      <c:catAx>
        <c:axId val="1726013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602880"/>
        <c:crossesAt val="-90"/>
        <c:auto val="1"/>
        <c:lblAlgn val="ctr"/>
        <c:lblOffset val="100"/>
        <c:tickLblSkip val="1"/>
        <c:tickMarkSkip val="1"/>
      </c:catAx>
      <c:valAx>
        <c:axId val="1726028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60134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2084426946631752E-2"/>
          <c:y val="2.4974137931034483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-9.8000000000000007</c:v>
                </c:pt>
                <c:pt idx="1">
                  <c:v>-3.9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-17.8</c:v>
                </c:pt>
                <c:pt idx="4">
                  <c:v>-17.8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-4.3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72930944"/>
        <c:axId val="17294540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-10.200000000000001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-7.7</c:v>
                </c:pt>
                <c:pt idx="4">
                  <c:v>-17.8</c:v>
                </c:pt>
                <c:pt idx="5">
                  <c:v>-5.4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-3.9</c:v>
                </c:pt>
                <c:pt idx="11">
                  <c:v>-14.1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-3.9</c:v>
                </c:pt>
                <c:pt idx="14">
                  <c:v>-3.9</c:v>
                </c:pt>
              </c:numCache>
            </c:numRef>
          </c:val>
        </c:ser>
        <c:marker val="1"/>
        <c:axId val="172946944"/>
        <c:axId val="172948480"/>
      </c:lineChart>
      <c:catAx>
        <c:axId val="17293094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2945408"/>
        <c:crossesAt val="0"/>
        <c:auto val="1"/>
        <c:lblAlgn val="ctr"/>
        <c:lblOffset val="100"/>
        <c:tickLblSkip val="1"/>
        <c:tickMarkSkip val="4"/>
      </c:catAx>
      <c:valAx>
        <c:axId val="17294540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930944"/>
        <c:crosses val="autoZero"/>
        <c:crossBetween val="between"/>
        <c:majorUnit val="20"/>
        <c:minorUnit val="20"/>
      </c:valAx>
      <c:catAx>
        <c:axId val="172946944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948480"/>
        <c:crossesAt val="-90"/>
        <c:auto val="1"/>
        <c:lblAlgn val="ctr"/>
        <c:lblOffset val="100"/>
        <c:tickLblSkip val="1"/>
        <c:tickMarkSkip val="1"/>
      </c:catAx>
      <c:valAx>
        <c:axId val="1729484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946944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508"/>
          <c:h val="0.8489095785440693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34.200000000000003</c:v>
                </c:pt>
                <c:pt idx="1">
                  <c:v>39.4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-12</c:v>
                </c:pt>
                <c:pt idx="7">
                  <c:v>-9.8000000000000007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4.3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-2.2999999999999998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73155456"/>
        <c:axId val="173157376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73155456"/>
        <c:axId val="173157376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-0.7</c:v>
                </c:pt>
                <c:pt idx="1">
                  <c:v>4.3</c:v>
                </c:pt>
                <c:pt idx="2">
                  <c:v>5.2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2.2999999999999998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-3.9</c:v>
                </c:pt>
              </c:numCache>
            </c:numRef>
          </c:val>
        </c:ser>
        <c:marker val="1"/>
        <c:axId val="173167360"/>
        <c:axId val="173168896"/>
      </c:lineChart>
      <c:catAx>
        <c:axId val="17315545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3157376"/>
        <c:crossesAt val="0"/>
        <c:auto val="1"/>
        <c:lblAlgn val="ctr"/>
        <c:lblOffset val="100"/>
        <c:tickLblSkip val="1"/>
        <c:tickMarkSkip val="4"/>
      </c:catAx>
      <c:valAx>
        <c:axId val="1731573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155456"/>
        <c:crosses val="autoZero"/>
        <c:crossBetween val="between"/>
        <c:majorUnit val="20"/>
        <c:minorUnit val="20"/>
      </c:valAx>
      <c:catAx>
        <c:axId val="17316736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168896"/>
        <c:crossesAt val="-90"/>
        <c:auto val="1"/>
        <c:lblAlgn val="ctr"/>
        <c:lblOffset val="100"/>
        <c:tickLblSkip val="1"/>
        <c:tickMarkSkip val="1"/>
      </c:catAx>
      <c:valAx>
        <c:axId val="17316889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16736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Sheet1!$A$2:$A$10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-3.7</c:v>
                </c:pt>
                <c:pt idx="1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Sheet1!$A$2:$A$10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7</c:v>
                </c:pt>
                <c:pt idx="4">
                  <c:v>5.9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0</c:v>
                </c:pt>
                <c:pt idx="7">
                  <c:v>13</c:v>
                </c:pt>
              </c:numCache>
            </c:numRef>
          </c:val>
        </c:ser>
        <c:gapWidth val="140"/>
        <c:overlap val="100"/>
        <c:axId val="172538496"/>
        <c:axId val="17254848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</c:v>
                </c:pt>
                <c:pt idx="1">
                  <c:v>-29.6</c:v>
                </c:pt>
                <c:pt idx="2">
                  <c:v>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29.6</c:v>
                </c:pt>
                <c:pt idx="4">
                  <c:v>0</c:v>
                </c:pt>
                <c:pt idx="5">
                  <c:v>6.8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marker val="1"/>
        <c:axId val="172538496"/>
        <c:axId val="172548480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</c:ser>
        <c:marker val="1"/>
        <c:axId val="172551552"/>
        <c:axId val="172550016"/>
      </c:lineChart>
      <c:catAx>
        <c:axId val="172538496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72548480"/>
        <c:crossesAt val="0"/>
        <c:auto val="1"/>
        <c:lblAlgn val="ctr"/>
        <c:lblOffset val="100"/>
        <c:tickLblSkip val="1"/>
        <c:tickMarkSkip val="4"/>
      </c:catAx>
      <c:valAx>
        <c:axId val="17254848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538496"/>
        <c:crosses val="autoZero"/>
        <c:crossBetween val="between"/>
        <c:majorUnit val="20"/>
        <c:minorUnit val="20"/>
      </c:valAx>
      <c:valAx>
        <c:axId val="1725500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72551552"/>
        <c:crosses val="max"/>
        <c:crossBetween val="between"/>
        <c:majorUnit val="20"/>
      </c:valAx>
      <c:catAx>
        <c:axId val="172551552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72550016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99E-2"/>
          <c:y val="2.4245516784986012E-2"/>
          <c:w val="0.86861373578302714"/>
          <c:h val="0.8399592156162968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-3.4</c:v>
                </c:pt>
                <c:pt idx="1">
                  <c:v>-6.2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-40</c:v>
                </c:pt>
                <c:pt idx="4">
                  <c:v>-19.2</c:v>
                </c:pt>
              </c:numCache>
            </c:numRef>
          </c:val>
        </c:ser>
        <c:gapWidth val="140"/>
        <c:overlap val="100"/>
        <c:axId val="191702528"/>
        <c:axId val="19170444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-18.8</c:v>
                </c:pt>
                <c:pt idx="1">
                  <c:v>-6.4</c:v>
                </c:pt>
                <c:pt idx="2">
                  <c:v>8.2000000000000011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-15.2</c:v>
                </c:pt>
                <c:pt idx="4">
                  <c:v>-13.4</c:v>
                </c:pt>
                <c:pt idx="5">
                  <c:v>-8.4</c:v>
                </c:pt>
              </c:numCache>
            </c:numRef>
          </c:val>
        </c:ser>
        <c:marker val="1"/>
        <c:axId val="191718528"/>
        <c:axId val="191720064"/>
      </c:lineChart>
      <c:catAx>
        <c:axId val="191702528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1704448"/>
        <c:crossesAt val="0"/>
        <c:auto val="1"/>
        <c:lblAlgn val="ctr"/>
        <c:lblOffset val="100"/>
        <c:tickLblSkip val="1"/>
        <c:tickMarkSkip val="4"/>
      </c:catAx>
      <c:valAx>
        <c:axId val="19170444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1702528"/>
        <c:crosses val="autoZero"/>
        <c:crossBetween val="between"/>
        <c:majorUnit val="20"/>
        <c:minorUnit val="20"/>
      </c:valAx>
      <c:catAx>
        <c:axId val="19171852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1720064"/>
        <c:crossesAt val="-90"/>
        <c:auto val="1"/>
        <c:lblAlgn val="ctr"/>
        <c:lblOffset val="100"/>
        <c:tickLblSkip val="1"/>
        <c:tickMarkSkip val="1"/>
      </c:catAx>
      <c:valAx>
        <c:axId val="19172006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171852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-13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-13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-0.9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9.6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-19.899999999999999</c:v>
                </c:pt>
                <c:pt idx="16">
                  <c:v>-25.2</c:v>
                </c:pt>
              </c:numCache>
            </c:numRef>
          </c:val>
        </c:ser>
        <c:gapWidth val="140"/>
        <c:overlap val="100"/>
        <c:axId val="191982208"/>
        <c:axId val="19199667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-20.100000000000001</c:v>
                </c:pt>
                <c:pt idx="1">
                  <c:v>-13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-17.7</c:v>
                </c:pt>
                <c:pt idx="4">
                  <c:v>0</c:v>
                </c:pt>
                <c:pt idx="5">
                  <c:v>-0.9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-13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-18.899999999999999</c:v>
                </c:pt>
                <c:pt idx="10">
                  <c:v>-0.9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-13.9</c:v>
                </c:pt>
                <c:pt idx="13">
                  <c:v>-7</c:v>
                </c:pt>
                <c:pt idx="14">
                  <c:v>16.600000000000001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-30.9</c:v>
                </c:pt>
                <c:pt idx="16">
                  <c:v>-43</c:v>
                </c:pt>
                <c:pt idx="17">
                  <c:v>-8.4</c:v>
                </c:pt>
              </c:numCache>
            </c:numRef>
          </c:val>
        </c:ser>
        <c:marker val="1"/>
        <c:axId val="191998208"/>
        <c:axId val="191724160"/>
      </c:lineChart>
      <c:catAx>
        <c:axId val="191982208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1996672"/>
        <c:crossesAt val="0"/>
        <c:auto val="1"/>
        <c:lblAlgn val="ctr"/>
        <c:lblOffset val="100"/>
        <c:tickLblSkip val="1"/>
        <c:tickMarkSkip val="4"/>
      </c:catAx>
      <c:valAx>
        <c:axId val="19199667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1982208"/>
        <c:crosses val="autoZero"/>
        <c:crossBetween val="between"/>
        <c:majorUnit val="20"/>
        <c:minorUnit val="20"/>
      </c:valAx>
      <c:catAx>
        <c:axId val="1919982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1724160"/>
        <c:crossesAt val="-90"/>
        <c:auto val="1"/>
        <c:lblAlgn val="ctr"/>
        <c:lblOffset val="100"/>
        <c:tickLblSkip val="1"/>
        <c:tickMarkSkip val="1"/>
      </c:catAx>
      <c:valAx>
        <c:axId val="1917241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1998208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46.4</c:v>
                </c:pt>
                <c:pt idx="1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-13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13.9</c:v>
                </c:pt>
                <c:pt idx="10">
                  <c:v>13.9</c:v>
                </c:pt>
              </c:numCache>
            </c:numRef>
          </c:val>
        </c:ser>
        <c:gapWidth val="140"/>
        <c:overlap val="100"/>
        <c:axId val="192518400"/>
        <c:axId val="19253696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44.1</c:v>
                </c:pt>
                <c:pt idx="1">
                  <c:v>33.4</c:v>
                </c:pt>
                <c:pt idx="2">
                  <c:v>15.6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-14.4</c:v>
                </c:pt>
                <c:pt idx="7">
                  <c:v>-13</c:v>
                </c:pt>
                <c:pt idx="8">
                  <c:v>-2.5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13</c:v>
                </c:pt>
                <c:pt idx="10">
                  <c:v>13.9</c:v>
                </c:pt>
                <c:pt idx="11">
                  <c:v>22.1</c:v>
                </c:pt>
              </c:numCache>
            </c:numRef>
          </c:val>
        </c:ser>
        <c:marker val="1"/>
        <c:axId val="192538496"/>
        <c:axId val="192352256"/>
      </c:lineChart>
      <c:catAx>
        <c:axId val="19251840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2536960"/>
        <c:crossesAt val="0"/>
        <c:auto val="1"/>
        <c:lblAlgn val="ctr"/>
        <c:lblOffset val="100"/>
        <c:tickLblSkip val="1"/>
        <c:tickMarkSkip val="4"/>
      </c:catAx>
      <c:valAx>
        <c:axId val="192536960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2518400"/>
        <c:crosses val="autoZero"/>
        <c:crossBetween val="between"/>
        <c:majorUnit val="20"/>
        <c:minorUnit val="20"/>
      </c:valAx>
      <c:catAx>
        <c:axId val="1925384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2352256"/>
        <c:crossesAt val="-90"/>
        <c:auto val="1"/>
        <c:lblAlgn val="ctr"/>
        <c:lblOffset val="100"/>
        <c:tickLblSkip val="1"/>
        <c:tickMarkSkip val="1"/>
      </c:catAx>
      <c:valAx>
        <c:axId val="192352256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2538496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1" y="192096"/>
          <a:ext cx="151214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0.42913</cdr:x>
      <cdr:y>0.14759</cdr:y>
    </cdr:from>
    <cdr:to>
      <cdr:x>0.57756</cdr:x>
      <cdr:y>0.25962</cdr:y>
    </cdr:to>
    <cdr:sp macro="" textlink="">
      <cdr:nvSpPr>
        <cdr:cNvPr id="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23928" y="770428"/>
          <a:ext cx="1357322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Economic outlook</a:t>
          </a:r>
          <a:endParaRPr lang="en-GB" sz="1600" dirty="0">
            <a:latin typeface="Univers 45 Ligh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5" y="147047"/>
          <a:ext cx="152192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Funding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50" y="142871"/>
          <a:ext cx="135733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Capital adequacy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smtClean="0">
                <a:solidFill>
                  <a:schemeClr val="tx2"/>
                </a:solidFill>
              </a:rPr>
              <a:t>2012 </a:t>
            </a:r>
            <a:r>
              <a:rPr lang="nb-NO" sz="4000" smtClean="0">
                <a:solidFill>
                  <a:schemeClr val="tx2"/>
                </a:solidFill>
              </a:rPr>
              <a:t>Q4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043003227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Repayment loans secured on dwellings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   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balances.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r>
              <a:rPr lang="en-GB" sz="2000" dirty="0" smtClean="0">
                <a:latin typeface="Univers 45 Light" pitchFamily="34" charset="0"/>
              </a:rPr>
              <a:t> 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blue bars show developments over the past quarter. The red diamonds show expectations over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the next quarter. The red diamonds have been moved forward one quarter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falling demand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</a:t>
            </a:r>
            <a:r>
              <a:rPr lang="en-GB" sz="1600" dirty="0" smtClean="0">
                <a:latin typeface="Univers 45 Light" pitchFamily="34" charset="0"/>
              </a:rPr>
              <a:t>Negative net percentage balances denote tighter credit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900009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 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80440" y="1509410"/>
            <a:ext cx="475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79912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836712"/>
            <a:ext cx="516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Funding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08104" y="1484784"/>
            <a:ext cx="1357335" cy="58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934498523"/>
              </p:ext>
            </p:extLst>
          </p:nvPr>
        </p:nvGraphicFramePr>
        <p:xfrm>
          <a:off x="0" y="548680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loan-to-income ratio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482934" y="736411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smtClean="0">
                <a:latin typeface="Univers 45 Light" pitchFamily="34" charset="0"/>
              </a:rPr>
              <a:t>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373217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for lending margins indicate higher lending margins. Positive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 pitchFamily="34" charset="0"/>
              </a:rPr>
              <a:t> </a:t>
            </a:r>
            <a:r>
              <a:rPr lang="en-GB" sz="1500" dirty="0" smtClean="0">
                <a:solidFill>
                  <a:schemeClr val="tx2"/>
                </a:solidFill>
                <a:latin typeface="Univers 45 Light" pitchFamily="34" charset="0"/>
              </a:rPr>
              <a:t>Bank</a:t>
            </a:r>
            <a:endParaRPr lang="nb-NO" sz="15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041648693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</a:t>
            </a:r>
            <a:r>
              <a:rPr lang="en-GB" sz="1500" dirty="0" smtClean="0">
                <a:latin typeface="Univers 45 Light" pitchFamily="34" charset="0"/>
              </a:rPr>
              <a:t>credit line utilisation rate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enterprises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line utilisation rate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</a:t>
            </a:r>
            <a:r>
              <a:rPr lang="en-GB" sz="2000" dirty="0" smtClean="0">
                <a:latin typeface="Univers 45 Light" pitchFamily="34" charset="0"/>
              </a:rPr>
              <a:t>enterprises </a:t>
            </a:r>
            <a:r>
              <a:rPr lang="en-GB" sz="2000" dirty="0">
                <a:latin typeface="Univers 45 Light" pitchFamily="34" charset="0"/>
              </a:rPr>
              <a:t>and </a:t>
            </a:r>
            <a:r>
              <a:rPr lang="en-GB" sz="2000" dirty="0" smtClean="0">
                <a:latin typeface="Univers 45 Light" pitchFamily="34" charset="0"/>
              </a:rPr>
              <a:t>credit line utilisation rate. </a:t>
            </a:r>
            <a:r>
              <a:rPr lang="en-GB" sz="2000" dirty="0">
                <a:latin typeface="Univers 45 Light" pitchFamily="34" charset="0"/>
              </a:rPr>
              <a:t>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320073465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669959892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 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217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041403452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Fees</a:t>
            </a:r>
            <a:endParaRPr lang="en-GB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Maximum loan maturity</a:t>
            </a:r>
            <a:endParaRPr lang="en-GB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500" dirty="0">
                <a:latin typeface="Univers 45 Light"/>
              </a:rPr>
              <a:t>1</a:t>
            </a:r>
            <a:r>
              <a:rPr lang="en-GB" sz="1500" dirty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 net percentage balances for lending margins, equity capital requirements and fees denote tighter credit standards. Negative net percentage balances for maximum loan maturity indicate tighter credit standards</a:t>
            </a:r>
          </a:p>
          <a:p>
            <a:pPr marL="457200" indent="-457200"/>
            <a:r>
              <a:rPr lang="en-GB" sz="1500" dirty="0">
                <a:latin typeface="Univers 45 Light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/>
              </a:rPr>
              <a:t> Bank</a:t>
            </a:r>
            <a:r>
              <a:rPr lang="nb-NO" sz="1500" dirty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500" dirty="0">
              <a:latin typeface="Univers 45 Light"/>
            </a:endParaRPr>
          </a:p>
          <a:p>
            <a:pPr marL="457200" indent="-457200"/>
            <a:endParaRPr lang="nb-NO" sz="15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Chart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</a:t>
            </a:r>
            <a:r>
              <a:rPr lang="en-GB" sz="2000" dirty="0" smtClean="0">
                <a:latin typeface="Univers 45 Light"/>
              </a:rPr>
              <a:t>enterprises</a:t>
            </a:r>
            <a:r>
              <a:rPr lang="en-GB" sz="2000" dirty="0">
                <a:latin typeface="Univers 45 Light"/>
              </a:rPr>
              <a:t>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9954</TotalTime>
  <Words>473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balances.1), 2) </vt:lpstr>
      <vt:lpstr>Slide 3</vt:lpstr>
      <vt:lpstr>Chart 3 Change in loan conditions for households. Net percentage balances1), 2)</vt:lpstr>
      <vt:lpstr>Chart 4 Credit demand among non-financial enterprises and credit line utilisation rate. Net percentage balances1), 2)</vt:lpstr>
      <vt:lpstr>Slide 6</vt:lpstr>
      <vt:lpstr>Slide 7</vt:lpstr>
      <vt:lpstr>Chart 7 Change in loan conditions for non-financial enterprises.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nblkr1</cp:lastModifiedBy>
  <cp:revision>627</cp:revision>
  <dcterms:created xsi:type="dcterms:W3CDTF">2008-03-11T13:27:45Z</dcterms:created>
  <dcterms:modified xsi:type="dcterms:W3CDTF">2013-01-16T11:17:00Z</dcterms:modified>
</cp:coreProperties>
</file>