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57" r:id="rId3"/>
    <p:sldId id="276" r:id="rId4"/>
    <p:sldId id="279" r:id="rId5"/>
    <p:sldId id="278" r:id="rId6"/>
    <p:sldId id="275" r:id="rId7"/>
    <p:sldId id="270" r:id="rId8"/>
    <p:sldId id="271" r:id="rId9"/>
    <p:sldId id="272" r:id="rId10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80"/>
    <a:srgbClr val="FF9933"/>
    <a:srgbClr val="190080"/>
    <a:srgbClr val="000066"/>
    <a:srgbClr val="006666"/>
    <a:srgbClr val="E4E4F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50" autoAdjust="0"/>
    <p:restoredTop sz="94671" autoAdjust="0"/>
  </p:normalViewPr>
  <p:slideViewPr>
    <p:cSldViewPr>
      <p:cViewPr>
        <p:scale>
          <a:sx n="100" d="100"/>
          <a:sy n="100" d="100"/>
        </p:scale>
        <p:origin x="-63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6151574803149912E-2"/>
          <c:y val="2.6427969348659052E-2"/>
          <c:w val="0.86769685039371669"/>
          <c:h val="0.86572126436782504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Samlet faktisk</c:v>
                </c:pt>
              </c:strCache>
            </c:strRef>
          </c:tx>
          <c:spPr>
            <a:solidFill>
              <a:schemeClr val="accent2"/>
            </a:solidFill>
            <a:ln w="25185">
              <a:noFill/>
            </a:ln>
          </c:spPr>
          <c:dPt>
            <c:idx val="0"/>
            <c:spPr>
              <a:solidFill>
                <a:schemeClr val="accent2"/>
              </a:solidFill>
              <a:ln w="0">
                <a:solidFill>
                  <a:schemeClr val="tx1"/>
                </a:solidFill>
              </a:ln>
            </c:spPr>
          </c:dPt>
          <c:dPt>
            <c:idx val="1"/>
          </c:dPt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-5.9</c:v>
                </c:pt>
                <c:pt idx="1">
                  <c:v>-0.2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Vanlige boliglån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-5.9</c:v>
                </c:pt>
                <c:pt idx="4">
                  <c:v>-1.5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Rammelån med pant i bolig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Sheet1!$F$2:$F$16</c:f>
              <c:numCache>
                <c:formatCode>0.0</c:formatCode>
                <c:ptCount val="15"/>
                <c:pt idx="6">
                  <c:v>-18</c:v>
                </c:pt>
                <c:pt idx="7" formatCode="General">
                  <c:v>-8.6999999999999993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Førstehjemslån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Sheet1!$H$2:$H$16</c:f>
              <c:numCache>
                <c:formatCode>0.0</c:formatCode>
                <c:ptCount val="15"/>
                <c:pt idx="9" formatCode="General">
                  <c:v>-22.7</c:v>
                </c:pt>
                <c:pt idx="10" formatCode="General">
                  <c:v>-32.799999999999997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Fastrentelån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12">
                  <c:v>20.8</c:v>
                </c:pt>
                <c:pt idx="13">
                  <c:v>14.9</c:v>
                </c:pt>
              </c:numCache>
            </c:numRef>
          </c:val>
        </c:ser>
        <c:gapWidth val="140"/>
        <c:overlap val="100"/>
        <c:axId val="188864000"/>
        <c:axId val="188865920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Samlet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Sheet1!$C$2:$C$16</c:f>
              <c:numCache>
                <c:formatCode>0.0</c:formatCode>
                <c:ptCount val="15"/>
                <c:pt idx="0" formatCode="General">
                  <c:v>0</c:v>
                </c:pt>
                <c:pt idx="1">
                  <c:v>-2</c:v>
                </c:pt>
                <c:pt idx="2" formatCode="General">
                  <c:v>-0.2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Vanlige boliglån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>
                  <c:v>0</c:v>
                </c:pt>
                <c:pt idx="4">
                  <c:v>2.2999999999999998</c:v>
                </c:pt>
                <c:pt idx="5">
                  <c:v>-0.2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Rammelån med pant i bolig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Sheet1!$G$2:$G$16</c:f>
              <c:numCache>
                <c:formatCode>0.0</c:formatCode>
                <c:ptCount val="15"/>
                <c:pt idx="6" formatCode="General">
                  <c:v>0</c:v>
                </c:pt>
                <c:pt idx="7" formatCode="General">
                  <c:v>-8.5</c:v>
                </c:pt>
                <c:pt idx="8">
                  <c:v>-7.4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Førstehjemslån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>
                  <c:v>0</c:v>
                </c:pt>
                <c:pt idx="10">
                  <c:v>-15.5</c:v>
                </c:pt>
                <c:pt idx="11">
                  <c:v>-12.6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4.2</c:v>
                </c:pt>
                <c:pt idx="13">
                  <c:v>23.1</c:v>
                </c:pt>
                <c:pt idx="14">
                  <c:v>13.6</c:v>
                </c:pt>
              </c:numCache>
            </c:numRef>
          </c:val>
        </c:ser>
        <c:marker val="1"/>
        <c:axId val="188941440"/>
        <c:axId val="188942976"/>
      </c:lineChart>
      <c:catAx>
        <c:axId val="188864000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88865920"/>
        <c:crossesAt val="0"/>
        <c:auto val="1"/>
        <c:lblAlgn val="ctr"/>
        <c:lblOffset val="100"/>
        <c:tickLblSkip val="1"/>
        <c:tickMarkSkip val="4"/>
      </c:catAx>
      <c:valAx>
        <c:axId val="188865920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8864000"/>
        <c:crosses val="autoZero"/>
        <c:crossBetween val="between"/>
        <c:majorUnit val="20"/>
        <c:minorUnit val="20"/>
      </c:valAx>
      <c:catAx>
        <c:axId val="188941440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8942976"/>
        <c:crossesAt val="-90"/>
        <c:auto val="1"/>
        <c:lblAlgn val="ctr"/>
        <c:lblOffset val="100"/>
        <c:tickLblSkip val="1"/>
        <c:tickMarkSkip val="1"/>
      </c:catAx>
      <c:valAx>
        <c:axId val="188942976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8941440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5663167104111991E-2"/>
          <c:y val="2.6209003831417641E-2"/>
          <c:w val="0.86867366579177663"/>
          <c:h val="0.8659402298850577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Kredittpraksis samlet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-9.8000000000000007</c:v>
                </c:pt>
                <c:pt idx="1">
                  <c:v>-3.9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Førstehjemslån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-17.8</c:v>
                </c:pt>
                <c:pt idx="4">
                  <c:v>-17.8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>
                  <c:v>0</c:v>
                </c:pt>
                <c:pt idx="10">
                  <c:v>-4.3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12">
                  <c:v>0</c:v>
                </c:pt>
                <c:pt idx="13">
                  <c:v>0</c:v>
                </c:pt>
              </c:numCache>
            </c:numRef>
          </c:val>
        </c:ser>
        <c:gapWidth val="140"/>
        <c:overlap val="100"/>
        <c:axId val="189306752"/>
        <c:axId val="189313024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Kredittpraksis samlet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-10.199999999999999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Førstehjemslån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>
                  <c:v>-7.7</c:v>
                </c:pt>
                <c:pt idx="4">
                  <c:v>-17.8</c:v>
                </c:pt>
                <c:pt idx="5">
                  <c:v>-5.4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>
                  <c:v>0</c:v>
                </c:pt>
                <c:pt idx="10">
                  <c:v>-3.9</c:v>
                </c:pt>
                <c:pt idx="11">
                  <c:v>-14.1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Finansieringssituasjonen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0</c:v>
                </c:pt>
                <c:pt idx="13">
                  <c:v>-3.9</c:v>
                </c:pt>
                <c:pt idx="14">
                  <c:v>-3.9</c:v>
                </c:pt>
              </c:numCache>
            </c:numRef>
          </c:val>
        </c:ser>
        <c:marker val="1"/>
        <c:axId val="189314560"/>
        <c:axId val="189316096"/>
      </c:lineChart>
      <c:catAx>
        <c:axId val="189306752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89313024"/>
        <c:crossesAt val="0"/>
        <c:auto val="1"/>
        <c:lblAlgn val="ctr"/>
        <c:lblOffset val="100"/>
        <c:tickLblSkip val="1"/>
        <c:tickMarkSkip val="4"/>
      </c:catAx>
      <c:valAx>
        <c:axId val="189313024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9306752"/>
        <c:crosses val="autoZero"/>
        <c:crossBetween val="between"/>
        <c:majorUnit val="20"/>
        <c:minorUnit val="20"/>
      </c:valAx>
      <c:catAx>
        <c:axId val="189314560"/>
        <c:scaling>
          <c:orientation val="minMax"/>
        </c:scaling>
        <c:axPos val="b"/>
        <c:numFmt formatCode="General" sourceLinked="1"/>
        <c:majorTickMark val="in"/>
        <c:tickLblPos val="low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9316096"/>
        <c:crossesAt val="-90"/>
        <c:auto val="1"/>
        <c:lblAlgn val="ctr"/>
        <c:lblOffset val="100"/>
        <c:tickLblSkip val="1"/>
        <c:tickMarkSkip val="1"/>
      </c:catAx>
      <c:valAx>
        <c:axId val="189316096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9314560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6528871391076119E-2"/>
          <c:y val="2.4974137931034483E-2"/>
          <c:w val="0.86589588801400486"/>
          <c:h val="0.84890957854406923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34.200000000000003</c:v>
                </c:pt>
                <c:pt idx="1">
                  <c:v>39.4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Maks.gjeld ift inntekt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Maks.gjeld ift boligens verdi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>
                  <c:v>-12</c:v>
                </c:pt>
                <c:pt idx="7">
                  <c:v>-9.8000000000000007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>
                  <c:v>4.3</c:v>
                </c:pt>
                <c:pt idx="1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Avdragsfrihet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12">
                  <c:v>-2.2999999999999998</c:v>
                </c:pt>
                <c:pt idx="13">
                  <c:v>0</c:v>
                </c:pt>
              </c:numCache>
            </c:numRef>
          </c:val>
        </c:ser>
        <c:gapWidth val="140"/>
        <c:overlap val="100"/>
        <c:axId val="189536512"/>
        <c:axId val="189538688"/>
      </c:barChart>
      <c:lineChart>
        <c:grouping val="standard"/>
        <c:ser>
          <c:idx val="7"/>
          <c:order val="3"/>
          <c:tx>
            <c:strRef>
              <c:f>Sheet1!$E$1</c:f>
              <c:strCache>
                <c:ptCount val="1"/>
                <c:pt idx="0">
                  <c:v>Maks.gjeld ift inntekt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marker val="1"/>
        <c:axId val="189536512"/>
        <c:axId val="189538688"/>
      </c:line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-0.7</c:v>
                </c:pt>
                <c:pt idx="1">
                  <c:v>4.3</c:v>
                </c:pt>
                <c:pt idx="2">
                  <c:v>5.2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Maks.gjeld ift boligens verdi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>
                  <c:v>2.2999999999999998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Avdragsfrihet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0</c:v>
                </c:pt>
                <c:pt idx="13">
                  <c:v>0</c:v>
                </c:pt>
                <c:pt idx="14">
                  <c:v>-3.9</c:v>
                </c:pt>
              </c:numCache>
            </c:numRef>
          </c:val>
        </c:ser>
        <c:marker val="1"/>
        <c:axId val="189540224"/>
        <c:axId val="189541760"/>
      </c:lineChart>
      <c:catAx>
        <c:axId val="189536512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89538688"/>
        <c:crossesAt val="0"/>
        <c:auto val="1"/>
        <c:lblAlgn val="ctr"/>
        <c:lblOffset val="100"/>
        <c:tickLblSkip val="1"/>
        <c:tickMarkSkip val="4"/>
      </c:catAx>
      <c:valAx>
        <c:axId val="189538688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9536512"/>
        <c:crosses val="autoZero"/>
        <c:crossBetween val="between"/>
        <c:majorUnit val="20"/>
        <c:minorUnit val="20"/>
      </c:valAx>
      <c:catAx>
        <c:axId val="189540224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9541760"/>
        <c:crossesAt val="-90"/>
        <c:auto val="1"/>
        <c:lblAlgn val="ctr"/>
        <c:lblOffset val="100"/>
        <c:tickLblSkip val="1"/>
        <c:tickMarkSkip val="1"/>
      </c:catAx>
      <c:valAx>
        <c:axId val="189541760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9540224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5524278215223108E-2"/>
          <c:y val="2.642796934865901E-2"/>
          <c:w val="0.8683241469816273"/>
          <c:h val="0.86572126436782471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Låneetterspørsel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Sheet1!$A$2:$A$10</c:f>
              <c:strCache>
                <c:ptCount val="9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-3.7</c:v>
                </c:pt>
                <c:pt idx="1">
                  <c:v>18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Utnyttelsesgrad kredittlinjer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Sheet1!$A$2:$A$10</c:f>
              <c:strCache>
                <c:ptCount val="9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3">
                  <c:v>7</c:v>
                </c:pt>
                <c:pt idx="4">
                  <c:v>5.9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Sheet1!$A$2:$A$10</c:f>
              <c:strCache>
                <c:ptCount val="9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</c:strCache>
            </c:strRef>
          </c:cat>
          <c:val>
            <c:numRef>
              <c:f>Sheet1!$F$2:$F$10</c:f>
              <c:numCache>
                <c:formatCode>General</c:formatCode>
                <c:ptCount val="9"/>
                <c:pt idx="6">
                  <c:v>0</c:v>
                </c:pt>
                <c:pt idx="7">
                  <c:v>13</c:v>
                </c:pt>
              </c:numCache>
            </c:numRef>
          </c:val>
        </c:ser>
        <c:gapWidth val="140"/>
        <c:overlap val="100"/>
        <c:axId val="189737984"/>
        <c:axId val="189752064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Låneetterspørsel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</c:f>
              <c:strCache>
                <c:ptCount val="9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0</c:v>
                </c:pt>
                <c:pt idx="1">
                  <c:v>-29.6</c:v>
                </c:pt>
                <c:pt idx="2">
                  <c:v>5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Utnyttelsesgrad kredittlinjer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</c:f>
              <c:strCache>
                <c:ptCount val="9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3">
                  <c:v>29.6</c:v>
                </c:pt>
                <c:pt idx="4">
                  <c:v>0</c:v>
                </c:pt>
                <c:pt idx="5">
                  <c:v>6.8</c:v>
                </c:pt>
              </c:numCache>
            </c:numRef>
          </c:val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Sheet1!$A$2:$A$10</c:f>
              <c:strCache>
                <c:ptCount val="9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</c:strCache>
            </c:strRef>
          </c:cat>
          <c:val>
            <c:numRef>
              <c:f>Sheet1!$G$2:$G$10</c:f>
              <c:numCache>
                <c:formatCode>General</c:formatCode>
                <c:ptCount val="9"/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marker val="1"/>
        <c:axId val="189737984"/>
        <c:axId val="189752064"/>
      </c:lineChart>
      <c:lineChart>
        <c:grouping val="standard"/>
        <c:ser>
          <c:idx val="5"/>
          <c:order val="6"/>
          <c:tx>
            <c:strRef>
              <c:f>Sheet1!$H$1</c:f>
              <c:strCache>
                <c:ptCount val="1"/>
                <c:pt idx="0">
                  <c:v>hjelpelinje</c:v>
                </c:pt>
              </c:strCache>
            </c:strRef>
          </c:tx>
          <c:spPr>
            <a:ln w="28575">
              <a:noFill/>
            </a:ln>
          </c:spPr>
          <c:cat>
            <c:strRef>
              <c:f>Sheet1!$A$2:$A$10</c:f>
              <c:strCache>
                <c:ptCount val="9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</c:strCache>
            </c:strRef>
          </c:cat>
          <c:val>
            <c:numRef>
              <c:f>Sheet1!$H$2:$H$10</c:f>
              <c:numCache>
                <c:formatCode>General</c:formatCode>
                <c:ptCount val="9"/>
              </c:numCache>
            </c:numRef>
          </c:val>
        </c:ser>
        <c:marker val="1"/>
        <c:axId val="189759488"/>
        <c:axId val="189753600"/>
      </c:lineChart>
      <c:catAx>
        <c:axId val="189737984"/>
        <c:scaling>
          <c:orientation val="minMax"/>
        </c:scaling>
        <c:axPos val="b"/>
        <c:majorTickMark val="none"/>
        <c:tickLblPos val="none"/>
        <c:spPr>
          <a:ln w="3140">
            <a:solidFill>
              <a:schemeClr val="tx1"/>
            </a:solidFill>
            <a:prstDash val="solid"/>
          </a:ln>
        </c:spPr>
        <c:crossAx val="189752064"/>
        <c:crossesAt val="0"/>
        <c:auto val="1"/>
        <c:lblAlgn val="ctr"/>
        <c:lblOffset val="100"/>
        <c:tickLblSkip val="1"/>
        <c:tickMarkSkip val="4"/>
      </c:catAx>
      <c:valAx>
        <c:axId val="189752064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1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9737984"/>
        <c:crosses val="autoZero"/>
        <c:crossBetween val="between"/>
        <c:majorUnit val="20"/>
        <c:minorUnit val="20"/>
      </c:valAx>
      <c:valAx>
        <c:axId val="189753600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189759488"/>
        <c:crosses val="max"/>
        <c:crossBetween val="between"/>
        <c:majorUnit val="20"/>
      </c:valAx>
      <c:catAx>
        <c:axId val="189759488"/>
        <c:scaling>
          <c:orientation val="minMax"/>
        </c:scaling>
        <c:axPos val="b"/>
        <c:majorTickMark val="in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189753600"/>
        <c:crossesAt val="-90"/>
        <c:auto val="1"/>
        <c:lblAlgn val="ctr"/>
        <c:lblOffset val="100"/>
      </c:catAx>
      <c:spPr>
        <a:noFill/>
        <a:ln w="12564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1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5693132108486499E-2"/>
          <c:y val="2.6221072796935016E-2"/>
          <c:w val="0.86861373578302714"/>
          <c:h val="0.83995921561629672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Foretak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Sheet1!$A$2:$A$7</c:f>
              <c:strCache>
                <c:ptCount val="6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-3.4</c:v>
                </c:pt>
                <c:pt idx="1">
                  <c:v>-6.2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Næringseiendom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Sheet1!$A$2:$A$7</c:f>
              <c:strCache>
                <c:ptCount val="6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3">
                  <c:v>-40</c:v>
                </c:pt>
                <c:pt idx="4">
                  <c:v>-19.2</c:v>
                </c:pt>
              </c:numCache>
            </c:numRef>
          </c:val>
        </c:ser>
        <c:gapWidth val="140"/>
        <c:overlap val="100"/>
        <c:axId val="189926016"/>
        <c:axId val="189936384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Foretak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</c:f>
              <c:strCache>
                <c:ptCount val="6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-18.8</c:v>
                </c:pt>
                <c:pt idx="1">
                  <c:v>-6.4</c:v>
                </c:pt>
                <c:pt idx="2">
                  <c:v>8.1999999999999993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Næringseiendom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</c:f>
              <c:strCache>
                <c:ptCount val="6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3">
                  <c:v>-15.2</c:v>
                </c:pt>
                <c:pt idx="4">
                  <c:v>-13.4</c:v>
                </c:pt>
                <c:pt idx="5">
                  <c:v>-8.4</c:v>
                </c:pt>
              </c:numCache>
            </c:numRef>
          </c:val>
        </c:ser>
        <c:marker val="1"/>
        <c:axId val="189937920"/>
        <c:axId val="189943808"/>
      </c:lineChart>
      <c:catAx>
        <c:axId val="189926016"/>
        <c:scaling>
          <c:orientation val="minMax"/>
        </c:scaling>
        <c:axPos val="b"/>
        <c:majorTickMark val="none"/>
        <c:tickLblPos val="none"/>
        <c:spPr>
          <a:ln w="3151">
            <a:solidFill>
              <a:schemeClr val="tx1"/>
            </a:solidFill>
            <a:prstDash val="solid"/>
          </a:ln>
        </c:spPr>
        <c:crossAx val="189936384"/>
        <c:crossesAt val="0"/>
        <c:auto val="1"/>
        <c:lblAlgn val="ctr"/>
        <c:lblOffset val="100"/>
        <c:tickLblSkip val="1"/>
        <c:tickMarkSkip val="4"/>
      </c:catAx>
      <c:valAx>
        <c:axId val="189936384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9926016"/>
        <c:crosses val="autoZero"/>
        <c:crossBetween val="between"/>
        <c:majorUnit val="20"/>
        <c:minorUnit val="20"/>
      </c:valAx>
      <c:catAx>
        <c:axId val="189937920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9943808"/>
        <c:crossesAt val="-90"/>
        <c:auto val="1"/>
        <c:lblAlgn val="ctr"/>
        <c:lblOffset val="100"/>
        <c:tickLblSkip val="1"/>
        <c:tickMarkSkip val="1"/>
      </c:catAx>
      <c:valAx>
        <c:axId val="189943808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9937920"/>
        <c:crosses val="max"/>
        <c:crossBetween val="between"/>
        <c:majorUnit val="20"/>
        <c:minorUnit val="20"/>
      </c:valAx>
      <c:spPr>
        <a:noFill/>
        <a:ln w="12601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6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1591"/>
          <c:h val="0.86572126436782471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Sheet1!$A$2:$A$19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-13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Næringsspesifikke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Sheet1!$A$2:$A$19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Sheet1!$D$2:$D$19</c:f>
              <c:numCache>
                <c:formatCode>General</c:formatCode>
                <c:ptCount val="18"/>
                <c:pt idx="3">
                  <c:v>-1.1000000000000001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Sheet1!$A$2:$A$19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Sheet1!$F$2:$F$19</c:f>
              <c:numCache>
                <c:formatCode>General</c:formatCode>
                <c:ptCount val="18"/>
                <c:pt idx="6">
                  <c:v>-13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Sheet1!$A$2:$A$19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Sheet1!$H$2:$H$19</c:f>
              <c:numCache>
                <c:formatCode>General</c:formatCode>
                <c:ptCount val="18"/>
                <c:pt idx="9">
                  <c:v>-0.9</c:v>
                </c:pt>
                <c:pt idx="1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Sheet1!$A$2:$A$19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Sheet1!$J$2:$J$19</c:f>
              <c:numCache>
                <c:formatCode>General</c:formatCode>
                <c:ptCount val="18"/>
                <c:pt idx="12">
                  <c:v>9.6</c:v>
                </c:pt>
                <c:pt idx="13">
                  <c:v>0</c:v>
                </c:pt>
              </c:numCache>
            </c:numRef>
          </c:val>
        </c:ser>
        <c:ser>
          <c:idx val="8"/>
          <c:order val="10"/>
          <c:tx>
            <c:strRef>
              <c:f>Sheet1!$L$1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Sheet1!$A$2:$A$19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Sheet1!$L$2:$L$19</c:f>
              <c:numCache>
                <c:formatCode>General</c:formatCode>
                <c:ptCount val="18"/>
                <c:pt idx="15">
                  <c:v>-19.899999999999999</c:v>
                </c:pt>
                <c:pt idx="16">
                  <c:v>-25.2</c:v>
                </c:pt>
              </c:numCache>
            </c:numRef>
          </c:val>
        </c:ser>
        <c:gapWidth val="140"/>
        <c:overlap val="100"/>
        <c:axId val="191304832"/>
        <c:axId val="191306752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-20.100000000000001</c:v>
                </c:pt>
                <c:pt idx="1">
                  <c:v>-13</c:v>
                </c:pt>
                <c:pt idx="2">
                  <c:v>0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Næringsspesifikke 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Sheet1!$E$2:$E$19</c:f>
              <c:numCache>
                <c:formatCode>General</c:formatCode>
                <c:ptCount val="18"/>
                <c:pt idx="3">
                  <c:v>-17.7</c:v>
                </c:pt>
                <c:pt idx="4">
                  <c:v>0</c:v>
                </c:pt>
                <c:pt idx="5">
                  <c:v>-0.9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Sheet1!$G$2:$G$19</c:f>
              <c:numCache>
                <c:formatCode>General</c:formatCode>
                <c:ptCount val="18"/>
                <c:pt idx="6">
                  <c:v>0</c:v>
                </c:pt>
                <c:pt idx="7">
                  <c:v>-13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Sheet1!$I$2:$I$19</c:f>
              <c:numCache>
                <c:formatCode>General</c:formatCode>
                <c:ptCount val="18"/>
                <c:pt idx="9">
                  <c:v>-18.899999999999999</c:v>
                </c:pt>
                <c:pt idx="10">
                  <c:v>-0.9</c:v>
                </c:pt>
                <c:pt idx="11">
                  <c:v>0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Sheet1!$A$2:$A$19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Sheet1!$K$2:$K$19</c:f>
              <c:numCache>
                <c:formatCode>General</c:formatCode>
                <c:ptCount val="18"/>
                <c:pt idx="12">
                  <c:v>-13.9</c:v>
                </c:pt>
                <c:pt idx="13">
                  <c:v>-7</c:v>
                </c:pt>
                <c:pt idx="14">
                  <c:v>16.600000000000001</c:v>
                </c:pt>
              </c:numCache>
            </c:numRef>
          </c:val>
        </c:ser>
        <c:ser>
          <c:idx val="9"/>
          <c:order val="11"/>
          <c:tx>
            <c:strRef>
              <c:f>Sheet1!$M$1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dPt>
            <c:idx val="16"/>
            <c:marker>
              <c:symbol val="diamond"/>
              <c:size val="7"/>
            </c:marker>
          </c:dPt>
          <c:cat>
            <c:strRef>
              <c:f>Sheet1!$A$2:$A$19</c:f>
              <c:strCache>
                <c:ptCount val="18"/>
                <c:pt idx="0">
                  <c:v>3kv</c:v>
                </c:pt>
                <c:pt idx="1">
                  <c:v>4kv</c:v>
                </c:pt>
                <c:pt idx="2">
                  <c:v>1kv</c:v>
                </c:pt>
                <c:pt idx="3">
                  <c:v>3kv</c:v>
                </c:pt>
                <c:pt idx="4">
                  <c:v>4kv</c:v>
                </c:pt>
                <c:pt idx="5">
                  <c:v>1kv</c:v>
                </c:pt>
                <c:pt idx="6">
                  <c:v>3kv</c:v>
                </c:pt>
                <c:pt idx="7">
                  <c:v>4kv</c:v>
                </c:pt>
                <c:pt idx="8">
                  <c:v>1kv</c:v>
                </c:pt>
                <c:pt idx="9">
                  <c:v>3kv</c:v>
                </c:pt>
                <c:pt idx="10">
                  <c:v>4kv</c:v>
                </c:pt>
                <c:pt idx="11">
                  <c:v>1kv</c:v>
                </c:pt>
                <c:pt idx="12">
                  <c:v>3kv</c:v>
                </c:pt>
                <c:pt idx="13">
                  <c:v>4kv</c:v>
                </c:pt>
                <c:pt idx="14">
                  <c:v>1kv</c:v>
                </c:pt>
                <c:pt idx="15">
                  <c:v>3kv</c:v>
                </c:pt>
                <c:pt idx="16">
                  <c:v>4kv</c:v>
                </c:pt>
                <c:pt idx="17">
                  <c:v>1kv</c:v>
                </c:pt>
              </c:strCache>
            </c:strRef>
          </c:cat>
          <c:val>
            <c:numRef>
              <c:f>Sheet1!$M$2:$M$19</c:f>
              <c:numCache>
                <c:formatCode>General</c:formatCode>
                <c:ptCount val="18"/>
                <c:pt idx="15">
                  <c:v>-30.9</c:v>
                </c:pt>
                <c:pt idx="16">
                  <c:v>-43</c:v>
                </c:pt>
                <c:pt idx="17">
                  <c:v>-8.4</c:v>
                </c:pt>
              </c:numCache>
            </c:numRef>
          </c:val>
        </c:ser>
        <c:marker val="1"/>
        <c:axId val="189950208"/>
        <c:axId val="191325696"/>
      </c:lineChart>
      <c:catAx>
        <c:axId val="191304832"/>
        <c:scaling>
          <c:orientation val="minMax"/>
        </c:scaling>
        <c:axPos val="b"/>
        <c:majorTickMark val="none"/>
        <c:tickLblPos val="none"/>
        <c:spPr>
          <a:ln w="3134">
            <a:solidFill>
              <a:schemeClr val="tx1"/>
            </a:solidFill>
            <a:prstDash val="solid"/>
          </a:ln>
        </c:spPr>
        <c:crossAx val="191306752"/>
        <c:crossesAt val="0"/>
        <c:auto val="1"/>
        <c:lblAlgn val="ctr"/>
        <c:lblOffset val="100"/>
        <c:tickLblSkip val="1"/>
        <c:tickMarkSkip val="4"/>
      </c:catAx>
      <c:valAx>
        <c:axId val="191306752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91304832"/>
        <c:crosses val="autoZero"/>
        <c:crossBetween val="between"/>
        <c:majorUnit val="20"/>
        <c:minorUnit val="20"/>
      </c:valAx>
      <c:catAx>
        <c:axId val="189950208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91325696"/>
        <c:crossesAt val="-90"/>
        <c:auto val="1"/>
        <c:lblAlgn val="ctr"/>
        <c:lblOffset val="100"/>
        <c:tickLblSkip val="1"/>
        <c:tickMarkSkip val="1"/>
      </c:catAx>
      <c:valAx>
        <c:axId val="191325696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89950208"/>
        <c:crosses val="max"/>
        <c:crossBetween val="between"/>
        <c:majorUnit val="20"/>
        <c:minorUnit val="20"/>
      </c:valAx>
      <c:spPr>
        <a:noFill/>
        <a:ln w="12537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77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1591"/>
          <c:h val="0.86572126436782471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Sheet1!$A$2:$A$13</c:f>
              <c:strCache>
                <c:ptCount val="12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  <c:pt idx="6">
                  <c:v>3kv </c:v>
                </c:pt>
                <c:pt idx="7">
                  <c:v>4kv</c:v>
                </c:pt>
                <c:pt idx="8">
                  <c:v>1kv</c:v>
                </c:pt>
                <c:pt idx="9">
                  <c:v>3kv 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46.4</c:v>
                </c:pt>
                <c:pt idx="1">
                  <c:v>50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Krav til ek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Sheet1!$A$2:$A$13</c:f>
              <c:strCache>
                <c:ptCount val="12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  <c:pt idx="6">
                  <c:v>3kv </c:v>
                </c:pt>
                <c:pt idx="7">
                  <c:v>4kv</c:v>
                </c:pt>
                <c:pt idx="8">
                  <c:v>1kv</c:v>
                </c:pt>
                <c:pt idx="9">
                  <c:v>3kv 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Maksimal nedbetalingstid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Sheet1!$A$2:$A$13</c:f>
              <c:strCache>
                <c:ptCount val="12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  <c:pt idx="6">
                  <c:v>3kv </c:v>
                </c:pt>
                <c:pt idx="7">
                  <c:v>4kv</c:v>
                </c:pt>
                <c:pt idx="8">
                  <c:v>1kv</c:v>
                </c:pt>
                <c:pt idx="9">
                  <c:v>3kv 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Sheet1!$F$2:$F$13</c:f>
              <c:numCache>
                <c:formatCode>General</c:formatCode>
                <c:ptCount val="12"/>
                <c:pt idx="6">
                  <c:v>-13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Sheet1!$A$2:$A$13</c:f>
              <c:strCache>
                <c:ptCount val="12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  <c:pt idx="6">
                  <c:v>3kv </c:v>
                </c:pt>
                <c:pt idx="7">
                  <c:v>4kv</c:v>
                </c:pt>
                <c:pt idx="8">
                  <c:v>1kv</c:v>
                </c:pt>
                <c:pt idx="9">
                  <c:v>3kv 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Sheet1!$H$2:$H$13</c:f>
              <c:numCache>
                <c:formatCode>General</c:formatCode>
                <c:ptCount val="12"/>
                <c:pt idx="9">
                  <c:v>13.9</c:v>
                </c:pt>
                <c:pt idx="10">
                  <c:v>13.9</c:v>
                </c:pt>
              </c:numCache>
            </c:numRef>
          </c:val>
        </c:ser>
        <c:gapWidth val="140"/>
        <c:overlap val="100"/>
        <c:axId val="191651840"/>
        <c:axId val="191654144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  <c:pt idx="6">
                  <c:v>3kv </c:v>
                </c:pt>
                <c:pt idx="7">
                  <c:v>4kv</c:v>
                </c:pt>
                <c:pt idx="8">
                  <c:v>1kv</c:v>
                </c:pt>
                <c:pt idx="9">
                  <c:v>3kv 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44.1</c:v>
                </c:pt>
                <c:pt idx="1">
                  <c:v>33.4</c:v>
                </c:pt>
                <c:pt idx="2">
                  <c:v>15.6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krav til ek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  <c:pt idx="6">
                  <c:v>3kv </c:v>
                </c:pt>
                <c:pt idx="7">
                  <c:v>4kv</c:v>
                </c:pt>
                <c:pt idx="8">
                  <c:v>1kv</c:v>
                </c:pt>
                <c:pt idx="9">
                  <c:v>3kv 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3">
                  <c:v>0</c:v>
                </c:pt>
                <c:pt idx="4">
                  <c:v>0</c:v>
                </c:pt>
                <c:pt idx="5">
                  <c:v>2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 nedbetalingstid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  <c:pt idx="6">
                  <c:v>3kv </c:v>
                </c:pt>
                <c:pt idx="7">
                  <c:v>4kv</c:v>
                </c:pt>
                <c:pt idx="8">
                  <c:v>1kv</c:v>
                </c:pt>
                <c:pt idx="9">
                  <c:v>3kv 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Sheet1!$G$2:$G$13</c:f>
              <c:numCache>
                <c:formatCode>General</c:formatCode>
                <c:ptCount val="12"/>
                <c:pt idx="6">
                  <c:v>-14.4</c:v>
                </c:pt>
                <c:pt idx="7">
                  <c:v>-13</c:v>
                </c:pt>
                <c:pt idx="8">
                  <c:v>-2.5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3kv </c:v>
                </c:pt>
                <c:pt idx="1">
                  <c:v>4kv</c:v>
                </c:pt>
                <c:pt idx="2">
                  <c:v>1kv</c:v>
                </c:pt>
                <c:pt idx="3">
                  <c:v>3kv </c:v>
                </c:pt>
                <c:pt idx="4">
                  <c:v>4kv</c:v>
                </c:pt>
                <c:pt idx="5">
                  <c:v>1kv</c:v>
                </c:pt>
                <c:pt idx="6">
                  <c:v>3kv </c:v>
                </c:pt>
                <c:pt idx="7">
                  <c:v>4kv</c:v>
                </c:pt>
                <c:pt idx="8">
                  <c:v>1kv</c:v>
                </c:pt>
                <c:pt idx="9">
                  <c:v>3kv </c:v>
                </c:pt>
                <c:pt idx="10">
                  <c:v>4kv</c:v>
                </c:pt>
                <c:pt idx="11">
                  <c:v>1kv</c:v>
                </c:pt>
              </c:strCache>
            </c:strRef>
          </c:cat>
          <c:val>
            <c:numRef>
              <c:f>Sheet1!$I$2:$I$13</c:f>
              <c:numCache>
                <c:formatCode>General</c:formatCode>
                <c:ptCount val="12"/>
                <c:pt idx="9">
                  <c:v>13</c:v>
                </c:pt>
                <c:pt idx="10">
                  <c:v>13.9</c:v>
                </c:pt>
                <c:pt idx="11">
                  <c:v>22.1</c:v>
                </c:pt>
              </c:numCache>
            </c:numRef>
          </c:val>
        </c:ser>
        <c:marker val="1"/>
        <c:axId val="191660032"/>
        <c:axId val="191661568"/>
      </c:lineChart>
      <c:catAx>
        <c:axId val="191651840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91654144"/>
        <c:crossesAt val="0"/>
        <c:auto val="1"/>
        <c:lblAlgn val="ctr"/>
        <c:lblOffset val="100"/>
        <c:tickLblSkip val="1"/>
        <c:tickMarkSkip val="4"/>
      </c:catAx>
      <c:valAx>
        <c:axId val="191654144"/>
        <c:scaling>
          <c:orientation val="minMax"/>
          <c:max val="80"/>
          <c:min val="-8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91651840"/>
        <c:crosses val="autoZero"/>
        <c:crossBetween val="between"/>
        <c:majorUnit val="20"/>
        <c:minorUnit val="20"/>
      </c:valAx>
      <c:catAx>
        <c:axId val="191660032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91661568"/>
        <c:crossesAt val="-90"/>
        <c:auto val="1"/>
        <c:lblAlgn val="ctr"/>
        <c:lblOffset val="100"/>
        <c:tickLblSkip val="1"/>
        <c:tickMarkSkip val="1"/>
      </c:catAx>
      <c:valAx>
        <c:axId val="191661568"/>
        <c:scaling>
          <c:orientation val="minMax"/>
          <c:max val="80"/>
          <c:min val="-8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91660032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0.75987</cdr:x>
      <cdr:y>0.0368</cdr:y>
    </cdr:from>
    <cdr:to>
      <cdr:x>0.92524</cdr:x>
      <cdr:y>0.10165</cdr:y>
    </cdr:to>
    <cdr:sp macro="" textlink="">
      <cdr:nvSpPr>
        <cdr:cNvPr id="2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948264" y="192084"/>
          <a:ext cx="1512168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 pitchFamily="34" charset="0"/>
            </a:rPr>
            <a:t>Fastrentelån</a:t>
          </a:r>
          <a:endParaRPr lang="nb-NO" sz="1600" dirty="0">
            <a:latin typeface="Univers 45 Light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0.75987</cdr:x>
      <cdr:y>0.17518</cdr:y>
    </cdr:from>
    <cdr:to>
      <cdr:x>0.75987</cdr:x>
      <cdr:y>0.89242</cdr:y>
    </cdr:to>
    <cdr:sp macro="" textlink="">
      <cdr:nvSpPr>
        <cdr:cNvPr id="2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6948264" y="914444"/>
          <a:ext cx="0" cy="3743993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2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857921" y="142871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0.93737</cdr:x>
      <cdr:y>0.10312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857884" y="142876"/>
          <a:ext cx="2713437" cy="395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nb-NO" sz="1600" dirty="0" err="1" smtClean="0">
              <a:latin typeface="Univers 45 Light" pitchFamily="34" charset="0"/>
            </a:rPr>
            <a:t>Fastrentelån</a:t>
          </a:r>
          <a:endParaRPr lang="nb-NO" sz="1600" dirty="0">
            <a:latin typeface="Univers 45 Light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0.78549</cdr:x>
      <cdr:y>0.02817</cdr:y>
    </cdr:from>
    <cdr:to>
      <cdr:x>0.78549</cdr:x>
      <cdr:y>0.88334</cdr:y>
    </cdr:to>
    <cdr:sp macro="" textlink="">
      <cdr:nvSpPr>
        <cdr:cNvPr id="2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182521" y="14704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0.63281</cdr:x>
      <cdr:y>0.02817</cdr:y>
    </cdr:from>
    <cdr:to>
      <cdr:x>0.79925</cdr:x>
      <cdr:y>0.1402</cdr:y>
    </cdr:to>
    <cdr:sp macro="" textlink="">
      <cdr:nvSpPr>
        <cdr:cNvPr id="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86414" y="147047"/>
          <a:ext cx="1521889" cy="5847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/>
            </a:rPr>
            <a:t>Finansierings-situasjonen</a:t>
          </a:r>
          <a:endParaRPr lang="nb-NO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0.78125</cdr:x>
      <cdr:y>0.02737</cdr:y>
    </cdr:from>
    <cdr:to>
      <cdr:x>0.92969</cdr:x>
      <cdr:y>0.14266</cdr:y>
    </cdr:to>
    <cdr:sp macro="" textlink="">
      <cdr:nvSpPr>
        <cdr:cNvPr id="5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143768" y="142876"/>
          <a:ext cx="1357322" cy="6018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/>
            </a:rPr>
            <a:t>Kapital-dekning</a:t>
          </a:r>
          <a:endParaRPr lang="nb-NO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6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5857884" y="14287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0E495-DF68-4F93-9ED0-6EE8A26AB0E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="" xmlns:p14="http://schemas.microsoft.com/office/powerpoint/2010/main" val="842674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15453F-2B5B-4DA9-8FE9-14CEED12EC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="" xmlns:p14="http://schemas.microsoft.com/office/powerpoint/2010/main" val="2036192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42678-358C-49F5-B4DC-87D5144AA750}" type="slidenum">
              <a:rPr lang="nb-NO" smtClean="0"/>
              <a:pPr/>
              <a:t>2</a:t>
            </a:fld>
            <a:endParaRPr lang="nb-NO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55D7A-E3E5-45CC-8DD9-2D9EF602A1FF}" type="slidenum">
              <a:rPr lang="nb-NO" smtClean="0"/>
              <a:pPr/>
              <a:t>3</a:t>
            </a:fld>
            <a:endParaRPr lang="nb-NO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03F141-6B68-4B80-9433-36B3340E6F7D}" type="slidenum">
              <a:rPr lang="nb-NO" smtClean="0"/>
              <a:pPr/>
              <a:t>4</a:t>
            </a:fld>
            <a:endParaRPr lang="nb-NO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40A15-6AB2-4AA2-89AE-21A5791AC017}" type="slidenum">
              <a:rPr lang="nb-NO" smtClean="0"/>
              <a:pPr/>
              <a:t>5</a:t>
            </a:fld>
            <a:endParaRPr lang="nb-NO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09E47-B49F-402C-8A26-34289FCFF0AD}" type="slidenum">
              <a:rPr lang="nb-NO" smtClean="0"/>
              <a:pPr/>
              <a:t>6</a:t>
            </a:fld>
            <a:endParaRPr lang="nb-NO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51CEB-45B9-4C81-86AA-5748081CD7F2}" type="slidenum">
              <a:rPr lang="nb-NO" smtClean="0"/>
              <a:pPr/>
              <a:t>7</a:t>
            </a:fld>
            <a:endParaRPr lang="nb-NO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C05E7-47CE-461F-B6DB-4C73E097A588}" type="slidenum">
              <a:rPr lang="nb-NO" smtClean="0"/>
              <a:pPr/>
              <a:t>8</a:t>
            </a:fld>
            <a:endParaRPr lang="nb-NO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DD77B-AAC4-48FC-A777-EE62AF715F3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1BC7D-9767-4298-8A6E-066A0F9F7E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F285B-890B-4089-8F6F-265371A4A2D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388" y="6429375"/>
            <a:ext cx="18415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lIns="91408" tIns="45705" rIns="91408" bIns="45705" anchor="ctr">
            <a:spAutoFit/>
          </a:bodyPr>
          <a:lstStyle/>
          <a:p>
            <a:pPr defTabSz="912813" eaLnBrk="0" hangingPunct="0">
              <a:spcBef>
                <a:spcPct val="50000"/>
              </a:spcBef>
              <a:defRPr/>
            </a:pPr>
            <a:endParaRPr lang="en-GB" sz="1000" dirty="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90700"/>
          </a:xfrm>
        </p:spPr>
        <p:txBody>
          <a:bodyPr anchor="ctr"/>
          <a:lstStyle>
            <a:lvl1pPr algn="ctr">
              <a:defRPr sz="2000">
                <a:solidFill>
                  <a:srgbClr val="0C2577"/>
                </a:solidFill>
              </a:defRPr>
            </a:lvl1pPr>
          </a:lstStyle>
          <a:p>
            <a:r>
              <a:rPr lang="en-GB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627188"/>
            <a:ext cx="2192337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627188"/>
            <a:ext cx="2192338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F86A-9158-410B-ABB3-01B1BCDCF5E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3213" y="557213"/>
            <a:ext cx="1133475" cy="4959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613" y="557213"/>
            <a:ext cx="3251200" cy="4959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322EC-2493-4B98-969B-CC306422CA6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0D9F-17C2-4B0B-AE6D-FA5334CDB81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61D3A-230A-4B49-B602-7782675787B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3FDF-4970-415C-A607-15DD3781C2F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5BB4-BD65-4C87-B97C-D8F7A8C8287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7B7D-EE07-447B-B030-B013A78AB15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A4367-7E6C-4DD6-8F1F-9446FE8A9B9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7492FA-F607-4475-B207-474A5342E10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  <p:sldLayoutId id="21474842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57213"/>
            <a:ext cx="4537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27188"/>
            <a:ext cx="45370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Norges Banks utlånsundersøkelse 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27088" y="378936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4000" dirty="0" smtClean="0">
                <a:solidFill>
                  <a:schemeClr val="tx2"/>
                </a:solidFill>
              </a:rPr>
              <a:t>4. </a:t>
            </a:r>
            <a:r>
              <a:rPr lang="nb-NO" sz="4000" dirty="0">
                <a:solidFill>
                  <a:schemeClr val="tx2"/>
                </a:solidFill>
              </a:rPr>
              <a:t>kvartal </a:t>
            </a:r>
            <a:r>
              <a:rPr lang="nb-NO" sz="4000" dirty="0" smtClean="0">
                <a:solidFill>
                  <a:schemeClr val="tx2"/>
                </a:solidFill>
              </a:rPr>
              <a:t>2012 </a:t>
            </a:r>
            <a:endParaRPr lang="nb-NO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="" xmlns:p14="http://schemas.microsoft.com/office/powerpoint/2010/main" val="4107645085"/>
              </p:ext>
            </p:extLst>
          </p:nvPr>
        </p:nvGraphicFramePr>
        <p:xfrm>
          <a:off x="0" y="428604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67744" y="548680"/>
            <a:ext cx="15121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Vanlige boliglån</a:t>
            </a:r>
            <a:r>
              <a:rPr lang="nb-NO" sz="1600" baseline="30000" dirty="0">
                <a:latin typeface="Univers 45 Light" pitchFamily="34" charset="0"/>
              </a:rPr>
              <a:t>3)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23528" y="620688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Samlet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5364088" y="620688"/>
            <a:ext cx="15121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Første-hjemslån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H="1" flipV="1">
            <a:off x="5364088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3563888" y="620688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Rammelån</a:t>
            </a:r>
            <a:r>
              <a:rPr lang="nb-NO" sz="1600" dirty="0" smtClean="0">
                <a:latin typeface="Univers 45 Light" pitchFamily="34" charset="0"/>
              </a:rPr>
              <a:t> med pant i bolig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3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32" cy="428628"/>
          </a:xfrm>
          <a:noFill/>
        </p:spPr>
        <p:txBody>
          <a:bodyPr/>
          <a:lstStyle/>
          <a:p>
            <a:pPr algn="l" eaLnBrk="1" hangingPunct="1"/>
            <a:r>
              <a:rPr lang="nb-NO" sz="2000" b="1" dirty="0" smtClean="0">
                <a:latin typeface="Univers 45 Light" pitchFamily="34" charset="0"/>
              </a:rPr>
              <a:t>Figur 1</a:t>
            </a:r>
            <a:r>
              <a:rPr lang="nb-NO" sz="2000" dirty="0" smtClean="0">
                <a:latin typeface="Univers 45 Light" pitchFamily="34" charset="0"/>
              </a:rPr>
              <a:t> Etterspørsel etter lån fra husholdninger.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0" y="5500702"/>
            <a:ext cx="9144000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Nettotall </a:t>
            </a:r>
            <a:r>
              <a:rPr lang="nb-NO" sz="1600" dirty="0">
                <a:latin typeface="Univers 45 Light" pitchFamily="34" charset="0"/>
              </a:rPr>
              <a:t>fremkommer ved å veie sammen svarene i </a:t>
            </a:r>
            <a:r>
              <a:rPr lang="nb-NO" sz="1600" dirty="0" smtClean="0">
                <a:latin typeface="Univers 45 Light" pitchFamily="34" charset="0"/>
              </a:rPr>
              <a:t>undersøkelsen</a:t>
            </a:r>
            <a:r>
              <a:rPr lang="nb-NO" sz="1600" dirty="0">
                <a:latin typeface="Univers 45 Light" pitchFamily="34" charset="0"/>
              </a:rPr>
              <a:t>. De </a:t>
            </a:r>
            <a:r>
              <a:rPr lang="nb-NO" sz="1600" dirty="0" smtClean="0">
                <a:latin typeface="Univers 45 Light" pitchFamily="34" charset="0"/>
              </a:rPr>
              <a:t>blå søylene viser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utviklingen </a:t>
            </a:r>
            <a:r>
              <a:rPr lang="nb-NO" sz="1600" dirty="0">
                <a:latin typeface="Univers 45 Light" pitchFamily="34" charset="0"/>
              </a:rPr>
              <a:t>det </a:t>
            </a:r>
            <a:r>
              <a:rPr lang="nb-NO" sz="1600" dirty="0" smtClean="0">
                <a:latin typeface="Univers 45 Light" pitchFamily="34" charset="0"/>
              </a:rPr>
              <a:t>siste kvartalet</a:t>
            </a:r>
            <a:r>
              <a:rPr lang="nb-NO" sz="1600" dirty="0">
                <a:latin typeface="Univers 45 Light" pitchFamily="34" charset="0"/>
              </a:rPr>
              <a:t>. De røde punktene viser forventet utvikling </a:t>
            </a:r>
            <a:r>
              <a:rPr lang="nb-NO" sz="1600" dirty="0" smtClean="0">
                <a:latin typeface="Univers 45 Light" pitchFamily="34" charset="0"/>
              </a:rPr>
              <a:t>for neste </a:t>
            </a:r>
            <a:r>
              <a:rPr lang="nb-NO" sz="1600" dirty="0">
                <a:latin typeface="Univers 45 Light" pitchFamily="34" charset="0"/>
              </a:rPr>
              <a:t>kvartal. </a:t>
            </a:r>
            <a:r>
              <a:rPr lang="nb-NO" sz="1600" dirty="0" smtClean="0">
                <a:latin typeface="Univers 45 Light" pitchFamily="34" charset="0"/>
              </a:rPr>
              <a:t>De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røde </a:t>
            </a:r>
            <a:r>
              <a:rPr lang="nb-NO" sz="1600" dirty="0">
                <a:latin typeface="Univers 45 Light" pitchFamily="34" charset="0"/>
              </a:rPr>
              <a:t>punktene er forflyttet ett kvartal fram i tid</a:t>
            </a: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nettotall betyr fallende </a:t>
            </a:r>
            <a:r>
              <a:rPr lang="nb-NO" sz="1600" dirty="0" smtClean="0">
                <a:latin typeface="Univers 45 Light" pitchFamily="34" charset="0"/>
              </a:rPr>
              <a:t>etterspørsel. Når det mangler en blå søyle er verdien lik null.</a:t>
            </a:r>
            <a:endParaRPr lang="nb-NO" sz="1600" dirty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3) Nedbetalingslån </a:t>
            </a:r>
            <a:r>
              <a:rPr lang="nb-NO" sz="1600" dirty="0">
                <a:latin typeface="Univers 45 Light" pitchFamily="34" charset="0"/>
              </a:rPr>
              <a:t>med pant i bolig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457200" indent="-457200" eaLnBrk="0" hangingPunct="0">
              <a:lnSpc>
                <a:spcPct val="80000"/>
              </a:lnSpc>
            </a:pP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 flipH="1" flipV="1">
            <a:off x="3779912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H="1" flipV="1">
            <a:off x="2195736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714356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0" y="5857892"/>
            <a:ext cx="707236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tall innebærer innstramming i </a:t>
            </a:r>
            <a:r>
              <a:rPr lang="nb-NO" sz="1600" dirty="0" smtClean="0">
                <a:latin typeface="Univers 45 Light" pitchFamily="34" charset="0"/>
              </a:rPr>
              <a:t>kredittpraksis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  </a:t>
            </a:r>
            <a:endParaRPr lang="nb-NO" sz="1600" dirty="0">
              <a:latin typeface="Univers 45 Light" pitchFamily="34" charset="0"/>
            </a:endParaRPr>
          </a:p>
          <a:p>
            <a:pPr marL="342900" indent="-342900" eaLnBrk="0" hangingPunct="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571472" y="857232"/>
            <a:ext cx="16430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Samlet kredittpraksis </a:t>
            </a:r>
            <a:r>
              <a:rPr lang="nb-NO" sz="1600" baseline="30000" dirty="0" smtClean="0">
                <a:latin typeface="Univers 45 Light" pitchFamily="34" charset="0"/>
              </a:rPr>
              <a:t>2</a:t>
            </a:r>
            <a:r>
              <a:rPr lang="nb-NO" sz="1600" baseline="30000" dirty="0">
                <a:latin typeface="Univers 45 Light" pitchFamily="34" charset="0"/>
              </a:rPr>
              <a:t>)</a:t>
            </a: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V="1">
            <a:off x="2190733" y="87152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3779912" y="1600187"/>
            <a:ext cx="471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3786182" y="1643050"/>
            <a:ext cx="15716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Makro-økonomiske</a:t>
            </a:r>
            <a:r>
              <a:rPr lang="nb-NO" sz="1600" dirty="0" smtClean="0">
                <a:latin typeface="Univers 45 Light" pitchFamily="34" charset="0"/>
              </a:rPr>
              <a:t> utsikter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3851920" y="857232"/>
            <a:ext cx="464917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Faktorer som påvirker bankenes kredittpraksis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57150"/>
            <a:ext cx="9143999" cy="63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sz="2000" b="1" dirty="0">
                <a:latin typeface="Univers 45 Light" pitchFamily="34" charset="0"/>
              </a:rPr>
              <a:t>Figur 2 </a:t>
            </a:r>
            <a:r>
              <a:rPr lang="nb-NO" sz="2000" dirty="0">
                <a:latin typeface="Univers 45 Light" pitchFamily="34" charset="0"/>
              </a:rPr>
              <a:t>Endring i kredittpraksis overfor </a:t>
            </a:r>
            <a:r>
              <a:rPr lang="nb-NO" sz="2000" dirty="0" smtClean="0">
                <a:latin typeface="Univers 45 Light" pitchFamily="34" charset="0"/>
              </a:rPr>
              <a:t>husholdninger. </a:t>
            </a:r>
            <a:r>
              <a:rPr lang="nb-NO" sz="2000" dirty="0">
                <a:latin typeface="Univers 45 Light" pitchFamily="34" charset="0"/>
              </a:rPr>
              <a:t>Faktorer som påvirker kredittpraksisen. Nettotall.</a:t>
            </a:r>
            <a:r>
              <a:rPr lang="nb-NO" sz="2000" baseline="30000" dirty="0">
                <a:latin typeface="Univers 45 Light" pitchFamily="34" charset="0"/>
              </a:rPr>
              <a:t>1)</a:t>
            </a:r>
            <a:r>
              <a:rPr lang="nb-NO" sz="2000" dirty="0">
                <a:latin typeface="Univers 45 Light" pitchFamily="34" charset="0"/>
              </a:rPr>
              <a:t> Prosent</a:t>
            </a:r>
            <a:endParaRPr lang="en-GB" sz="2000" dirty="0">
              <a:latin typeface="Univers 45 Light" pitchFamily="34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 flipV="1">
            <a:off x="5357818" y="1619238"/>
            <a:ext cx="0" cy="374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5357818" y="1722294"/>
            <a:ext cx="15716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Kapitaldekning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 flipH="1" flipV="1">
            <a:off x="3776657" y="836712"/>
            <a:ext cx="0" cy="453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001462" y="1692097"/>
            <a:ext cx="14589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Finansierings-situasjonen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2123728" y="836712"/>
            <a:ext cx="17281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Kredittpraksis, </a:t>
            </a:r>
            <a:r>
              <a:rPr lang="nb-NO" sz="1600" dirty="0" err="1" smtClean="0">
                <a:latin typeface="Univers 45 Light" pitchFamily="34" charset="0"/>
              </a:rPr>
              <a:t>førstehjemslån</a:t>
            </a:r>
            <a:endParaRPr lang="nb-NO" sz="16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="" xmlns:p14="http://schemas.microsoft.com/office/powerpoint/2010/main" val="1802839343"/>
              </p:ext>
            </p:extLst>
          </p:nvPr>
        </p:nvGraphicFramePr>
        <p:xfrm>
          <a:off x="0" y="50004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1979712" y="692696"/>
            <a:ext cx="19690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Maks. gjeld i forhold til inntekt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395536" y="692696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Utlånsmargin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 flipV="1">
            <a:off x="2195736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flipH="1" flipV="1">
            <a:off x="3779912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5220072" y="692696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Gebyrer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 flipH="1" flipV="1">
            <a:off x="5364088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3779912" y="764704"/>
            <a:ext cx="16561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Maks. gjeld i forhold til </a:t>
            </a:r>
            <a:r>
              <a:rPr lang="nb-NO" sz="1600" dirty="0" smtClean="0">
                <a:latin typeface="Univers 45 Light" pitchFamily="34" charset="0"/>
              </a:rPr>
              <a:t>boligens </a:t>
            </a:r>
            <a:r>
              <a:rPr lang="nb-NO" sz="1600" dirty="0">
                <a:latin typeface="Univers 45 Light" pitchFamily="34" charset="0"/>
              </a:rPr>
              <a:t>verdi</a:t>
            </a: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0" y="5500665"/>
            <a:ext cx="9144000" cy="135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 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2) Positive </a:t>
            </a:r>
            <a:r>
              <a:rPr lang="nb-NO" sz="1600" dirty="0">
                <a:latin typeface="Univers 45 Light" pitchFamily="34" charset="0"/>
              </a:rPr>
              <a:t>tall for utlånsmargin betyr økt </a:t>
            </a:r>
            <a:r>
              <a:rPr lang="nb-NO" sz="1600" dirty="0" smtClean="0">
                <a:latin typeface="Univers 45 Light" pitchFamily="34" charset="0"/>
              </a:rPr>
              <a:t>utlånsmargin. Positive tall for utlånsmargin og gebyrer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betyr strammere </a:t>
            </a:r>
            <a:r>
              <a:rPr lang="nb-NO" sz="1600" dirty="0">
                <a:latin typeface="Univers 45 Light" pitchFamily="34" charset="0"/>
              </a:rPr>
              <a:t>kredittpraksis</a:t>
            </a:r>
            <a:r>
              <a:rPr lang="nb-NO" sz="1600" dirty="0" smtClean="0">
                <a:latin typeface="Univers 45 Light" pitchFamily="34" charset="0"/>
              </a:rPr>
              <a:t>. Negative </a:t>
            </a:r>
            <a:r>
              <a:rPr lang="nb-NO" sz="1600" dirty="0">
                <a:latin typeface="Univers 45 Light" pitchFamily="34" charset="0"/>
              </a:rPr>
              <a:t>tall </a:t>
            </a:r>
            <a:r>
              <a:rPr lang="nb-NO" sz="1600" dirty="0" smtClean="0">
                <a:latin typeface="Univers 45 Light" pitchFamily="34" charset="0"/>
              </a:rPr>
              <a:t>for bruk av avdragsfrihet, maksimal </a:t>
            </a:r>
            <a:r>
              <a:rPr lang="nb-NO" sz="1600" dirty="0">
                <a:latin typeface="Univers 45 Light" pitchFamily="34" charset="0"/>
              </a:rPr>
              <a:t>gjeld i forhold </a:t>
            </a:r>
            <a:r>
              <a:rPr lang="nb-NO" sz="1600" dirty="0" smtClean="0">
                <a:latin typeface="Univers 45 Light" pitchFamily="34" charset="0"/>
              </a:rPr>
              <a:t>til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boligens verdi og inntekt innebærer </a:t>
            </a:r>
            <a:r>
              <a:rPr lang="nb-NO" sz="1600" dirty="0">
                <a:latin typeface="Univers 45 Light" pitchFamily="34" charset="0"/>
              </a:rPr>
              <a:t>strammere kredittpraksis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57190"/>
          </a:xfrm>
          <a:noFill/>
        </p:spPr>
        <p:txBody>
          <a:bodyPr/>
          <a:lstStyle/>
          <a:p>
            <a:pPr algn="l" eaLnBrk="1" hangingPunct="1"/>
            <a:r>
              <a:rPr lang="nb-NO" sz="2000" b="1" dirty="0" smtClean="0">
                <a:solidFill>
                  <a:schemeClr val="tx1"/>
                </a:solidFill>
                <a:latin typeface="Univers 45 Light" pitchFamily="34" charset="0"/>
              </a:rPr>
              <a:t>Figur 3</a:t>
            </a:r>
            <a:r>
              <a:rPr lang="nb-NO" sz="2000" dirty="0" smtClean="0">
                <a:solidFill>
                  <a:schemeClr val="tx1"/>
                </a:solidFill>
                <a:latin typeface="Univers 45 Light" pitchFamily="34" charset="0"/>
              </a:rPr>
              <a:t> Endring i lånebetingelser for husholdninger. Nettotall.</a:t>
            </a:r>
            <a:r>
              <a:rPr lang="nb-NO" sz="2000" baseline="30000" dirty="0" smtClean="0">
                <a:solidFill>
                  <a:schemeClr val="tx1"/>
                </a:solidFill>
                <a:latin typeface="Univers 45 Light" pitchFamily="34" charset="0"/>
              </a:rPr>
              <a:t>1), 2)</a:t>
            </a:r>
            <a:r>
              <a:rPr lang="nb-NO" sz="2000" dirty="0" smtClean="0">
                <a:solidFill>
                  <a:schemeClr val="tx1"/>
                </a:solidFill>
                <a:latin typeface="Univers 45 Light" pitchFamily="34" charset="0"/>
              </a:rPr>
              <a:t> Prosent</a:t>
            </a:r>
            <a:endParaRPr lang="en-GB" sz="2000" dirty="0" smtClean="0">
              <a:solidFill>
                <a:schemeClr val="tx1"/>
              </a:solidFill>
              <a:latin typeface="Univers 45 Light" pitchFamily="34" charset="0"/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732240" y="692696"/>
            <a:ext cx="19288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Bruk av avdragsfrihet</a:t>
            </a:r>
            <a:endParaRPr lang="nb-NO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="" xmlns:p14="http://schemas.microsoft.com/office/powerpoint/2010/main" val="3383104193"/>
              </p:ext>
            </p:extLst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19050" y="5983287"/>
            <a:ext cx="821537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</a:t>
            </a:r>
            <a:r>
              <a:rPr lang="nb-NO" sz="1600" dirty="0" smtClean="0">
                <a:latin typeface="Univers 45 Light" pitchFamily="34" charset="0"/>
              </a:rPr>
              <a:t>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Positive nettotall betyr økt etterspørsel / økt utnyttelsesgrad på kredittlinjer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		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593201" y="998632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Låneetterspørsel fra ikke-finansielle foretak 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flipV="1">
            <a:off x="3234018" y="1000108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214678" y="10001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Utnyttelsesgrad på kredittlinjer</a:t>
            </a:r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72568" cy="769957"/>
          </a:xfrm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 pitchFamily="34" charset="0"/>
              </a:rPr>
              <a:t>Figur 4</a:t>
            </a:r>
            <a:r>
              <a:rPr lang="nb-NO" sz="2000" dirty="0" smtClean="0">
                <a:latin typeface="Univers 45 Light" pitchFamily="34" charset="0"/>
              </a:rPr>
              <a:t> Etterspørsel etter lån fra ikke-finansielle foretak og utnyttelsesgrad på kredittlinjer.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="" xmlns:p14="http://schemas.microsoft.com/office/powerpoint/2010/main" val="2875275654"/>
              </p:ext>
            </p:extLst>
          </p:nvPr>
        </p:nvGraphicFramePr>
        <p:xfrm>
          <a:off x="0" y="785794"/>
          <a:ext cx="9144000" cy="5379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0" y="6000744"/>
            <a:ext cx="771530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tall innebærer innstramming i kredittpraksis </a:t>
            </a:r>
            <a:endParaRPr lang="nb-NO" sz="1600" dirty="0" smtClean="0">
              <a:latin typeface="Univers 45 Light" pitchFamily="34" charset="0"/>
            </a:endParaRP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571472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Samlet 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4566371" y="92867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4572000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Næringseiendom</a:t>
            </a: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0" y="0"/>
            <a:ext cx="891069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>
                <a:latin typeface="Univers 45 Light" pitchFamily="34" charset="0"/>
              </a:rPr>
              <a:t>Figur </a:t>
            </a:r>
            <a:r>
              <a:rPr lang="nb-NO" sz="2000" b="1" dirty="0" smtClean="0">
                <a:latin typeface="Univers 45 Light" pitchFamily="34" charset="0"/>
              </a:rPr>
              <a:t>5 </a:t>
            </a:r>
            <a:r>
              <a:rPr lang="nb-NO" sz="2000" dirty="0">
                <a:latin typeface="Univers 45 Light" pitchFamily="34" charset="0"/>
              </a:rPr>
              <a:t>Endring i kredittpraksis overfor ikke-finansielle </a:t>
            </a:r>
            <a:r>
              <a:rPr lang="nb-NO" sz="2000" dirty="0" smtClean="0">
                <a:latin typeface="Univers 45 Light" pitchFamily="34" charset="0"/>
              </a:rPr>
              <a:t>foretak. </a:t>
            </a:r>
            <a:r>
              <a:rPr lang="nb-NO" sz="2000" dirty="0">
                <a:latin typeface="Univers 45 Light" pitchFamily="34" charset="0"/>
              </a:rPr>
              <a:t>Nettotall.</a:t>
            </a:r>
            <a:r>
              <a:rPr lang="nb-NO" sz="2000" baseline="30000" dirty="0">
                <a:latin typeface="Univers 45 Light" pitchFamily="34" charset="0"/>
              </a:rPr>
              <a:t>1), 2)</a:t>
            </a:r>
            <a:r>
              <a:rPr lang="nb-NO" sz="2000" dirty="0">
                <a:latin typeface="Univers 45 Light" pitchFamily="34" charset="0"/>
              </a:rPr>
              <a:t> Prosent</a:t>
            </a:r>
            <a:endParaRPr lang="en-GB" sz="20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="" xmlns:p14="http://schemas.microsoft.com/office/powerpoint/2010/main" val="3143291116"/>
              </p:ext>
            </p:extLst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28575" y="5929330"/>
            <a:ext cx="814393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/>
              </a:rPr>
              <a:t>1) Se </a:t>
            </a:r>
            <a:r>
              <a:rPr lang="nb-NO" sz="1600" dirty="0">
                <a:latin typeface="Univers 45 Light"/>
              </a:rPr>
              <a:t>fotnote 1 i figur </a:t>
            </a:r>
            <a:r>
              <a:rPr lang="nb-NO" sz="1600" dirty="0" smtClean="0">
                <a:latin typeface="Univers 45 Light"/>
              </a:rPr>
              <a:t>1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2) Negative tall betyr at faktoren bidrar til innstramming i kredittpraksis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 	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571472" y="1000108"/>
            <a:ext cx="13573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>
                <a:latin typeface="Univers 45 Light"/>
              </a:rPr>
              <a:t>Makro-økonomiske</a:t>
            </a:r>
            <a:r>
              <a:rPr lang="nb-NO" sz="1600" dirty="0">
                <a:latin typeface="Univers 45 Light"/>
              </a:rPr>
              <a:t> utsikter</a:t>
            </a: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4572000" y="1000108"/>
            <a:ext cx="12858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Bankens risikovilje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V="1">
            <a:off x="1921076" y="1033445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 flipH="1" flipV="1">
            <a:off x="3252779" y="1033446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928794" y="1000108"/>
            <a:ext cx="12858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Nærings-spesifikke</a:t>
            </a:r>
            <a:r>
              <a:rPr lang="nb-NO" sz="1600" dirty="0" smtClean="0">
                <a:latin typeface="Univers 45 Light"/>
              </a:rPr>
              <a:t> utsikter</a:t>
            </a:r>
            <a:endParaRPr lang="nb-NO" sz="1600" dirty="0">
              <a:latin typeface="Univers 45 Light"/>
            </a:endParaRP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0" y="0"/>
            <a:ext cx="8872598" cy="70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>
                <a:latin typeface="Univers 45 Light"/>
              </a:rPr>
              <a:t>Figur </a:t>
            </a:r>
            <a:r>
              <a:rPr lang="nb-NO" sz="2000" b="1" dirty="0" smtClean="0">
                <a:latin typeface="Univers 45 Light"/>
              </a:rPr>
              <a:t>6 </a:t>
            </a:r>
            <a:r>
              <a:rPr lang="nb-NO" sz="2000" dirty="0">
                <a:latin typeface="Univers 45 Light"/>
              </a:rPr>
              <a:t>Faktorer som påvirker kredittpraksisen overfor ikke-finansielle </a:t>
            </a:r>
            <a:r>
              <a:rPr lang="nb-NO" sz="2000" dirty="0" smtClean="0">
                <a:latin typeface="Univers 45 Light"/>
              </a:rPr>
              <a:t>foretak. </a:t>
            </a:r>
            <a:r>
              <a:rPr lang="nb-NO" sz="2000" dirty="0">
                <a:latin typeface="Univers 45 Light"/>
              </a:rPr>
              <a:t>Nettotall.</a:t>
            </a:r>
            <a:r>
              <a:rPr lang="nb-NO" sz="2000" baseline="30000" dirty="0">
                <a:latin typeface="Univers 45 Light"/>
              </a:rPr>
              <a:t>1), 2)</a:t>
            </a:r>
            <a:r>
              <a:rPr lang="nb-NO" sz="2000" dirty="0">
                <a:latin typeface="Univers 45 Light"/>
              </a:rPr>
              <a:t> Prosent</a:t>
            </a:r>
            <a:endParaRPr lang="en-GB" sz="2000" dirty="0">
              <a:latin typeface="Univers 45 Light"/>
            </a:endParaRP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H="1" flipV="1">
            <a:off x="4565432" y="1023921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347864" y="1000108"/>
            <a:ext cx="10801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Mål for </a:t>
            </a:r>
            <a:r>
              <a:rPr lang="nb-NO" sz="1600" dirty="0" err="1" smtClean="0">
                <a:latin typeface="Univers 45 Light"/>
              </a:rPr>
              <a:t>markeds-andel</a:t>
            </a:r>
            <a:endParaRPr lang="nb-NO" sz="16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="" xmlns:p14="http://schemas.microsoft.com/office/powerpoint/2010/main" val="2213535943"/>
              </p:ext>
            </p:extLst>
          </p:nvPr>
        </p:nvGraphicFramePr>
        <p:xfrm>
          <a:off x="0" y="642918"/>
          <a:ext cx="9144000" cy="4874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2571736" y="78579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Krav til egenkapital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571472" y="78579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Utlånsmargin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flipV="1">
            <a:off x="25842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 flipH="1" flipV="1">
            <a:off x="4558040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500826" y="785794"/>
            <a:ext cx="207170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Gebyrer</a:t>
            </a:r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 flipH="1" flipV="1">
            <a:off x="65550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4572000" y="785794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Maksimal nedbetalingstid</a:t>
            </a:r>
            <a:endParaRPr lang="nb-NO" sz="1600" dirty="0">
              <a:latin typeface="Univers 45 Light"/>
            </a:endParaRP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57118" y="5517232"/>
            <a:ext cx="9086882" cy="1274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/>
              </a:rPr>
              <a:t>1) Se </a:t>
            </a:r>
            <a:r>
              <a:rPr lang="nb-NO" sz="1600" dirty="0">
                <a:latin typeface="Univers 45 Light"/>
              </a:rPr>
              <a:t>fotnote 1 i figur 1 </a:t>
            </a:r>
            <a:endParaRPr lang="nb-NO" sz="1600" dirty="0" smtClean="0">
              <a:latin typeface="Univers 45 Light"/>
            </a:endParaRPr>
          </a:p>
          <a:p>
            <a:pPr marL="54000" indent="-457200"/>
            <a:r>
              <a:rPr lang="nb-NO" sz="1600" dirty="0" smtClean="0">
                <a:latin typeface="Univers 45 Light" pitchFamily="34" charset="0"/>
              </a:rPr>
              <a:t>2) Positive tall for utlånsmargin betyr økt utlånsmargin. Positive tall for utlånsmargin, krav til</a:t>
            </a:r>
          </a:p>
          <a:p>
            <a:pPr marL="54000" indent="-457200"/>
            <a:r>
              <a:rPr lang="nb-NO" sz="1600" dirty="0" smtClean="0">
                <a:latin typeface="Univers 45 Light" pitchFamily="34" charset="0"/>
              </a:rPr>
              <a:t>egenkapital og gebyrer og negative tall for maksimal nedbetalingstid innebærer strammere</a:t>
            </a:r>
          </a:p>
          <a:p>
            <a:pPr marL="54000" indent="-457200"/>
            <a:r>
              <a:rPr lang="nb-NO" sz="1600" dirty="0" smtClean="0">
                <a:latin typeface="Univers 45 Light" pitchFamily="34" charset="0"/>
              </a:rPr>
              <a:t>kredittpraksis </a:t>
            </a:r>
          </a:p>
          <a:p>
            <a:pPr marL="457200" indent="-457200"/>
            <a:r>
              <a:rPr lang="nb-NO" sz="1600" dirty="0" smtClean="0">
                <a:latin typeface="Univers 45 Light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  <a:r>
              <a:rPr lang="nb-NO" sz="1600" dirty="0" smtClean="0">
                <a:latin typeface="Univers 45 Light"/>
              </a:rPr>
              <a:t>	</a:t>
            </a:r>
          </a:p>
          <a:p>
            <a:pPr marL="457200" indent="-457200"/>
            <a:endParaRPr lang="nb-NO" sz="1600" dirty="0">
              <a:latin typeface="Univers 45 Light"/>
            </a:endParaRPr>
          </a:p>
        </p:txBody>
      </p:sp>
      <p:sp>
        <p:nvSpPr>
          <p:cNvPr id="6157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72560" cy="635000"/>
          </a:xfrm>
          <a:noFill/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/>
              </a:rPr>
              <a:t>Figur 7</a:t>
            </a:r>
            <a:r>
              <a:rPr lang="nb-NO" sz="2000" dirty="0" smtClean="0">
                <a:latin typeface="Univers 45 Light"/>
              </a:rPr>
              <a:t> Endring i lånebetingelser for ikke-finansielle foretak. Nettotall.</a:t>
            </a:r>
            <a:r>
              <a:rPr lang="nb-NO" sz="2000" baseline="30000" dirty="0" smtClean="0">
                <a:latin typeface="Univers 45 Light"/>
              </a:rPr>
              <a:t>1), 2)</a:t>
            </a:r>
            <a:r>
              <a:rPr lang="nb-NO" sz="2000" dirty="0" smtClean="0">
                <a:latin typeface="Univers 45 Light"/>
              </a:rPr>
              <a:t> Prosent</a:t>
            </a:r>
            <a:endParaRPr lang="en-GB" sz="2000" dirty="0" smtClean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B Powerpointmal">
  <a:themeElements>
    <a:clrScheme name="NB Powerpoin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B Powerpointma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 Powerpoin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 Powerpointm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11569</TotalTime>
  <Words>447</Words>
  <Application>Microsoft Office PowerPoint</Application>
  <PresentationFormat>On-screen Show (4:3)</PresentationFormat>
  <Paragraphs>84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Standard utforming</vt:lpstr>
      <vt:lpstr>NB Powerpointmal</vt:lpstr>
      <vt:lpstr>Norges Banks utlånsundersøkelse </vt:lpstr>
      <vt:lpstr>Figur 1 Etterspørsel etter lån fra husholdninger. Nettotall.1), 2) Prosent</vt:lpstr>
      <vt:lpstr>Slide 3</vt:lpstr>
      <vt:lpstr>Figur 3 Endring i lånebetingelser for husholdninger. Nettotall.1), 2) Prosent</vt:lpstr>
      <vt:lpstr>Figur 4 Etterspørsel etter lån fra ikke-finansielle foretak og utnyttelsesgrad på kredittlinjer. Nettotall.1), 2) Prosent</vt:lpstr>
      <vt:lpstr>Slide 6</vt:lpstr>
      <vt:lpstr>Slide 7</vt:lpstr>
      <vt:lpstr>Figur 7 Endring i lånebetingelser for ikke-finansielle foretak. Nettotall.1), 2) Prosent</vt:lpstr>
    </vt:vector>
  </TitlesOfParts>
  <Company>Norges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Norges Banks utlånsundersøkelse</dc:title>
  <dc:creator>Magdalena Riiser</dc:creator>
  <cp:lastModifiedBy>nblkr1</cp:lastModifiedBy>
  <cp:revision>630</cp:revision>
  <dcterms:created xsi:type="dcterms:W3CDTF">2008-03-11T13:27:45Z</dcterms:created>
  <dcterms:modified xsi:type="dcterms:W3CDTF">2013-01-11T14:39:30Z</dcterms:modified>
</cp:coreProperties>
</file>