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76" r:id="rId3"/>
    <p:sldId id="258" r:id="rId4"/>
    <p:sldId id="259" r:id="rId5"/>
    <p:sldId id="260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0080"/>
    <a:srgbClr val="190080"/>
    <a:srgbClr val="000066"/>
    <a:srgbClr val="006666"/>
    <a:srgbClr val="E4E4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50" autoAdjust="0"/>
    <p:restoredTop sz="94660"/>
  </p:normalViewPr>
  <p:slideViewPr>
    <p:cSldViewPr>
      <p:cViewPr varScale="1">
        <p:scale>
          <a:sx n="103" d="100"/>
          <a:sy n="103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7.6802662037037478E-2"/>
          <c:y val="3.4326430381765062E-2"/>
          <c:w val="0.84639467592592588"/>
          <c:h val="0.82748622477564937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Samlet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dPt>
            <c:idx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Sheet1!$A$2:$A$41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Sheet1!$B$2:$B$41</c:f>
              <c:numCache>
                <c:formatCode>General</c:formatCode>
                <c:ptCount val="12"/>
                <c:pt idx="0">
                  <c:v>6.8</c:v>
                </c:pt>
                <c:pt idx="1">
                  <c:v>11.1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Vanlige boliglån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Sheet1!$A$2:$A$41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Sheet1!$D$2:$D$41</c:f>
              <c:numCache>
                <c:formatCode>General</c:formatCode>
                <c:ptCount val="12"/>
                <c:pt idx="3">
                  <c:v>15</c:v>
                </c:pt>
                <c:pt idx="4">
                  <c:v>11.1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Rammelån med pant i bolig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Sheet1!$A$2:$A$41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Sheet1!$F$2:$F$41</c:f>
              <c:numCache>
                <c:formatCode>General</c:formatCode>
                <c:ptCount val="12"/>
                <c:pt idx="6">
                  <c:v>-2</c:v>
                </c:pt>
                <c:pt idx="7">
                  <c:v>8.2000000000000011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Sheet1!$A$2:$A$41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Sheet1!$H$2:$H$41</c:f>
              <c:numCache>
                <c:formatCode>General</c:formatCode>
                <c:ptCount val="12"/>
                <c:pt idx="9">
                  <c:v>29.5</c:v>
                </c:pt>
                <c:pt idx="10">
                  <c:v>15</c:v>
                </c:pt>
              </c:numCache>
            </c:numRef>
          </c:val>
        </c:ser>
        <c:gapWidth val="140"/>
        <c:overlap val="100"/>
        <c:axId val="106455808"/>
        <c:axId val="106457728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Samlet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Sheet1!$A$2:$A$41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Sheet1!$C$2:$C$41</c:f>
              <c:numCache>
                <c:formatCode>General</c:formatCode>
                <c:ptCount val="12"/>
                <c:pt idx="0">
                  <c:v>31.3</c:v>
                </c:pt>
                <c:pt idx="1">
                  <c:v>0</c:v>
                </c:pt>
                <c:pt idx="2">
                  <c:v>3.5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Vanlige boliglån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Sheet1!$A$2:$A$41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Sheet1!$E$2:$E$41</c:f>
              <c:numCache>
                <c:formatCode>General</c:formatCode>
                <c:ptCount val="12"/>
                <c:pt idx="3">
                  <c:v>28.3</c:v>
                </c:pt>
                <c:pt idx="4">
                  <c:v>0</c:v>
                </c:pt>
                <c:pt idx="5">
                  <c:v>3.5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Rammelån med pant i bolig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Sheet1!$A$2:$A$41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Sheet1!$G$2:$G$41</c:f>
              <c:numCache>
                <c:formatCode>General</c:formatCode>
                <c:ptCount val="12"/>
                <c:pt idx="6">
                  <c:v>28.3</c:v>
                </c:pt>
                <c:pt idx="7">
                  <c:v>3</c:v>
                </c:pt>
                <c:pt idx="8">
                  <c:v>-0.30000000000000027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Sheet1!$A$2:$A$41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Sheet1!$I$2:$I$41</c:f>
              <c:numCache>
                <c:formatCode>General</c:formatCode>
                <c:ptCount val="12"/>
                <c:pt idx="9">
                  <c:v>11.7</c:v>
                </c:pt>
                <c:pt idx="10">
                  <c:v>3</c:v>
                </c:pt>
                <c:pt idx="11">
                  <c:v>0</c:v>
                </c:pt>
              </c:numCache>
            </c:numRef>
          </c:val>
        </c:ser>
        <c:marker val="1"/>
        <c:axId val="106463616"/>
        <c:axId val="106465152"/>
      </c:lineChart>
      <c:catAx>
        <c:axId val="106455808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lang="en-GB"/>
            </a:pPr>
            <a:endParaRPr lang="nb-NO"/>
          </a:p>
        </c:txPr>
        <c:crossAx val="106457728"/>
        <c:crossesAt val="0"/>
        <c:auto val="1"/>
        <c:lblAlgn val="ctr"/>
        <c:lblOffset val="100"/>
        <c:tickLblSkip val="1"/>
        <c:tickMarkSkip val="4"/>
      </c:catAx>
      <c:valAx>
        <c:axId val="106457728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06455808"/>
        <c:crosses val="autoZero"/>
        <c:crossBetween val="between"/>
        <c:majorUnit val="20"/>
        <c:minorUnit val="20"/>
      </c:valAx>
      <c:catAx>
        <c:axId val="106463616"/>
        <c:scaling>
          <c:orientation val="minMax"/>
        </c:scaling>
        <c:axPos val="b"/>
        <c:numFmt formatCode="m/d;@" sourceLinked="0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06465152"/>
        <c:crossesAt val="-90"/>
        <c:auto val="1"/>
        <c:lblAlgn val="ctr"/>
        <c:lblOffset val="100"/>
        <c:tickLblSkip val="1"/>
        <c:tickMarkSkip val="1"/>
      </c:catAx>
      <c:valAx>
        <c:axId val="10646515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06463616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9461376552840792E-2"/>
          <c:y val="2.7362301587301612E-2"/>
          <c:w val="0.86107724689431964"/>
          <c:h val="0.8363859126984171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Sheet1!$A$2:$A$51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Sheet1!$B$2:$B$51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Sheet1!$A$2:$A$51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Sheet1!$D$2:$D$51</c:f>
              <c:numCache>
                <c:formatCode>General</c:formatCode>
                <c:ptCount val="15"/>
                <c:pt idx="3">
                  <c:v>3.9</c:v>
                </c:pt>
                <c:pt idx="4">
                  <c:v>3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Sheet1!$A$2:$A$51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Sheet1!$F$2:$F$51</c:f>
              <c:numCache>
                <c:formatCode>General</c:formatCode>
                <c:ptCount val="15"/>
                <c:pt idx="6">
                  <c:v>4.2</c:v>
                </c:pt>
                <c:pt idx="7">
                  <c:v>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Mislighold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Sheet1!$A$2:$A$51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Sheet1!$H$2:$H$51</c:f>
              <c:numCache>
                <c:formatCode>General</c:formatCode>
                <c:ptCount val="15"/>
                <c:pt idx="9">
                  <c:v>3</c:v>
                </c:pt>
                <c:pt idx="10">
                  <c:v>3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Sheet1!$A$2:$A$51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Sheet1!$J$2:$J$51</c:f>
              <c:numCache>
                <c:formatCode>General</c:formatCode>
                <c:ptCount val="15"/>
                <c:pt idx="12">
                  <c:v>3</c:v>
                </c:pt>
                <c:pt idx="13">
                  <c:v>3</c:v>
                </c:pt>
              </c:numCache>
            </c:numRef>
          </c:val>
        </c:ser>
        <c:gapWidth val="140"/>
        <c:overlap val="100"/>
        <c:axId val="105854464"/>
        <c:axId val="10585638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Sheet1!$A$2:$A$51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Sheet1!$C$2:$C$51</c:f>
              <c:numCache>
                <c:formatCode>General</c:formatCode>
                <c:ptCount val="15"/>
                <c:pt idx="0">
                  <c:v>0</c:v>
                </c:pt>
                <c:pt idx="1">
                  <c:v>-3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Sheet1!$A$2:$A$51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Sheet1!$E$2:$E$51</c:f>
              <c:numCache>
                <c:formatCode>General</c:formatCode>
                <c:ptCount val="15"/>
                <c:pt idx="3">
                  <c:v>5.2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Sheet1!$A$2:$A$51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Sheet1!$G$2:$G$51</c:f>
              <c:numCache>
                <c:formatCode>General</c:formatCode>
                <c:ptCount val="15"/>
                <c:pt idx="6">
                  <c:v>3</c:v>
                </c:pt>
                <c:pt idx="7">
                  <c:v>0</c:v>
                </c:pt>
                <c:pt idx="8">
                  <c:v>3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Mislighold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Sheet1!$A$2:$A$51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Sheet1!$I$2:$I$51</c:f>
              <c:numCache>
                <c:formatCode>General</c:formatCode>
                <c:ptCount val="15"/>
                <c:pt idx="9">
                  <c:v>-3</c:v>
                </c:pt>
                <c:pt idx="10">
                  <c:v>3</c:v>
                </c:pt>
                <c:pt idx="11">
                  <c:v>3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Sheet1!$A$2:$A$51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Sheet1!$K$2:$K$51</c:f>
              <c:numCache>
                <c:formatCode>General</c:formatCode>
                <c:ptCount val="15"/>
                <c:pt idx="12">
                  <c:v>3</c:v>
                </c:pt>
                <c:pt idx="13">
                  <c:v>0</c:v>
                </c:pt>
                <c:pt idx="14">
                  <c:v>3</c:v>
                </c:pt>
              </c:numCache>
            </c:numRef>
          </c:val>
        </c:ser>
        <c:marker val="1"/>
        <c:axId val="105866368"/>
        <c:axId val="105867904"/>
      </c:lineChart>
      <c:catAx>
        <c:axId val="105854464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lang="en-GB"/>
            </a:pPr>
            <a:endParaRPr lang="nb-NO"/>
          </a:p>
        </c:txPr>
        <c:crossAx val="105856384"/>
        <c:crossesAt val="0"/>
        <c:auto val="1"/>
        <c:lblAlgn val="ctr"/>
        <c:lblOffset val="100"/>
        <c:tickLblSkip val="1"/>
        <c:tickMarkSkip val="4"/>
      </c:catAx>
      <c:valAx>
        <c:axId val="10585638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05854464"/>
        <c:crosses val="autoZero"/>
        <c:crossBetween val="between"/>
        <c:majorUnit val="20"/>
        <c:minorUnit val="20"/>
      </c:valAx>
      <c:catAx>
        <c:axId val="105866368"/>
        <c:scaling>
          <c:orientation val="minMax"/>
        </c:scaling>
        <c:axPos val="b"/>
        <c:numFmt formatCode="General" sourceLinked="1"/>
        <c:majorTickMark val="in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05867904"/>
        <c:crossesAt val="-90"/>
        <c:auto val="1"/>
        <c:lblAlgn val="ctr"/>
        <c:lblOffset val="100"/>
        <c:tickLblSkip val="1"/>
        <c:tickMarkSkip val="1"/>
      </c:catAx>
      <c:valAx>
        <c:axId val="10586790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05866368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9493518518518524E-2"/>
          <c:y val="2.6880781334763192E-2"/>
          <c:w val="0.86101296296295993"/>
          <c:h val="0.83003929426332279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Sheet1!$A$2:$A$41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Sheet1!$B$2:$B$41</c:f>
              <c:numCache>
                <c:formatCode>General</c:formatCode>
                <c:ptCount val="12"/>
                <c:pt idx="0">
                  <c:v>5.5</c:v>
                </c:pt>
                <c:pt idx="1">
                  <c:v>3.9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Maks.nedbettid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Sheet1!$A$2:$A$41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Sheet1!$D$2:$D$41</c:f>
              <c:numCache>
                <c:formatCode>General</c:formatCode>
                <c:ptCount val="12"/>
                <c:pt idx="3">
                  <c:v>-3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Sheet1!$A$2:$A$41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Sheet1!$F$2:$F$41</c:f>
              <c:numCache>
                <c:formatCode>General</c:formatCode>
                <c:ptCount val="12"/>
                <c:pt idx="6">
                  <c:v>3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Avdragsfrihet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Sheet1!$A$2:$A$41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Sheet1!$H$2:$H$41</c:f>
              <c:numCache>
                <c:formatCode>General</c:formatCode>
                <c:ptCount val="12"/>
                <c:pt idx="9">
                  <c:v>-4.2</c:v>
                </c:pt>
                <c:pt idx="10">
                  <c:v>0</c:v>
                </c:pt>
              </c:numCache>
            </c:numRef>
          </c:val>
        </c:ser>
        <c:gapWidth val="140"/>
        <c:overlap val="100"/>
        <c:axId val="112672128"/>
        <c:axId val="112678400"/>
      </c:barChart>
      <c:lineChart>
        <c:grouping val="standard"/>
        <c:ser>
          <c:idx val="7"/>
          <c:order val="3"/>
          <c:tx>
            <c:strRef>
              <c:f>Sheet1!$E$1</c:f>
              <c:strCache>
                <c:ptCount val="1"/>
                <c:pt idx="0">
                  <c:v>Maks.nedbet tid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Sheet1!$A$2:$A$41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Sheet1!$E$2:$E$41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marker val="1"/>
        <c:axId val="112672128"/>
        <c:axId val="112678400"/>
      </c:line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Sheet1!$A$2:$A$41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Sheet1!$C$2:$C$41</c:f>
              <c:numCache>
                <c:formatCode>General</c:formatCode>
                <c:ptCount val="12"/>
                <c:pt idx="0">
                  <c:v>-3.6</c:v>
                </c:pt>
                <c:pt idx="1">
                  <c:v>-11.1</c:v>
                </c:pt>
                <c:pt idx="2">
                  <c:v>-11.8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Sheet1!$A$2:$A$41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Sheet1!$G$2:$G$41</c:f>
              <c:numCache>
                <c:formatCode>General</c:formatCode>
                <c:ptCount val="12"/>
                <c:pt idx="6">
                  <c:v>0</c:v>
                </c:pt>
                <c:pt idx="7">
                  <c:v>-4.2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Avdragsfrihet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Sheet1!$A$2:$A$41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Sheet1!$I$2:$I$41</c:f>
              <c:numCache>
                <c:formatCode>General</c:formatCode>
                <c:ptCount val="12"/>
                <c:pt idx="9">
                  <c:v>-4.2</c:v>
                </c:pt>
                <c:pt idx="10">
                  <c:v>3</c:v>
                </c:pt>
                <c:pt idx="11">
                  <c:v>0</c:v>
                </c:pt>
              </c:numCache>
            </c:numRef>
          </c:val>
        </c:ser>
        <c:marker val="1"/>
        <c:axId val="112679936"/>
        <c:axId val="112694016"/>
      </c:lineChart>
      <c:catAx>
        <c:axId val="112672128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lang="en-GB"/>
            </a:pPr>
            <a:endParaRPr lang="nb-NO"/>
          </a:p>
        </c:txPr>
        <c:crossAx val="112678400"/>
        <c:crossesAt val="0"/>
        <c:auto val="1"/>
        <c:lblAlgn val="ctr"/>
        <c:lblOffset val="100"/>
        <c:tickLblSkip val="1"/>
        <c:tickMarkSkip val="4"/>
      </c:catAx>
      <c:valAx>
        <c:axId val="11267840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12672128"/>
        <c:crosses val="autoZero"/>
        <c:crossBetween val="between"/>
        <c:majorUnit val="20"/>
        <c:minorUnit val="20"/>
      </c:valAx>
      <c:catAx>
        <c:axId val="112679936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12694016"/>
        <c:crossesAt val="-90"/>
        <c:auto val="1"/>
        <c:lblAlgn val="ctr"/>
        <c:lblOffset val="100"/>
        <c:tickLblSkip val="1"/>
        <c:tickMarkSkip val="1"/>
      </c:catAx>
      <c:valAx>
        <c:axId val="11269401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12679936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9346527777777792E-2"/>
          <c:y val="2.7198612329377852E-2"/>
          <c:w val="0.8606430555555592"/>
          <c:h val="0.83245667423158565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Sheet1!$A$2:$A$31</c:f>
              <c:strCache>
                <c:ptCount val="9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Sheet1!$B$2:$B$31</c:f>
              <c:numCache>
                <c:formatCode>General</c:formatCode>
                <c:ptCount val="9"/>
                <c:pt idx="0">
                  <c:v>11.1</c:v>
                </c:pt>
                <c:pt idx="1">
                  <c:v>16.8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Sheet1!$A$2:$A$31</c:f>
              <c:strCache>
                <c:ptCount val="9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Sheet1!$D$2:$D$31</c:f>
              <c:numCache>
                <c:formatCode>General</c:formatCode>
                <c:ptCount val="9"/>
                <c:pt idx="3">
                  <c:v>0</c:v>
                </c:pt>
                <c:pt idx="4">
                  <c:v>-1.1000000000000001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Sheet1!$A$2:$A$31</c:f>
              <c:strCache>
                <c:ptCount val="9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Sheet1!$F$2:$F$31</c:f>
              <c:numCache>
                <c:formatCode>General</c:formatCode>
                <c:ptCount val="9"/>
                <c:pt idx="6">
                  <c:v>5.9</c:v>
                </c:pt>
                <c:pt idx="7">
                  <c:v>0</c:v>
                </c:pt>
              </c:numCache>
            </c:numRef>
          </c:val>
        </c:ser>
        <c:gapWidth val="140"/>
        <c:overlap val="100"/>
        <c:axId val="112835968"/>
        <c:axId val="112841856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Sheet1!$A$2:$A$31</c:f>
              <c:strCache>
                <c:ptCount val="9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Sheet1!$C$2:$C$31</c:f>
              <c:numCache>
                <c:formatCode>General</c:formatCode>
                <c:ptCount val="9"/>
                <c:pt idx="0">
                  <c:v>6.7</c:v>
                </c:pt>
                <c:pt idx="1">
                  <c:v>29.2</c:v>
                </c:pt>
                <c:pt idx="2">
                  <c:v>33.800000000000004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Sheet1!$A$2:$A$31</c:f>
              <c:strCache>
                <c:ptCount val="9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Sheet1!$E$2:$E$31</c:f>
              <c:numCache>
                <c:formatCode>General</c:formatCode>
                <c:ptCount val="9"/>
                <c:pt idx="3">
                  <c:v>7.2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Sheet1!$A$2:$A$31</c:f>
              <c:strCache>
                <c:ptCount val="9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Sheet1!$G$2:$G$31</c:f>
              <c:numCache>
                <c:formatCode>General</c:formatCode>
                <c:ptCount val="9"/>
                <c:pt idx="6">
                  <c:v>5</c:v>
                </c:pt>
                <c:pt idx="7">
                  <c:v>13</c:v>
                </c:pt>
                <c:pt idx="8">
                  <c:v>0</c:v>
                </c:pt>
              </c:numCache>
            </c:numRef>
          </c:val>
        </c:ser>
        <c:marker val="1"/>
        <c:axId val="112835968"/>
        <c:axId val="112841856"/>
      </c:lineChart>
      <c:lineChart>
        <c:grouping val="standard"/>
        <c:ser>
          <c:idx val="5"/>
          <c:order val="6"/>
          <c:tx>
            <c:strRef>
              <c:f>Sheet1!$H$1</c:f>
              <c:strCache>
                <c:ptCount val="1"/>
              </c:strCache>
            </c:strRef>
          </c:tx>
          <c:spPr>
            <a:ln w="28575">
              <a:noFill/>
            </a:ln>
          </c:spPr>
          <c:cat>
            <c:strRef>
              <c:f>Sheet1!$A$2:$A$31</c:f>
              <c:strCache>
                <c:ptCount val="9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Sheet1!$H$2:$H$31</c:f>
              <c:numCache>
                <c:formatCode>General</c:formatCode>
                <c:ptCount val="9"/>
              </c:numCache>
            </c:numRef>
          </c:val>
        </c:ser>
        <c:marker val="1"/>
        <c:axId val="112845184"/>
        <c:axId val="112843392"/>
      </c:lineChart>
      <c:catAx>
        <c:axId val="112835968"/>
        <c:scaling>
          <c:orientation val="minMax"/>
        </c:scaling>
        <c:axPos val="b"/>
        <c:majorTickMark val="none"/>
        <c:tickLblPos val="none"/>
        <c:spPr>
          <a:ln w="3140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lang="en-GB"/>
            </a:pPr>
            <a:endParaRPr lang="nb-NO"/>
          </a:p>
        </c:txPr>
        <c:crossAx val="112841856"/>
        <c:crossesAt val="0"/>
        <c:auto val="1"/>
        <c:lblAlgn val="ctr"/>
        <c:lblOffset val="100"/>
        <c:tickLblSkip val="1"/>
        <c:tickMarkSkip val="4"/>
      </c:catAx>
      <c:valAx>
        <c:axId val="11284185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12835968"/>
        <c:crosses val="autoZero"/>
        <c:crossBetween val="between"/>
        <c:majorUnit val="20"/>
        <c:minorUnit val="20"/>
      </c:valAx>
      <c:valAx>
        <c:axId val="11284339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txPr>
          <a:bodyPr/>
          <a:lstStyle/>
          <a:p>
            <a:pPr>
              <a:defRPr lang="en-GB" sz="1800">
                <a:latin typeface="Univers 45 Light" pitchFamily="34" charset="0"/>
              </a:defRPr>
            </a:pPr>
            <a:endParaRPr lang="nb-NO"/>
          </a:p>
        </c:txPr>
        <c:crossAx val="112845184"/>
        <c:crosses val="max"/>
        <c:crossBetween val="between"/>
        <c:majorUnit val="20"/>
      </c:valAx>
      <c:catAx>
        <c:axId val="112845184"/>
        <c:scaling>
          <c:orientation val="minMax"/>
        </c:scaling>
        <c:axPos val="b"/>
        <c:majorTickMark val="in"/>
        <c:tickLblPos val="nextTo"/>
        <c:txPr>
          <a:bodyPr/>
          <a:lstStyle/>
          <a:p>
            <a:pPr>
              <a:defRPr lang="en-GB" sz="1800">
                <a:latin typeface="Univers 45 Light" pitchFamily="34" charset="0"/>
              </a:defRPr>
            </a:pPr>
            <a:endParaRPr lang="nb-NO"/>
          </a:p>
        </c:txPr>
        <c:crossAx val="112843392"/>
        <c:crossesAt val="-90"/>
        <c:auto val="1"/>
        <c:lblAlgn val="ctr"/>
        <c:lblOffset val="10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9525231481481514E-2"/>
          <c:y val="2.8813402932601269E-2"/>
          <c:w val="0.86094953703703958"/>
          <c:h val="0.83153315284210549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Sheet1!$A$2:$A$21</c:f>
              <c:strCache>
                <c:ptCount val="6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6"/>
                <c:pt idx="0">
                  <c:v>23.6</c:v>
                </c:pt>
                <c:pt idx="1">
                  <c:v>16.600000000000001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Sheet1!$A$2:$A$21</c:f>
              <c:strCache>
                <c:ptCount val="6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</c:strCache>
            </c:strRef>
          </c:cat>
          <c:val>
            <c:numRef>
              <c:f>Sheet1!$D$2:$D$21</c:f>
              <c:numCache>
                <c:formatCode>General</c:formatCode>
                <c:ptCount val="6"/>
                <c:pt idx="3">
                  <c:v>10.7</c:v>
                </c:pt>
                <c:pt idx="4">
                  <c:v>10.7</c:v>
                </c:pt>
              </c:numCache>
            </c:numRef>
          </c:val>
        </c:ser>
        <c:gapWidth val="140"/>
        <c:overlap val="100"/>
        <c:axId val="113094656"/>
        <c:axId val="11309542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Sheet1!$A$2:$A$21</c:f>
              <c:strCache>
                <c:ptCount val="6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</c:strCache>
            </c:strRef>
          </c:cat>
          <c:val>
            <c:numRef>
              <c:f>Sheet1!$C$2:$C$21</c:f>
              <c:numCache>
                <c:formatCode>General</c:formatCode>
                <c:ptCount val="6"/>
                <c:pt idx="0">
                  <c:v>0</c:v>
                </c:pt>
                <c:pt idx="1">
                  <c:v>16.600000000000001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Sheet1!$A$2:$A$21</c:f>
              <c:strCache>
                <c:ptCount val="6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</c:strCache>
            </c:strRef>
          </c:cat>
          <c:val>
            <c:numRef>
              <c:f>Sheet1!$E$2:$E$21</c:f>
              <c:numCache>
                <c:formatCode>General</c:formatCode>
                <c:ptCount val="6"/>
                <c:pt idx="3">
                  <c:v>0</c:v>
                </c:pt>
                <c:pt idx="4">
                  <c:v>10.7</c:v>
                </c:pt>
                <c:pt idx="5">
                  <c:v>0</c:v>
                </c:pt>
              </c:numCache>
            </c:numRef>
          </c:val>
        </c:ser>
        <c:marker val="1"/>
        <c:axId val="113096960"/>
        <c:axId val="113098752"/>
      </c:lineChart>
      <c:catAx>
        <c:axId val="113094656"/>
        <c:scaling>
          <c:orientation val="minMax"/>
        </c:scaling>
        <c:axPos val="b"/>
        <c:majorTickMark val="none"/>
        <c:tickLblPos val="none"/>
        <c:spPr>
          <a:ln w="3151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lang="en-GB"/>
            </a:pPr>
            <a:endParaRPr lang="nb-NO"/>
          </a:p>
        </c:txPr>
        <c:crossAx val="113095424"/>
        <c:crossesAt val="0"/>
        <c:auto val="1"/>
        <c:lblAlgn val="ctr"/>
        <c:lblOffset val="100"/>
        <c:tickLblSkip val="1"/>
        <c:tickMarkSkip val="4"/>
      </c:catAx>
      <c:valAx>
        <c:axId val="11309542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13094656"/>
        <c:crosses val="autoZero"/>
        <c:crossBetween val="between"/>
        <c:majorUnit val="20"/>
        <c:minorUnit val="20"/>
      </c:valAx>
      <c:catAx>
        <c:axId val="11309696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13098752"/>
        <c:crossesAt val="-90"/>
        <c:auto val="1"/>
        <c:lblAlgn val="ctr"/>
        <c:lblOffset val="100"/>
        <c:tickLblSkip val="1"/>
        <c:tickMarkSkip val="1"/>
      </c:catAx>
      <c:valAx>
        <c:axId val="11309875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13096960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2588657407407419E-2"/>
          <c:y val="2.5527184787788371E-2"/>
          <c:w val="0.87204398148148321"/>
          <c:h val="0.8340482598569463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Sheet1!$A$2:$A$61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Sheet1!$B$2:$B$61</c:f>
              <c:numCache>
                <c:formatCode>General</c:formatCode>
                <c:ptCount val="18"/>
                <c:pt idx="0">
                  <c:v>7.9</c:v>
                </c:pt>
                <c:pt idx="1">
                  <c:v>34.6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Sheet1!$A$2:$A$61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Sheet1!$D$2:$D$61</c:f>
              <c:numCache>
                <c:formatCode>General</c:formatCode>
                <c:ptCount val="18"/>
                <c:pt idx="3">
                  <c:v>-1.1000000000000001</c:v>
                </c:pt>
                <c:pt idx="4">
                  <c:v>-1.1000000000000001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Sheet1!$A$2:$A$61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Sheet1!$F$2:$F$61</c:f>
              <c:numCache>
                <c:formatCode>General</c:formatCode>
                <c:ptCount val="18"/>
                <c:pt idx="6">
                  <c:v>20</c:v>
                </c:pt>
                <c:pt idx="7">
                  <c:v>13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Sheet1!$A$2:$A$61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Sheet1!$H$2:$H$61</c:f>
              <c:numCache>
                <c:formatCode>General</c:formatCode>
                <c:ptCount val="18"/>
                <c:pt idx="9">
                  <c:v>0</c:v>
                </c:pt>
                <c:pt idx="10">
                  <c:v>4.0999999999999996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Sheet1!$A$2:$A$61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Sheet1!$J$2:$J$61</c:f>
              <c:numCache>
                <c:formatCode>General</c:formatCode>
                <c:ptCount val="18"/>
                <c:pt idx="12">
                  <c:v>12.4</c:v>
                </c:pt>
                <c:pt idx="13">
                  <c:v>20.7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Sheet1!$A$2:$A$61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Sheet1!$L$2:$L$61</c:f>
              <c:numCache>
                <c:formatCode>General</c:formatCode>
                <c:ptCount val="18"/>
                <c:pt idx="15">
                  <c:v>12.4</c:v>
                </c:pt>
                <c:pt idx="16">
                  <c:v>27.8</c:v>
                </c:pt>
              </c:numCache>
            </c:numRef>
          </c:val>
        </c:ser>
        <c:gapWidth val="140"/>
        <c:overlap val="100"/>
        <c:axId val="113400832"/>
        <c:axId val="11341491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Sheet1!$C$2:$C$61</c:f>
              <c:numCache>
                <c:formatCode>General</c:formatCode>
                <c:ptCount val="18"/>
                <c:pt idx="0">
                  <c:v>0.9</c:v>
                </c:pt>
                <c:pt idx="1">
                  <c:v>0.9</c:v>
                </c:pt>
                <c:pt idx="2">
                  <c:v>17.2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Sheet1!$E$2:$E$61</c:f>
              <c:numCache>
                <c:formatCode>General</c:formatCode>
                <c:ptCount val="18"/>
                <c:pt idx="3">
                  <c:v>-7</c:v>
                </c:pt>
                <c:pt idx="4">
                  <c:v>-1.1000000000000001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Sheet1!$G$2:$G$61</c:f>
              <c:numCache>
                <c:formatCode>General</c:formatCode>
                <c:ptCount val="18"/>
                <c:pt idx="6">
                  <c:v>0</c:v>
                </c:pt>
                <c:pt idx="7">
                  <c:v>0</c:v>
                </c:pt>
                <c:pt idx="8">
                  <c:v>17.2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Sheet1!$I$2:$I$61</c:f>
              <c:numCache>
                <c:formatCode>General</c:formatCode>
                <c:ptCount val="18"/>
                <c:pt idx="9">
                  <c:v>0</c:v>
                </c:pt>
                <c:pt idx="10">
                  <c:v>0</c:v>
                </c:pt>
                <c:pt idx="11">
                  <c:v>4.0999999999999996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Sheet1!$A$2:$A$61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Sheet1!$K$2:$K$61</c:f>
              <c:numCache>
                <c:formatCode>General</c:formatCode>
                <c:ptCount val="18"/>
                <c:pt idx="12">
                  <c:v>0</c:v>
                </c:pt>
                <c:pt idx="13">
                  <c:v>20.7</c:v>
                </c:pt>
                <c:pt idx="14">
                  <c:v>20.7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</c:dPt>
          <c:cat>
            <c:strRef>
              <c:f>Sheet1!$A$2:$A$61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Sheet1!$M$2:$M$61</c:f>
              <c:numCache>
                <c:formatCode>General</c:formatCode>
                <c:ptCount val="18"/>
                <c:pt idx="15">
                  <c:v>4.0999999999999996</c:v>
                </c:pt>
                <c:pt idx="16">
                  <c:v>44.3</c:v>
                </c:pt>
                <c:pt idx="17">
                  <c:v>43.2</c:v>
                </c:pt>
              </c:numCache>
            </c:numRef>
          </c:val>
        </c:ser>
        <c:marker val="1"/>
        <c:axId val="113416064"/>
        <c:axId val="113417600"/>
      </c:lineChart>
      <c:catAx>
        <c:axId val="113400832"/>
        <c:scaling>
          <c:orientation val="minMax"/>
        </c:scaling>
        <c:axPos val="b"/>
        <c:majorTickMark val="none"/>
        <c:tickLblPos val="none"/>
        <c:spPr>
          <a:ln w="3134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lang="en-GB"/>
            </a:pPr>
            <a:endParaRPr lang="nb-NO"/>
          </a:p>
        </c:txPr>
        <c:crossAx val="113414912"/>
        <c:crossesAt val="0"/>
        <c:auto val="1"/>
        <c:lblAlgn val="ctr"/>
        <c:lblOffset val="100"/>
        <c:tickLblSkip val="1"/>
        <c:tickMarkSkip val="4"/>
      </c:catAx>
      <c:valAx>
        <c:axId val="11341491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13400832"/>
        <c:crosses val="autoZero"/>
        <c:crossBetween val="between"/>
        <c:majorUnit val="20"/>
        <c:minorUnit val="20"/>
      </c:valAx>
      <c:catAx>
        <c:axId val="113416064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13417600"/>
        <c:crossesAt val="-90"/>
        <c:auto val="1"/>
        <c:lblAlgn val="ctr"/>
        <c:lblOffset val="100"/>
        <c:tickLblSkip val="1"/>
        <c:tickMarkSkip val="1"/>
      </c:catAx>
      <c:valAx>
        <c:axId val="11341760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13416064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2823842592592549E-2"/>
          <c:y val="2.8963511539311541E-2"/>
          <c:w val="0.8707802083333358"/>
          <c:h val="0.8263476645675356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Sheet1!$A$2:$A$28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Sheet1!$B$2:$B$28</c:f>
              <c:numCache>
                <c:formatCode>General</c:formatCode>
                <c:ptCount val="12"/>
                <c:pt idx="0">
                  <c:v>-2.1</c:v>
                </c:pt>
                <c:pt idx="1">
                  <c:v>-22.6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Sheet1!$A$2:$A$28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Sheet1!$D$2:$D$28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krav til sikkerhet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Sheet1!$A$2:$A$28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Sheet1!$F$2:$F$28</c:f>
              <c:numCache>
                <c:formatCode>General</c:formatCode>
                <c:ptCount val="12"/>
                <c:pt idx="6">
                  <c:v>4.0999999999999996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Sheet1!$A$2:$A$28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Sheet1!$H$2:$H$28</c:f>
              <c:numCache>
                <c:formatCode>General</c:formatCode>
                <c:ptCount val="12"/>
                <c:pt idx="9">
                  <c:v>-9.6</c:v>
                </c:pt>
                <c:pt idx="10">
                  <c:v>0.9</c:v>
                </c:pt>
              </c:numCache>
            </c:numRef>
          </c:val>
        </c:ser>
        <c:gapWidth val="140"/>
        <c:overlap val="100"/>
        <c:axId val="113701248"/>
        <c:axId val="113703168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Sheet1!$A$2:$A$28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Sheet1!$C$2:$C$28</c:f>
              <c:numCache>
                <c:formatCode>General</c:formatCode>
                <c:ptCount val="12"/>
                <c:pt idx="0">
                  <c:v>6.6</c:v>
                </c:pt>
                <c:pt idx="1">
                  <c:v>-15.4</c:v>
                </c:pt>
                <c:pt idx="2">
                  <c:v>-24.4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Sheet1!$A$2:$A$28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Sheet1!$E$2:$E$28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krav til sikkerhet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Sheet1!$A$2:$A$28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Sheet1!$G$2:$G$28</c:f>
              <c:numCache>
                <c:formatCode>General</c:formatCode>
                <c:ptCount val="12"/>
                <c:pt idx="6">
                  <c:v>7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Sheet1!$A$2:$A$28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Sheet1!$I$2:$I$28</c:f>
              <c:numCache>
                <c:formatCode>General</c:formatCode>
                <c:ptCount val="12"/>
                <c:pt idx="9">
                  <c:v>7</c:v>
                </c:pt>
                <c:pt idx="10">
                  <c:v>-16.600000000000001</c:v>
                </c:pt>
                <c:pt idx="11">
                  <c:v>-16.600000000000001</c:v>
                </c:pt>
              </c:numCache>
            </c:numRef>
          </c:val>
        </c:ser>
        <c:marker val="1"/>
        <c:axId val="113774592"/>
        <c:axId val="113776128"/>
      </c:lineChart>
      <c:catAx>
        <c:axId val="113701248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lang="en-GB"/>
            </a:pPr>
            <a:endParaRPr lang="nb-NO"/>
          </a:p>
        </c:txPr>
        <c:crossAx val="113703168"/>
        <c:crossesAt val="0"/>
        <c:auto val="1"/>
        <c:lblAlgn val="ctr"/>
        <c:lblOffset val="100"/>
        <c:tickLblSkip val="1"/>
        <c:tickMarkSkip val="4"/>
      </c:catAx>
      <c:valAx>
        <c:axId val="113703168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13701248"/>
        <c:crosses val="autoZero"/>
        <c:crossBetween val="between"/>
        <c:majorUnit val="20"/>
        <c:minorUnit val="20"/>
      </c:valAx>
      <c:catAx>
        <c:axId val="113774592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13776128"/>
        <c:crossesAt val="-90"/>
        <c:auto val="1"/>
        <c:lblAlgn val="ctr"/>
        <c:lblOffset val="100"/>
        <c:tickLblSkip val="1"/>
        <c:tickMarkSkip val="1"/>
      </c:catAx>
      <c:valAx>
        <c:axId val="113776128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13774592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0.76033</cdr:x>
      <cdr:y>0.17009</cdr:y>
    </cdr:from>
    <cdr:to>
      <cdr:x>0.76033</cdr:x>
      <cdr:y>0.86295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572291" y="857254"/>
          <a:ext cx="0" cy="3492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0.64493</cdr:x>
      <cdr:y>0.02817</cdr:y>
    </cdr:from>
    <cdr:to>
      <cdr:x>0.64493</cdr:x>
      <cdr:y>0.8515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572164" y="142876"/>
          <a:ext cx="0" cy="4176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0.64493</cdr:x>
      <cdr:y>0.02817</cdr:y>
    </cdr:from>
    <cdr:to>
      <cdr:x>0.92605</cdr:x>
      <cdr:y>0.10392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72164" y="142876"/>
          <a:ext cx="2428892" cy="3842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nb-NO" sz="1800" dirty="0" err="1" smtClean="0">
              <a:latin typeface="Univers 45 Light" pitchFamily="34" charset="0"/>
            </a:rPr>
            <a:t>Fixed-rate</a:t>
          </a:r>
          <a:r>
            <a:rPr lang="nb-NO" sz="1800" dirty="0" smtClean="0">
              <a:latin typeface="Univers 45 Light" pitchFamily="34" charset="0"/>
            </a:rPr>
            <a:t> </a:t>
          </a:r>
          <a:r>
            <a:rPr lang="nb-NO" sz="1800" dirty="0" err="1" smtClean="0">
              <a:latin typeface="Univers 45 Light" pitchFamily="34" charset="0"/>
            </a:rPr>
            <a:t>loans</a:t>
          </a:r>
          <a:endParaRPr lang="nb-NO" sz="1800" dirty="0">
            <a:latin typeface="Univers 45 Light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0.8515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786610" y="142876"/>
          <a:ext cx="0" cy="4176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0.62012</cdr:x>
      <cdr:y>0.02817</cdr:y>
    </cdr:from>
    <cdr:to>
      <cdr:x>0.80202</cdr:x>
      <cdr:y>0.10099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357837" y="142881"/>
          <a:ext cx="1571616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800" dirty="0" err="1" smtClean="0">
              <a:latin typeface="Univers 45 Light"/>
            </a:rPr>
            <a:t>Funding</a:t>
          </a:r>
          <a:endParaRPr lang="nb-NO" sz="18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0.76895</cdr:x>
      <cdr:y>0.01408</cdr:y>
    </cdr:from>
    <cdr:to>
      <cdr:x>0.92604</cdr:x>
      <cdr:y>0.14151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643734" y="71438"/>
          <a:ext cx="1357284" cy="6463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800" dirty="0" smtClean="0">
              <a:latin typeface="Univers 45 Light"/>
            </a:rPr>
            <a:t>Capital </a:t>
          </a:r>
          <a:r>
            <a:rPr lang="nb-NO" sz="1800" dirty="0" err="1" smtClean="0">
              <a:latin typeface="Univers 45 Light"/>
            </a:rPr>
            <a:t>adequacy</a:t>
          </a:r>
          <a:endParaRPr lang="nb-NO" sz="18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0.63666</cdr:x>
      <cdr:y>0.02817</cdr:y>
    </cdr:from>
    <cdr:to>
      <cdr:x>0.63666</cdr:x>
      <cdr:y>0.8515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500726" y="142876"/>
          <a:ext cx="0" cy="4176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285852" y="2000240"/>
            <a:ext cx="67659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Norges </a:t>
            </a:r>
            <a:r>
              <a:rPr kumimoji="0" lang="nb-NO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Bank’s</a:t>
            </a: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Survey </a:t>
            </a:r>
            <a:r>
              <a:rPr kumimoji="0" lang="nb-NO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</a:t>
            </a: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Bank </a:t>
            </a:r>
            <a:r>
              <a:rPr kumimoji="0" lang="nb-NO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Lending</a:t>
            </a:r>
            <a:endParaRPr kumimoji="0" lang="nb-NO" sz="4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>
                <a:solidFill>
                  <a:schemeClr val="tx2"/>
                </a:solidFill>
              </a:rPr>
              <a:t>2009 </a:t>
            </a:r>
            <a:r>
              <a:rPr lang="nb-NO" sz="4000" dirty="0" smtClean="0">
                <a:solidFill>
                  <a:schemeClr val="tx2"/>
                </a:solidFill>
              </a:rPr>
              <a:t>Q4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14282" y="500042"/>
          <a:ext cx="8643998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42056" y="6538477"/>
            <a:ext cx="5429288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nb-NO" dirty="0" err="1" smtClean="0">
                <a:latin typeface="Univers 45 Light" pitchFamily="34" charset="0"/>
              </a:rPr>
              <a:t>Source</a:t>
            </a:r>
            <a:r>
              <a:rPr lang="nb-NO" dirty="0" smtClean="0">
                <a:latin typeface="Univers 45 Light" pitchFamily="34" charset="0"/>
              </a:rPr>
              <a:t>: </a:t>
            </a:r>
            <a:r>
              <a:rPr lang="nb-NO" dirty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714612" y="714356"/>
            <a:ext cx="17859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 pitchFamily="34" charset="0"/>
              </a:rPr>
              <a:t>Repayment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loans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secured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on</a:t>
            </a:r>
            <a:r>
              <a:rPr lang="nb-NO" dirty="0" smtClean="0">
                <a:latin typeface="Univers 45 Light" pitchFamily="34" charset="0"/>
              </a:rPr>
              <a:t> dwellings</a:t>
            </a:r>
            <a:r>
              <a:rPr lang="nb-NO" baseline="30000" dirty="0" smtClean="0">
                <a:latin typeface="Univers 45 Light" pitchFamily="34" charset="0"/>
              </a:rPr>
              <a:t>3</a:t>
            </a:r>
            <a:r>
              <a:rPr lang="nb-NO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57224" y="714356"/>
            <a:ext cx="18573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smtClean="0">
                <a:latin typeface="Univers 45 Light" pitchFamily="34" charset="0"/>
              </a:rPr>
              <a:t>Total</a:t>
            </a:r>
            <a:endParaRPr lang="nb-NO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6357950" y="714356"/>
            <a:ext cx="17986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 pitchFamily="34" charset="0"/>
              </a:rPr>
              <a:t>Fixed-rate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loans</a:t>
            </a:r>
            <a:endParaRPr lang="nb-NO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6362286" y="681748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4572000" y="714356"/>
            <a:ext cx="17859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smtClean="0">
                <a:latin typeface="Univers 45 Light" pitchFamily="34" charset="0"/>
              </a:rPr>
              <a:t>Home </a:t>
            </a:r>
            <a:r>
              <a:rPr lang="nb-NO" dirty="0" err="1" smtClean="0">
                <a:latin typeface="Univers 45 Light" pitchFamily="34" charset="0"/>
              </a:rPr>
              <a:t>equity</a:t>
            </a:r>
            <a:r>
              <a:rPr lang="nb-NO" dirty="0" smtClean="0">
                <a:latin typeface="Univers 45 Light" pitchFamily="34" charset="0"/>
              </a:rPr>
              <a:t> lines </a:t>
            </a:r>
            <a:r>
              <a:rPr lang="nb-NO" dirty="0" err="1" smtClean="0">
                <a:latin typeface="Univers 45 Light" pitchFamily="34" charset="0"/>
              </a:rPr>
              <a:t>of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credit</a:t>
            </a:r>
            <a:endParaRPr lang="nb-NO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357158" y="142852"/>
            <a:ext cx="8143932" cy="428628"/>
          </a:xfrm>
        </p:spPr>
        <p:txBody>
          <a:bodyPr/>
          <a:lstStyle/>
          <a:p>
            <a:pPr eaLnBrk="1" hangingPunct="1"/>
            <a:r>
              <a:rPr lang="nb-NO" b="1" dirty="0" err="1" smtClean="0">
                <a:latin typeface="Univers 45 Light" pitchFamily="34" charset="0"/>
              </a:rPr>
              <a:t>Chart</a:t>
            </a:r>
            <a:r>
              <a:rPr lang="nb-NO" b="1" dirty="0" smtClean="0">
                <a:latin typeface="Univers 45 Light" pitchFamily="34" charset="0"/>
              </a:rPr>
              <a:t> 1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Household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credit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demand</a:t>
            </a:r>
            <a:r>
              <a:rPr lang="nb-NO" dirty="0" smtClean="0">
                <a:latin typeface="Univers 45 Light" pitchFamily="34" charset="0"/>
              </a:rPr>
              <a:t>. Net </a:t>
            </a:r>
            <a:r>
              <a:rPr lang="nb-NO" dirty="0" err="1" smtClean="0">
                <a:latin typeface="Univers 45 Light" pitchFamily="34" charset="0"/>
              </a:rPr>
              <a:t>percentage</a:t>
            </a:r>
            <a:r>
              <a:rPr lang="nb-NO" dirty="0" smtClean="0">
                <a:latin typeface="Univers 45 Light" pitchFamily="34" charset="0"/>
              </a:rPr>
              <a:t> balances.</a:t>
            </a:r>
            <a:r>
              <a:rPr lang="nb-NO" baseline="30000" dirty="0" smtClean="0">
                <a:latin typeface="Univers 45 Light" pitchFamily="34" charset="0"/>
              </a:rPr>
              <a:t>1), 2)</a:t>
            </a:r>
            <a:endParaRPr lang="en-GB" dirty="0" smtClean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4532606" y="681748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705376" y="642918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571472" y="5357826"/>
            <a:ext cx="7786742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400" baseline="30000" dirty="0" smtClean="0">
                <a:latin typeface="Univers 45 Light" pitchFamily="34" charset="0"/>
              </a:rPr>
              <a:t>1)	</a:t>
            </a:r>
            <a:r>
              <a:rPr lang="nb-NO" sz="1400" dirty="0" smtClean="0">
                <a:latin typeface="Univers 45 Light" pitchFamily="34" charset="0"/>
              </a:rPr>
              <a:t>Net </a:t>
            </a:r>
            <a:r>
              <a:rPr lang="nb-NO" sz="1400" dirty="0" err="1" smtClean="0">
                <a:latin typeface="Univers 45 Light" pitchFamily="34" charset="0"/>
              </a:rPr>
              <a:t>percentage</a:t>
            </a:r>
            <a:r>
              <a:rPr lang="nb-NO" sz="1400" dirty="0" smtClean="0">
                <a:latin typeface="Univers 45 Light" pitchFamily="34" charset="0"/>
              </a:rPr>
              <a:t> </a:t>
            </a:r>
            <a:r>
              <a:rPr lang="nb-NO" sz="1400" dirty="0" err="1" smtClean="0">
                <a:latin typeface="Univers 45 Light" pitchFamily="34" charset="0"/>
              </a:rPr>
              <a:t>balances</a:t>
            </a:r>
            <a:r>
              <a:rPr lang="nb-NO" sz="1400" dirty="0" smtClean="0">
                <a:latin typeface="Univers 45 Light" pitchFamily="34" charset="0"/>
              </a:rPr>
              <a:t> </a:t>
            </a:r>
            <a:r>
              <a:rPr lang="nb-NO" sz="1400" dirty="0" err="1" smtClean="0">
                <a:latin typeface="Univers 45 Light" pitchFamily="34" charset="0"/>
              </a:rPr>
              <a:t>are</a:t>
            </a:r>
            <a:r>
              <a:rPr lang="nb-NO" sz="1400" dirty="0" smtClean="0">
                <a:latin typeface="Univers 45 Light" pitchFamily="34" charset="0"/>
              </a:rPr>
              <a:t> </a:t>
            </a:r>
            <a:r>
              <a:rPr lang="nb-NO" sz="1400" dirty="0" err="1" smtClean="0">
                <a:latin typeface="Univers 45 Light" pitchFamily="34" charset="0"/>
              </a:rPr>
              <a:t>calculated</a:t>
            </a:r>
            <a:r>
              <a:rPr lang="nb-NO" sz="1400" dirty="0" smtClean="0">
                <a:latin typeface="Univers 45 Light" pitchFamily="34" charset="0"/>
              </a:rPr>
              <a:t> by </a:t>
            </a:r>
            <a:r>
              <a:rPr lang="nb-NO" sz="1400" dirty="0" err="1" smtClean="0">
                <a:latin typeface="Univers 45 Light" pitchFamily="34" charset="0"/>
              </a:rPr>
              <a:t>weighting</a:t>
            </a:r>
            <a:r>
              <a:rPr lang="nb-NO" sz="1400" dirty="0" smtClean="0">
                <a:latin typeface="Univers 45 Light" pitchFamily="34" charset="0"/>
              </a:rPr>
              <a:t> </a:t>
            </a:r>
            <a:r>
              <a:rPr lang="nb-NO" sz="1400" dirty="0" err="1" smtClean="0">
                <a:latin typeface="Univers 45 Light" pitchFamily="34" charset="0"/>
              </a:rPr>
              <a:t>together</a:t>
            </a:r>
            <a:r>
              <a:rPr lang="nb-NO" sz="1400" dirty="0" smtClean="0">
                <a:latin typeface="Univers 45 Light" pitchFamily="34" charset="0"/>
              </a:rPr>
              <a:t> </a:t>
            </a:r>
            <a:r>
              <a:rPr lang="nb-NO" sz="1400" dirty="0" err="1" smtClean="0">
                <a:latin typeface="Univers 45 Light" pitchFamily="34" charset="0"/>
              </a:rPr>
              <a:t>the</a:t>
            </a:r>
            <a:r>
              <a:rPr lang="nb-NO" sz="1400" dirty="0" smtClean="0">
                <a:latin typeface="Univers 45 Light" pitchFamily="34" charset="0"/>
              </a:rPr>
              <a:t> </a:t>
            </a:r>
            <a:r>
              <a:rPr lang="nb-NO" sz="1400" dirty="0" err="1" smtClean="0">
                <a:latin typeface="Univers 45 Light" pitchFamily="34" charset="0"/>
              </a:rPr>
              <a:t>responses</a:t>
            </a:r>
            <a:r>
              <a:rPr lang="nb-NO" sz="1400" dirty="0" smtClean="0">
                <a:latin typeface="Univers 45 Light" pitchFamily="34" charset="0"/>
              </a:rPr>
              <a:t> in </a:t>
            </a:r>
            <a:r>
              <a:rPr lang="nb-NO" sz="1400" dirty="0" err="1" smtClean="0">
                <a:latin typeface="Univers 45 Light" pitchFamily="34" charset="0"/>
              </a:rPr>
              <a:t>the</a:t>
            </a:r>
            <a:r>
              <a:rPr lang="nb-NO" sz="1400" dirty="0" smtClean="0">
                <a:latin typeface="Univers 45 Light" pitchFamily="34" charset="0"/>
              </a:rPr>
              <a:t> survey. The </a:t>
            </a:r>
            <a:r>
              <a:rPr lang="nb-NO" sz="1400" dirty="0" err="1" smtClean="0">
                <a:latin typeface="Univers 45 Light" pitchFamily="34" charset="0"/>
              </a:rPr>
              <a:t>blue</a:t>
            </a:r>
            <a:r>
              <a:rPr lang="nb-NO" sz="1400" dirty="0" smtClean="0">
                <a:latin typeface="Univers 45 Light" pitchFamily="34" charset="0"/>
              </a:rPr>
              <a:t> bars show </a:t>
            </a:r>
            <a:r>
              <a:rPr lang="nb-NO" sz="1400" dirty="0" err="1" smtClean="0">
                <a:latin typeface="Univers 45 Light" pitchFamily="34" charset="0"/>
              </a:rPr>
              <a:t>developments</a:t>
            </a:r>
            <a:r>
              <a:rPr lang="nb-NO" sz="1400" dirty="0" smtClean="0">
                <a:latin typeface="Univers 45 Light" pitchFamily="34" charset="0"/>
              </a:rPr>
              <a:t> over </a:t>
            </a:r>
            <a:r>
              <a:rPr lang="nb-NO" sz="1400" dirty="0" err="1" smtClean="0">
                <a:latin typeface="Univers 45 Light" pitchFamily="34" charset="0"/>
              </a:rPr>
              <a:t>the</a:t>
            </a:r>
            <a:r>
              <a:rPr lang="nb-NO" sz="1400" dirty="0" smtClean="0">
                <a:latin typeface="Univers 45 Light" pitchFamily="34" charset="0"/>
              </a:rPr>
              <a:t> </a:t>
            </a:r>
            <a:r>
              <a:rPr lang="nb-NO" sz="1400" dirty="0" err="1" smtClean="0">
                <a:latin typeface="Univers 45 Light" pitchFamily="34" charset="0"/>
              </a:rPr>
              <a:t>past</a:t>
            </a:r>
            <a:r>
              <a:rPr lang="nb-NO" sz="1400" dirty="0" smtClean="0">
                <a:latin typeface="Univers 45 Light" pitchFamily="34" charset="0"/>
              </a:rPr>
              <a:t> </a:t>
            </a:r>
            <a:r>
              <a:rPr lang="nb-NO" sz="1400" dirty="0" err="1" smtClean="0">
                <a:latin typeface="Univers 45 Light" pitchFamily="34" charset="0"/>
              </a:rPr>
              <a:t>quarter</a:t>
            </a:r>
            <a:r>
              <a:rPr lang="nb-NO" sz="1400" dirty="0" smtClean="0">
                <a:latin typeface="Univers 45 Light" pitchFamily="34" charset="0"/>
              </a:rPr>
              <a:t>. The red </a:t>
            </a:r>
            <a:r>
              <a:rPr lang="nb-NO" sz="1400" dirty="0" err="1" smtClean="0">
                <a:latin typeface="Univers 45 Light" pitchFamily="34" charset="0"/>
              </a:rPr>
              <a:t>diamonds</a:t>
            </a:r>
            <a:r>
              <a:rPr lang="nb-NO" sz="1400" dirty="0" smtClean="0">
                <a:latin typeface="Univers 45 Light" pitchFamily="34" charset="0"/>
              </a:rPr>
              <a:t> show </a:t>
            </a:r>
            <a:r>
              <a:rPr lang="nb-NO" sz="1400" dirty="0" err="1" smtClean="0">
                <a:latin typeface="Univers 45 Light" pitchFamily="34" charset="0"/>
              </a:rPr>
              <a:t>expectations</a:t>
            </a:r>
            <a:r>
              <a:rPr lang="nb-NO" sz="1400" dirty="0" smtClean="0">
                <a:latin typeface="Univers 45 Light" pitchFamily="34" charset="0"/>
              </a:rPr>
              <a:t> over </a:t>
            </a:r>
            <a:r>
              <a:rPr lang="nb-NO" sz="1400" dirty="0" err="1" smtClean="0">
                <a:latin typeface="Univers 45 Light" pitchFamily="34" charset="0"/>
              </a:rPr>
              <a:t>the</a:t>
            </a:r>
            <a:r>
              <a:rPr lang="nb-NO" sz="1400" dirty="0" smtClean="0">
                <a:latin typeface="Univers 45 Light" pitchFamily="34" charset="0"/>
              </a:rPr>
              <a:t> </a:t>
            </a:r>
            <a:r>
              <a:rPr lang="nb-NO" sz="1400" dirty="0" err="1" smtClean="0">
                <a:latin typeface="Univers 45 Light" pitchFamily="34" charset="0"/>
              </a:rPr>
              <a:t>next</a:t>
            </a:r>
            <a:r>
              <a:rPr lang="nb-NO" sz="1400" dirty="0" smtClean="0">
                <a:latin typeface="Univers 45 Light" pitchFamily="34" charset="0"/>
              </a:rPr>
              <a:t> </a:t>
            </a:r>
            <a:r>
              <a:rPr lang="nb-NO" sz="1400" dirty="0" err="1" smtClean="0">
                <a:latin typeface="Univers 45 Light" pitchFamily="34" charset="0"/>
              </a:rPr>
              <a:t>quarter</a:t>
            </a:r>
            <a:r>
              <a:rPr lang="nb-NO" sz="1400" dirty="0" smtClean="0">
                <a:latin typeface="Univers 45 Light" pitchFamily="34" charset="0"/>
              </a:rPr>
              <a:t>. The red </a:t>
            </a:r>
            <a:r>
              <a:rPr lang="nb-NO" sz="1400" dirty="0" err="1" smtClean="0">
                <a:latin typeface="Univers 45 Light" pitchFamily="34" charset="0"/>
              </a:rPr>
              <a:t>diamonds</a:t>
            </a:r>
            <a:r>
              <a:rPr lang="nb-NO" sz="1400" dirty="0" smtClean="0">
                <a:latin typeface="Univers 45 Light" pitchFamily="34" charset="0"/>
              </a:rPr>
              <a:t> have </a:t>
            </a:r>
            <a:r>
              <a:rPr lang="nb-NO" sz="1400" dirty="0" err="1" smtClean="0">
                <a:latin typeface="Univers 45 Light" pitchFamily="34" charset="0"/>
              </a:rPr>
              <a:t>been</a:t>
            </a:r>
            <a:r>
              <a:rPr lang="nb-NO" sz="1400" dirty="0" smtClean="0">
                <a:latin typeface="Univers 45 Light" pitchFamily="34" charset="0"/>
              </a:rPr>
              <a:t> </a:t>
            </a:r>
            <a:r>
              <a:rPr lang="nb-NO" sz="1400" dirty="0" err="1" smtClean="0">
                <a:latin typeface="Univers 45 Light" pitchFamily="34" charset="0"/>
              </a:rPr>
              <a:t>moved</a:t>
            </a:r>
            <a:r>
              <a:rPr lang="nb-NO" sz="1400" dirty="0" smtClean="0">
                <a:latin typeface="Univers 45 Light" pitchFamily="34" charset="0"/>
              </a:rPr>
              <a:t> forward </a:t>
            </a:r>
            <a:r>
              <a:rPr lang="nb-NO" sz="1400" dirty="0" err="1" smtClean="0">
                <a:latin typeface="Univers 45 Light" pitchFamily="34" charset="0"/>
              </a:rPr>
              <a:t>one</a:t>
            </a:r>
            <a:r>
              <a:rPr lang="nb-NO" sz="1400" dirty="0" smtClean="0">
                <a:latin typeface="Univers 45 Light" pitchFamily="34" charset="0"/>
              </a:rPr>
              <a:t> </a:t>
            </a:r>
            <a:r>
              <a:rPr lang="nb-NO" sz="1400" dirty="0" err="1" smtClean="0">
                <a:latin typeface="Univers 45 Light" pitchFamily="34" charset="0"/>
              </a:rPr>
              <a:t>quarter</a:t>
            </a:r>
            <a:endParaRPr lang="nb-NO" sz="14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400" baseline="30000" dirty="0" smtClean="0">
                <a:latin typeface="Univers 45 Light" pitchFamily="34" charset="0"/>
              </a:rPr>
              <a:t>2)	</a:t>
            </a:r>
            <a:r>
              <a:rPr lang="nb-NO" sz="1400" dirty="0" smtClean="0">
                <a:latin typeface="Univers 45 Light" pitchFamily="34" charset="0"/>
              </a:rPr>
              <a:t>Negative </a:t>
            </a:r>
            <a:r>
              <a:rPr lang="nb-NO" sz="1400" dirty="0" err="1" smtClean="0">
                <a:latin typeface="Univers 45 Light" pitchFamily="34" charset="0"/>
              </a:rPr>
              <a:t>net</a:t>
            </a:r>
            <a:r>
              <a:rPr lang="nb-NO" sz="1400" dirty="0" smtClean="0">
                <a:latin typeface="Univers 45 Light" pitchFamily="34" charset="0"/>
              </a:rPr>
              <a:t> </a:t>
            </a:r>
            <a:r>
              <a:rPr lang="nb-NO" sz="1400" dirty="0" err="1" smtClean="0">
                <a:latin typeface="Univers 45 Light" pitchFamily="34" charset="0"/>
              </a:rPr>
              <a:t>percentage</a:t>
            </a:r>
            <a:r>
              <a:rPr lang="nb-NO" sz="1400" dirty="0" smtClean="0">
                <a:latin typeface="Univers 45 Light" pitchFamily="34" charset="0"/>
              </a:rPr>
              <a:t> </a:t>
            </a:r>
            <a:r>
              <a:rPr lang="nb-NO" sz="1400" dirty="0" err="1" smtClean="0">
                <a:latin typeface="Univers 45 Light" pitchFamily="34" charset="0"/>
              </a:rPr>
              <a:t>balances</a:t>
            </a:r>
            <a:r>
              <a:rPr lang="nb-NO" sz="1400" dirty="0" smtClean="0">
                <a:latin typeface="Univers 45 Light" pitchFamily="34" charset="0"/>
              </a:rPr>
              <a:t> </a:t>
            </a:r>
            <a:r>
              <a:rPr lang="nb-NO" sz="1400" dirty="0" err="1" smtClean="0">
                <a:latin typeface="Univers 45 Light" pitchFamily="34" charset="0"/>
              </a:rPr>
              <a:t>denote</a:t>
            </a:r>
            <a:r>
              <a:rPr lang="nb-NO" sz="1400" dirty="0" smtClean="0">
                <a:latin typeface="Univers 45 Light" pitchFamily="34" charset="0"/>
              </a:rPr>
              <a:t> falling </a:t>
            </a:r>
            <a:r>
              <a:rPr lang="nb-NO" sz="1400" dirty="0" err="1" smtClean="0">
                <a:latin typeface="Univers 45 Light" pitchFamily="34" charset="0"/>
              </a:rPr>
              <a:t>demand</a:t>
            </a:r>
            <a:r>
              <a:rPr lang="nb-NO" sz="1600" dirty="0" smtClean="0">
                <a:latin typeface="Univers 45 Light" pitchFamily="34" charset="0"/>
              </a:rPr>
              <a:t> 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14282" y="928670"/>
          <a:ext cx="8643998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767314" y="6415087"/>
            <a:ext cx="44989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nb-NO" dirty="0" err="1" smtClean="0">
                <a:latin typeface="Univers 45 Light" pitchFamily="34" charset="0"/>
              </a:rPr>
              <a:t>Source</a:t>
            </a:r>
            <a:r>
              <a:rPr lang="nb-NO" dirty="0" smtClean="0">
                <a:latin typeface="Univers 45 Light" pitchFamily="34" charset="0"/>
              </a:rPr>
              <a:t>: </a:t>
            </a:r>
            <a:r>
              <a:rPr lang="nb-NO" dirty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428596" y="5857892"/>
            <a:ext cx="8358246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baseline="30000" dirty="0" smtClean="0">
                <a:latin typeface="Univers 45 Light" pitchFamily="34" charset="0"/>
              </a:rPr>
              <a:t>1)</a:t>
            </a:r>
            <a:r>
              <a:rPr lang="nb-NO" dirty="0" smtClean="0">
                <a:latin typeface="Univers 45 Light" pitchFamily="34" charset="0"/>
              </a:rPr>
              <a:t> 	</a:t>
            </a:r>
            <a:r>
              <a:rPr lang="nb-NO" dirty="0" err="1" smtClean="0">
                <a:latin typeface="Univers 45 Light" pitchFamily="34" charset="0"/>
              </a:rPr>
              <a:t>See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footnote</a:t>
            </a:r>
            <a:r>
              <a:rPr lang="nb-NO" dirty="0" smtClean="0">
                <a:latin typeface="Univers 45 Light" pitchFamily="34" charset="0"/>
              </a:rPr>
              <a:t> 1 in </a:t>
            </a:r>
            <a:r>
              <a:rPr lang="nb-NO" dirty="0" err="1" smtClean="0">
                <a:latin typeface="Univers 45 Light" pitchFamily="34" charset="0"/>
              </a:rPr>
              <a:t>Chart</a:t>
            </a:r>
            <a:r>
              <a:rPr lang="nb-NO" dirty="0" smtClean="0">
                <a:latin typeface="Univers 45 Light" pitchFamily="34" charset="0"/>
              </a:rPr>
              <a:t> 1</a:t>
            </a:r>
          </a:p>
          <a:p>
            <a:pPr marL="342900" indent="-342900"/>
            <a:r>
              <a:rPr lang="nb-NO" baseline="30000" dirty="0" smtClean="0">
                <a:latin typeface="Univers 45 Light" pitchFamily="34" charset="0"/>
              </a:rPr>
              <a:t>2)</a:t>
            </a:r>
            <a:r>
              <a:rPr lang="nb-NO" dirty="0" smtClean="0">
                <a:latin typeface="Univers 45 Light" pitchFamily="34" charset="0"/>
              </a:rPr>
              <a:t> 	Negative </a:t>
            </a:r>
            <a:r>
              <a:rPr lang="nb-NO" dirty="0" err="1" smtClean="0">
                <a:latin typeface="Univers 45 Light" pitchFamily="34" charset="0"/>
              </a:rPr>
              <a:t>net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percentage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balances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denote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tighter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credit</a:t>
            </a:r>
            <a:r>
              <a:rPr lang="nb-NO" dirty="0" smtClean="0">
                <a:latin typeface="Univers 45 Light" pitchFamily="34" charset="0"/>
              </a:rPr>
              <a:t> standards </a:t>
            </a:r>
          </a:p>
          <a:p>
            <a:pPr marL="342900" indent="-342900" eaLnBrk="0" hangingPunct="0"/>
            <a:r>
              <a:rPr lang="nb-NO" dirty="0">
                <a:latin typeface="Univers 45 Light" pitchFamily="34" charset="0"/>
              </a:rPr>
              <a:t>		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2285984" y="1785926"/>
            <a:ext cx="15001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 pitchFamily="34" charset="0"/>
              </a:rPr>
              <a:t>Economic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outlook</a:t>
            </a:r>
            <a:endParaRPr lang="nb-NO" dirty="0">
              <a:latin typeface="Univers 45 Light" pitchFamily="34" charset="0"/>
            </a:endParaRP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785786" y="1071546"/>
            <a:ext cx="15001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smtClean="0">
                <a:latin typeface="Univers 45 Light" pitchFamily="34" charset="0"/>
              </a:rPr>
              <a:t>Credit standards </a:t>
            </a:r>
            <a:r>
              <a:rPr lang="nb-NO" baseline="30000" dirty="0" smtClean="0">
                <a:latin typeface="Univers 45 Light" pitchFamily="34" charset="0"/>
              </a:rPr>
              <a:t>2</a:t>
            </a:r>
            <a:r>
              <a:rPr lang="nb-NO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304456" y="1071546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2285984" y="1795162"/>
            <a:ext cx="594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714744" y="1785926"/>
            <a:ext cx="16430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smtClean="0">
                <a:latin typeface="Univers 45 Light" pitchFamily="34" charset="0"/>
              </a:rPr>
              <a:t>Market </a:t>
            </a:r>
            <a:r>
              <a:rPr lang="nb-NO" dirty="0" err="1" smtClean="0">
                <a:latin typeface="Univers 45 Light" pitchFamily="34" charset="0"/>
              </a:rPr>
              <a:t>share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objectives</a:t>
            </a:r>
            <a:endParaRPr lang="nb-NO" dirty="0">
              <a:latin typeface="Univers 45 Light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85984" y="1071546"/>
            <a:ext cx="60166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 pitchFamily="34" charset="0"/>
              </a:rPr>
              <a:t>Factors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affecting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credit</a:t>
            </a:r>
            <a:r>
              <a:rPr lang="nb-NO" dirty="0" smtClean="0">
                <a:latin typeface="Univers 45 Light" pitchFamily="34" charset="0"/>
              </a:rPr>
              <a:t> standards</a:t>
            </a:r>
            <a:endParaRPr lang="nb-NO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57158" y="357166"/>
            <a:ext cx="8215370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b="1" dirty="0" err="1" smtClean="0">
                <a:latin typeface="Univers 45 Light" pitchFamily="34" charset="0"/>
              </a:rPr>
              <a:t>Chart</a:t>
            </a:r>
            <a:r>
              <a:rPr lang="nb-NO" b="1" dirty="0" smtClean="0">
                <a:latin typeface="Univers 45 Light" pitchFamily="34" charset="0"/>
              </a:rPr>
              <a:t> 2 </a:t>
            </a:r>
            <a:r>
              <a:rPr lang="nb-NO" dirty="0" err="1" smtClean="0">
                <a:latin typeface="Univers 45 Light" pitchFamily="34" charset="0"/>
              </a:rPr>
              <a:t>Change</a:t>
            </a:r>
            <a:r>
              <a:rPr lang="nb-NO" dirty="0" smtClean="0">
                <a:latin typeface="Univers 45 Light" pitchFamily="34" charset="0"/>
              </a:rPr>
              <a:t> in </a:t>
            </a:r>
            <a:r>
              <a:rPr lang="nb-NO" dirty="0" err="1" smtClean="0">
                <a:latin typeface="Univers 45 Light" pitchFamily="34" charset="0"/>
              </a:rPr>
              <a:t>credit</a:t>
            </a:r>
            <a:r>
              <a:rPr lang="nb-NO" dirty="0" smtClean="0">
                <a:latin typeface="Univers 45 Light" pitchFamily="34" charset="0"/>
              </a:rPr>
              <a:t> standards for </a:t>
            </a:r>
            <a:r>
              <a:rPr lang="nb-NO" dirty="0" err="1" smtClean="0">
                <a:latin typeface="Univers 45 Light" pitchFamily="34" charset="0"/>
              </a:rPr>
              <a:t>households</a:t>
            </a:r>
            <a:r>
              <a:rPr lang="nb-NO" dirty="0" smtClean="0">
                <a:latin typeface="Univers 45 Light" pitchFamily="34" charset="0"/>
              </a:rPr>
              <a:t>. </a:t>
            </a:r>
            <a:r>
              <a:rPr lang="nb-NO" dirty="0" err="1" smtClean="0">
                <a:latin typeface="Univers 45 Light" pitchFamily="34" charset="0"/>
              </a:rPr>
              <a:t>Factors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affecting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credit</a:t>
            </a:r>
            <a:r>
              <a:rPr lang="nb-NO" dirty="0" smtClean="0">
                <a:latin typeface="Univers 45 Light" pitchFamily="34" charset="0"/>
              </a:rPr>
              <a:t> standards. Net </a:t>
            </a:r>
            <a:r>
              <a:rPr lang="nb-NO" dirty="0" err="1" smtClean="0">
                <a:latin typeface="Univers 45 Light" pitchFamily="34" charset="0"/>
              </a:rPr>
              <a:t>percentage</a:t>
            </a:r>
            <a:r>
              <a:rPr lang="nb-NO" dirty="0" smtClean="0">
                <a:latin typeface="Univers 45 Light" pitchFamily="34" charset="0"/>
              </a:rPr>
              <a:t> balances</a:t>
            </a:r>
            <a:r>
              <a:rPr lang="nb-NO" baseline="30000" dirty="0" smtClean="0">
                <a:latin typeface="Univers 45 Light" pitchFamily="34" charset="0"/>
              </a:rPr>
              <a:t>1)</a:t>
            </a:r>
            <a:endParaRPr lang="en-GB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286380" y="1795162"/>
            <a:ext cx="0" cy="349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5286380" y="1785926"/>
            <a:ext cx="1500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 pitchFamily="34" charset="0"/>
              </a:rPr>
              <a:t>Default</a:t>
            </a:r>
            <a:endParaRPr lang="nb-NO" dirty="0">
              <a:latin typeface="Univers 45 Light" pitchFamily="34" charset="0"/>
            </a:endParaRPr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88632" y="1795162"/>
            <a:ext cx="0" cy="349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715140" y="1785926"/>
            <a:ext cx="15716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 pitchFamily="34" charset="0"/>
              </a:rPr>
              <a:t>Funding</a:t>
            </a:r>
            <a:endParaRPr lang="nb-NO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14282" y="571480"/>
          <a:ext cx="8640000" cy="5089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463090" y="6557940"/>
            <a:ext cx="4498975" cy="30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nb-NO" dirty="0" err="1" smtClean="0">
                <a:latin typeface="Univers 45 Light" pitchFamily="34" charset="0"/>
              </a:rPr>
              <a:t>Source</a:t>
            </a:r>
            <a:r>
              <a:rPr lang="nb-NO" dirty="0" smtClean="0">
                <a:latin typeface="Univers 45 Light" pitchFamily="34" charset="0"/>
              </a:rPr>
              <a:t>: </a:t>
            </a:r>
            <a:r>
              <a:rPr lang="nb-NO" dirty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643174" y="714356"/>
            <a:ext cx="18975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 pitchFamily="34" charset="0"/>
              </a:rPr>
              <a:t>Maximum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loan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maturity</a:t>
            </a:r>
            <a:endParaRPr lang="nb-NO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857224" y="714356"/>
            <a:ext cx="17859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 pitchFamily="34" charset="0"/>
              </a:rPr>
              <a:t>Lending</a:t>
            </a:r>
            <a:r>
              <a:rPr lang="nb-NO" dirty="0" smtClean="0">
                <a:latin typeface="Univers 45 Light" pitchFamily="34" charset="0"/>
              </a:rPr>
              <a:t> margins</a:t>
            </a:r>
            <a:endParaRPr lang="nb-NO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673332" y="642917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4526384" y="642918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6357950" y="714356"/>
            <a:ext cx="18271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 pitchFamily="34" charset="0"/>
              </a:rPr>
              <a:t>Interest-only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periods</a:t>
            </a:r>
            <a:endParaRPr lang="nb-NO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6392444" y="642918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4572000" y="714356"/>
            <a:ext cx="17958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 pitchFamily="34" charset="0"/>
              </a:rPr>
              <a:t>Maximum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loan-to-value</a:t>
            </a:r>
            <a:r>
              <a:rPr lang="nb-NO" dirty="0" smtClean="0">
                <a:latin typeface="Univers 45 Light" pitchFamily="34" charset="0"/>
              </a:rPr>
              <a:t> ratio</a:t>
            </a:r>
            <a:endParaRPr lang="nb-NO" dirty="0">
              <a:latin typeface="Univers 45 Light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501122" cy="428628"/>
          </a:xfrm>
        </p:spPr>
        <p:txBody>
          <a:bodyPr/>
          <a:lstStyle/>
          <a:p>
            <a:pPr eaLnBrk="1" hangingPunct="1"/>
            <a:r>
              <a:rPr lang="nb-NO" b="1" dirty="0" err="1" smtClean="0">
                <a:latin typeface="Univers 45 Light" pitchFamily="34" charset="0"/>
              </a:rPr>
              <a:t>Chart</a:t>
            </a:r>
            <a:r>
              <a:rPr lang="nb-NO" b="1" dirty="0" smtClean="0">
                <a:latin typeface="Univers 45 Light" pitchFamily="34" charset="0"/>
              </a:rPr>
              <a:t> 3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Change</a:t>
            </a:r>
            <a:r>
              <a:rPr lang="nb-NO" dirty="0" smtClean="0">
                <a:latin typeface="Univers 45 Light" pitchFamily="34" charset="0"/>
              </a:rPr>
              <a:t> in </a:t>
            </a:r>
            <a:r>
              <a:rPr lang="nb-NO" dirty="0" err="1" smtClean="0">
                <a:latin typeface="Univers 45 Light" pitchFamily="34" charset="0"/>
              </a:rPr>
              <a:t>loan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conditions</a:t>
            </a:r>
            <a:r>
              <a:rPr lang="nb-NO" dirty="0" smtClean="0">
                <a:latin typeface="Univers 45 Light" pitchFamily="34" charset="0"/>
              </a:rPr>
              <a:t> for </a:t>
            </a:r>
            <a:r>
              <a:rPr lang="nb-NO" dirty="0" err="1" smtClean="0">
                <a:latin typeface="Univers 45 Light" pitchFamily="34" charset="0"/>
              </a:rPr>
              <a:t>households</a:t>
            </a:r>
            <a:r>
              <a:rPr lang="nb-NO" dirty="0" smtClean="0">
                <a:latin typeface="Univers 45 Light" pitchFamily="34" charset="0"/>
              </a:rPr>
              <a:t>. Net </a:t>
            </a:r>
            <a:r>
              <a:rPr lang="nb-NO" dirty="0" err="1" smtClean="0">
                <a:latin typeface="Univers 45 Light" pitchFamily="34" charset="0"/>
              </a:rPr>
              <a:t>percentage</a:t>
            </a:r>
            <a:r>
              <a:rPr lang="nb-NO" dirty="0" smtClean="0">
                <a:latin typeface="Univers 45 Light" pitchFamily="34" charset="0"/>
              </a:rPr>
              <a:t> balances</a:t>
            </a:r>
            <a:r>
              <a:rPr lang="nb-NO" baseline="30000" dirty="0" smtClean="0">
                <a:latin typeface="Univers 45 Light" pitchFamily="34" charset="0"/>
              </a:rPr>
              <a:t>1), 2)</a:t>
            </a:r>
            <a:endParaRPr lang="en-GB" dirty="0" smtClean="0">
              <a:latin typeface="Univers 45 Light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500034" y="5357826"/>
            <a:ext cx="8643966" cy="135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baseline="30000" dirty="0" smtClean="0">
                <a:latin typeface="Univers 45 Light" pitchFamily="34" charset="0"/>
              </a:rPr>
              <a:t>1)</a:t>
            </a:r>
            <a:r>
              <a:rPr lang="nb-NO" sz="1600" dirty="0" smtClean="0">
                <a:latin typeface="Univers 45 Light" pitchFamily="34" charset="0"/>
              </a:rPr>
              <a:t> 	</a:t>
            </a:r>
            <a:r>
              <a:rPr lang="nb-NO" sz="1600" dirty="0" err="1" smtClean="0">
                <a:latin typeface="Univers 45 Light" pitchFamily="34" charset="0"/>
              </a:rPr>
              <a:t>See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footnote</a:t>
            </a:r>
            <a:r>
              <a:rPr lang="nb-NO" sz="1600" dirty="0" smtClean="0">
                <a:latin typeface="Univers 45 Light" pitchFamily="34" charset="0"/>
              </a:rPr>
              <a:t> 1 in </a:t>
            </a:r>
            <a:r>
              <a:rPr lang="nb-NO" sz="1600" dirty="0" err="1" smtClean="0">
                <a:latin typeface="Univers 45 Light" pitchFamily="34" charset="0"/>
              </a:rPr>
              <a:t>Chart</a:t>
            </a:r>
            <a:r>
              <a:rPr lang="nb-NO" sz="1600" dirty="0" smtClean="0">
                <a:latin typeface="Univers 45 Light" pitchFamily="34" charset="0"/>
              </a:rPr>
              <a:t> 1</a:t>
            </a:r>
          </a:p>
          <a:p>
            <a:pPr marL="457200" indent="-457200"/>
            <a:r>
              <a:rPr lang="nb-NO" sz="1600" baseline="30000" dirty="0" smtClean="0">
                <a:latin typeface="Univers 45 Light" pitchFamily="34" charset="0"/>
              </a:rPr>
              <a:t>2)</a:t>
            </a:r>
            <a:r>
              <a:rPr lang="nb-NO" sz="1600" dirty="0" smtClean="0">
                <a:latin typeface="Univers 45 Light" pitchFamily="34" charset="0"/>
              </a:rPr>
              <a:t> 	Positive </a:t>
            </a:r>
            <a:r>
              <a:rPr lang="nb-NO" sz="1600" dirty="0" err="1" smtClean="0">
                <a:latin typeface="Univers 45 Light" pitchFamily="34" charset="0"/>
              </a:rPr>
              <a:t>net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percentage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balances</a:t>
            </a:r>
            <a:r>
              <a:rPr lang="nb-NO" sz="1600" dirty="0" smtClean="0">
                <a:latin typeface="Univers 45 Light" pitchFamily="34" charset="0"/>
              </a:rPr>
              <a:t> for </a:t>
            </a:r>
            <a:r>
              <a:rPr lang="nb-NO" sz="1600" dirty="0" err="1" smtClean="0">
                <a:latin typeface="Univers 45 Light" pitchFamily="34" charset="0"/>
              </a:rPr>
              <a:t>lending</a:t>
            </a:r>
            <a:r>
              <a:rPr lang="nb-NO" sz="1600" dirty="0" smtClean="0">
                <a:latin typeface="Univers 45 Light" pitchFamily="34" charset="0"/>
              </a:rPr>
              <a:t> margins </a:t>
            </a:r>
            <a:r>
              <a:rPr lang="nb-NO" sz="1600" dirty="0" err="1" smtClean="0">
                <a:latin typeface="Univers 45 Light" pitchFamily="34" charset="0"/>
              </a:rPr>
              <a:t>indicate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higher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lending</a:t>
            </a:r>
            <a:r>
              <a:rPr lang="nb-NO" sz="1600" dirty="0" smtClean="0">
                <a:latin typeface="Univers 45 Light" pitchFamily="34" charset="0"/>
              </a:rPr>
              <a:t> margins and </a:t>
            </a:r>
            <a:r>
              <a:rPr lang="nb-NO" sz="1600" dirty="0" err="1" smtClean="0">
                <a:latin typeface="Univers 45 Light" pitchFamily="34" charset="0"/>
              </a:rPr>
              <a:t>therefore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tighter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r>
              <a:rPr lang="nb-NO" sz="1600" dirty="0" smtClean="0">
                <a:latin typeface="Univers 45 Light" pitchFamily="34" charset="0"/>
              </a:rPr>
              <a:t> standards. Negative </a:t>
            </a:r>
            <a:r>
              <a:rPr lang="nb-NO" sz="1600" dirty="0" err="1" smtClean="0">
                <a:latin typeface="Univers 45 Light" pitchFamily="34" charset="0"/>
              </a:rPr>
              <a:t>net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percentage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balances</a:t>
            </a:r>
            <a:r>
              <a:rPr lang="nb-NO" sz="1600" dirty="0" smtClean="0">
                <a:latin typeface="Univers 45 Light" pitchFamily="34" charset="0"/>
              </a:rPr>
              <a:t> for </a:t>
            </a:r>
            <a:r>
              <a:rPr lang="nb-NO" sz="1600" dirty="0" err="1" smtClean="0">
                <a:latin typeface="Univers 45 Light" pitchFamily="34" charset="0"/>
              </a:rPr>
              <a:t>maximum</a:t>
            </a:r>
            <a:r>
              <a:rPr lang="nb-NO" sz="1600" dirty="0" smtClean="0">
                <a:latin typeface="Univers 45 Light" pitchFamily="34" charset="0"/>
              </a:rPr>
              <a:t> LTI ratio, </a:t>
            </a:r>
            <a:r>
              <a:rPr lang="nb-NO" sz="1600" dirty="0" err="1" smtClean="0">
                <a:latin typeface="Univers 45 Light" pitchFamily="34" charset="0"/>
              </a:rPr>
              <a:t>maximum</a:t>
            </a:r>
            <a:r>
              <a:rPr lang="nb-NO" sz="1600" dirty="0" smtClean="0">
                <a:latin typeface="Univers 45 Light" pitchFamily="34" charset="0"/>
              </a:rPr>
              <a:t> LTV ratio and </a:t>
            </a:r>
            <a:r>
              <a:rPr lang="nb-NO" sz="1600" dirty="0" err="1" smtClean="0">
                <a:latin typeface="Univers 45 Light" pitchFamily="34" charset="0"/>
              </a:rPr>
              <a:t>use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of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interest-only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periods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denote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tighter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r>
              <a:rPr lang="nb-NO" sz="1600" dirty="0" smtClean="0">
                <a:latin typeface="Univers 45 Light" pitchFamily="34" charset="0"/>
              </a:rPr>
              <a:t> standards</a:t>
            </a:r>
          </a:p>
          <a:p>
            <a:pPr marL="457200" indent="-457200"/>
            <a:r>
              <a:rPr lang="nb-NO" sz="1600" dirty="0">
                <a:latin typeface="Arial Narrow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85720" y="857232"/>
          <a:ext cx="8640000" cy="5072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571472" y="5643578"/>
            <a:ext cx="8215370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baseline="30000" dirty="0" smtClean="0">
                <a:latin typeface="Univers 45 Light" pitchFamily="34" charset="0"/>
              </a:rPr>
              <a:t>1)</a:t>
            </a:r>
            <a:r>
              <a:rPr lang="nb-NO" dirty="0" smtClean="0">
                <a:latin typeface="Univers 45 Light" pitchFamily="34" charset="0"/>
              </a:rPr>
              <a:t>	</a:t>
            </a:r>
            <a:r>
              <a:rPr lang="nb-NO" dirty="0" err="1" smtClean="0">
                <a:latin typeface="Univers 45 Light" pitchFamily="34" charset="0"/>
              </a:rPr>
              <a:t>See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footnote</a:t>
            </a:r>
            <a:r>
              <a:rPr lang="nb-NO" dirty="0" smtClean="0">
                <a:latin typeface="Univers 45 Light" pitchFamily="34" charset="0"/>
              </a:rPr>
              <a:t> 1 in </a:t>
            </a:r>
            <a:r>
              <a:rPr lang="nb-NO" dirty="0" err="1" smtClean="0">
                <a:latin typeface="Univers 45 Light" pitchFamily="34" charset="0"/>
              </a:rPr>
              <a:t>Chart</a:t>
            </a:r>
            <a:r>
              <a:rPr lang="nb-NO" dirty="0" smtClean="0">
                <a:latin typeface="Univers 45 Light" pitchFamily="34" charset="0"/>
              </a:rPr>
              <a:t> 1 </a:t>
            </a:r>
          </a:p>
          <a:p>
            <a:pPr marL="457200" indent="-457200"/>
            <a:r>
              <a:rPr lang="nb-NO" baseline="30000" dirty="0" smtClean="0">
                <a:latin typeface="Univers 45 Light" pitchFamily="34" charset="0"/>
              </a:rPr>
              <a:t>2)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smtClean="0">
                <a:latin typeface="Arial Narrow" pitchFamily="34" charset="0"/>
              </a:rPr>
              <a:t>	</a:t>
            </a:r>
            <a:r>
              <a:rPr lang="nb-NO" dirty="0" smtClean="0">
                <a:latin typeface="Univers 45 Light" pitchFamily="34" charset="0"/>
              </a:rPr>
              <a:t>Positive </a:t>
            </a:r>
            <a:r>
              <a:rPr lang="nb-NO" dirty="0" err="1" smtClean="0">
                <a:latin typeface="Univers 45 Light" pitchFamily="34" charset="0"/>
              </a:rPr>
              <a:t>net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percentage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balances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denote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increased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demand</a:t>
            </a:r>
            <a:r>
              <a:rPr lang="nb-NO" dirty="0" smtClean="0">
                <a:latin typeface="Univers 45 Light" pitchFamily="34" charset="0"/>
              </a:rPr>
              <a:t> or </a:t>
            </a:r>
            <a:r>
              <a:rPr lang="nb-NO" dirty="0" err="1" smtClean="0">
                <a:latin typeface="Univers 45 Light" pitchFamily="34" charset="0"/>
              </a:rPr>
              <a:t>increased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drawdowns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on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credit</a:t>
            </a:r>
            <a:r>
              <a:rPr lang="nb-NO" dirty="0" smtClean="0">
                <a:latin typeface="Univers 45 Light" pitchFamily="34" charset="0"/>
              </a:rPr>
              <a:t> lines</a:t>
            </a:r>
          </a:p>
          <a:p>
            <a:pPr marL="457200" indent="-457200"/>
            <a:r>
              <a:rPr lang="nb-NO" dirty="0" err="1" smtClean="0">
                <a:latin typeface="Univers 45 Light" pitchFamily="34" charset="0"/>
              </a:rPr>
              <a:t>Source</a:t>
            </a:r>
            <a:r>
              <a:rPr lang="nb-NO" dirty="0" smtClean="0">
                <a:latin typeface="Univers 45 Light" pitchFamily="34" charset="0"/>
              </a:rPr>
              <a:t>: Norges Bank</a:t>
            </a:r>
            <a:endParaRPr lang="nb-NO" dirty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857224" y="1000108"/>
            <a:ext cx="250033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smtClean="0">
                <a:latin typeface="Univers 45 Light" pitchFamily="34" charset="0"/>
              </a:rPr>
              <a:t>Credit </a:t>
            </a:r>
            <a:r>
              <a:rPr lang="nb-NO" dirty="0" err="1" smtClean="0">
                <a:latin typeface="Univers 45 Light" pitchFamily="34" charset="0"/>
              </a:rPr>
              <a:t>demand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among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non-financial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corporations</a:t>
            </a:r>
            <a:endParaRPr lang="nb-NO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348318" y="1000108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357554" y="1000108"/>
            <a:ext cx="25003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 pitchFamily="34" charset="0"/>
              </a:rPr>
              <a:t>Drawdowns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on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credit</a:t>
            </a:r>
            <a:r>
              <a:rPr lang="nb-NO" dirty="0" smtClean="0">
                <a:latin typeface="Univers 45 Light" pitchFamily="34" charset="0"/>
              </a:rPr>
              <a:t> lines</a:t>
            </a:r>
            <a:endParaRPr lang="nb-NO" dirty="0">
              <a:latin typeface="Univers 45 Light" pitchFamily="34" charset="0"/>
            </a:endParaRP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8572560" cy="769957"/>
          </a:xfrm>
        </p:spPr>
        <p:txBody>
          <a:bodyPr/>
          <a:lstStyle/>
          <a:p>
            <a:pPr eaLnBrk="1" hangingPunct="1"/>
            <a:r>
              <a:rPr lang="nb-NO" b="1" dirty="0" err="1" smtClean="0">
                <a:latin typeface="Univers 45 Light" pitchFamily="34" charset="0"/>
              </a:rPr>
              <a:t>Chart</a:t>
            </a:r>
            <a:r>
              <a:rPr lang="nb-NO" b="1" dirty="0" smtClean="0">
                <a:latin typeface="Univers 45 Light" pitchFamily="34" charset="0"/>
              </a:rPr>
              <a:t> 4</a:t>
            </a:r>
            <a:r>
              <a:rPr lang="nb-NO" dirty="0" smtClean="0">
                <a:latin typeface="Univers 45 Light" pitchFamily="34" charset="0"/>
              </a:rPr>
              <a:t> Credit </a:t>
            </a:r>
            <a:r>
              <a:rPr lang="nb-NO" dirty="0" err="1" smtClean="0">
                <a:latin typeface="Univers 45 Light" pitchFamily="34" charset="0"/>
              </a:rPr>
              <a:t>demand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among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non-financial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corporations</a:t>
            </a:r>
            <a:r>
              <a:rPr lang="nb-NO" dirty="0" smtClean="0">
                <a:latin typeface="Univers 45 Light" pitchFamily="34" charset="0"/>
              </a:rPr>
              <a:t> and </a:t>
            </a:r>
            <a:r>
              <a:rPr lang="nb-NO" dirty="0" err="1" smtClean="0">
                <a:latin typeface="Univers 45 Light" pitchFamily="34" charset="0"/>
              </a:rPr>
              <a:t>drawdowns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on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credit</a:t>
            </a:r>
            <a:r>
              <a:rPr lang="nb-NO" dirty="0" smtClean="0">
                <a:latin typeface="Univers 45 Light" pitchFamily="34" charset="0"/>
              </a:rPr>
              <a:t> lines. Net </a:t>
            </a:r>
            <a:r>
              <a:rPr lang="nb-NO" dirty="0" err="1" smtClean="0">
                <a:latin typeface="Univers 45 Light" pitchFamily="34" charset="0"/>
              </a:rPr>
              <a:t>percentage</a:t>
            </a:r>
            <a:r>
              <a:rPr lang="nb-NO" dirty="0" smtClean="0">
                <a:latin typeface="Univers 45 Light" pitchFamily="34" charset="0"/>
              </a:rPr>
              <a:t> balances</a:t>
            </a:r>
            <a:r>
              <a:rPr lang="nb-NO" baseline="30000" dirty="0" smtClean="0">
                <a:latin typeface="Univers 45 Light" pitchFamily="34" charset="0"/>
              </a:rPr>
              <a:t>1), 2)</a:t>
            </a:r>
            <a:endParaRPr lang="en-GB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57158" y="785794"/>
          <a:ext cx="8640000" cy="5072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857224" y="6215082"/>
            <a:ext cx="44989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nb-NO" dirty="0" err="1" smtClean="0">
                <a:latin typeface="Univers 45 Light" pitchFamily="34" charset="0"/>
              </a:rPr>
              <a:t>Source</a:t>
            </a:r>
            <a:r>
              <a:rPr lang="nb-NO" dirty="0" smtClean="0">
                <a:latin typeface="Univers 45 Light" pitchFamily="34" charset="0"/>
              </a:rPr>
              <a:t>: </a:t>
            </a:r>
            <a:r>
              <a:rPr lang="nb-NO" dirty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500034" y="5643578"/>
            <a:ext cx="7715304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baseline="30000" dirty="0" smtClean="0">
                <a:latin typeface="Univers 45 Light" pitchFamily="34" charset="0"/>
              </a:rPr>
              <a:t>1)</a:t>
            </a:r>
            <a:r>
              <a:rPr lang="nb-NO" dirty="0" smtClean="0">
                <a:latin typeface="Univers 45 Light" pitchFamily="34" charset="0"/>
              </a:rPr>
              <a:t> 	</a:t>
            </a:r>
            <a:r>
              <a:rPr lang="nb-NO" dirty="0" err="1" smtClean="0">
                <a:latin typeface="Univers 45 Light" pitchFamily="34" charset="0"/>
              </a:rPr>
              <a:t>See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footnote</a:t>
            </a:r>
            <a:r>
              <a:rPr lang="nb-NO" dirty="0" smtClean="0">
                <a:latin typeface="Univers 45 Light" pitchFamily="34" charset="0"/>
              </a:rPr>
              <a:t> 1 in </a:t>
            </a:r>
            <a:r>
              <a:rPr lang="nb-NO" dirty="0" err="1" smtClean="0">
                <a:latin typeface="Univers 45 Light" pitchFamily="34" charset="0"/>
              </a:rPr>
              <a:t>Chart</a:t>
            </a:r>
            <a:r>
              <a:rPr lang="nb-NO" dirty="0" smtClean="0">
                <a:latin typeface="Univers 45 Light" pitchFamily="34" charset="0"/>
              </a:rPr>
              <a:t> 1 </a:t>
            </a:r>
          </a:p>
          <a:p>
            <a:pPr marL="457200" indent="-457200"/>
            <a:r>
              <a:rPr lang="nb-NO" baseline="30000" dirty="0" smtClean="0">
                <a:latin typeface="Univers 45 Light" pitchFamily="34" charset="0"/>
              </a:rPr>
              <a:t>2)</a:t>
            </a:r>
            <a:r>
              <a:rPr lang="nb-NO" dirty="0" smtClean="0">
                <a:latin typeface="Univers 45 Light" pitchFamily="34" charset="0"/>
              </a:rPr>
              <a:t> 	Negative </a:t>
            </a:r>
            <a:r>
              <a:rPr lang="nb-NO" dirty="0" err="1" smtClean="0">
                <a:latin typeface="Univers 45 Light" pitchFamily="34" charset="0"/>
              </a:rPr>
              <a:t>net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percentage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balances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denote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tighter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credit</a:t>
            </a:r>
            <a:r>
              <a:rPr lang="nb-NO" dirty="0" smtClean="0">
                <a:latin typeface="Univers 45 Light" pitchFamily="34" charset="0"/>
              </a:rPr>
              <a:t> standards </a:t>
            </a:r>
          </a:p>
          <a:p>
            <a:pPr marL="342900" indent="-342900"/>
            <a:r>
              <a:rPr lang="nb-NO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1000100" y="928670"/>
            <a:ext cx="3643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smtClean="0">
                <a:latin typeface="Univers 45 Light" pitchFamily="34" charset="0"/>
              </a:rPr>
              <a:t>Total</a:t>
            </a:r>
            <a:endParaRPr lang="nb-NO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671146" y="928670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714876" y="928670"/>
            <a:ext cx="3643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smtClean="0">
                <a:latin typeface="Univers 45 Light" pitchFamily="34" charset="0"/>
              </a:rPr>
              <a:t>Commercial real </a:t>
            </a:r>
            <a:r>
              <a:rPr lang="nb-NO" dirty="0" err="1" smtClean="0">
                <a:latin typeface="Univers 45 Light" pitchFamily="34" charset="0"/>
              </a:rPr>
              <a:t>estate</a:t>
            </a:r>
            <a:endParaRPr lang="nb-NO" dirty="0">
              <a:latin typeface="Univers 45 Light" pitchFamily="34" charset="0"/>
            </a:endParaRP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357158" y="285728"/>
            <a:ext cx="8286808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b="1" dirty="0" err="1" smtClean="0">
                <a:latin typeface="Univers 45 Light" pitchFamily="34" charset="0"/>
              </a:rPr>
              <a:t>Chart</a:t>
            </a:r>
            <a:r>
              <a:rPr lang="nb-NO" b="1" dirty="0" smtClean="0">
                <a:latin typeface="Univers 45 Light" pitchFamily="34" charset="0"/>
              </a:rPr>
              <a:t> 5 </a:t>
            </a:r>
            <a:r>
              <a:rPr lang="nb-NO" dirty="0" err="1" smtClean="0">
                <a:latin typeface="Univers 45 Light" pitchFamily="34" charset="0"/>
              </a:rPr>
              <a:t>Change</a:t>
            </a:r>
            <a:r>
              <a:rPr lang="nb-NO" dirty="0" smtClean="0">
                <a:latin typeface="Univers 45 Light" pitchFamily="34" charset="0"/>
              </a:rPr>
              <a:t> in </a:t>
            </a:r>
            <a:r>
              <a:rPr lang="nb-NO" dirty="0" err="1" smtClean="0">
                <a:latin typeface="Univers 45 Light" pitchFamily="34" charset="0"/>
              </a:rPr>
              <a:t>credit</a:t>
            </a:r>
            <a:r>
              <a:rPr lang="nb-NO" dirty="0" smtClean="0">
                <a:latin typeface="Univers 45 Light" pitchFamily="34" charset="0"/>
              </a:rPr>
              <a:t> standards for </a:t>
            </a:r>
            <a:r>
              <a:rPr lang="nb-NO" dirty="0" err="1" smtClean="0">
                <a:latin typeface="Univers 45 Light" pitchFamily="34" charset="0"/>
              </a:rPr>
              <a:t>non-financial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corporations</a:t>
            </a:r>
            <a:r>
              <a:rPr lang="nb-NO" dirty="0" smtClean="0">
                <a:latin typeface="Univers 45 Light" pitchFamily="34" charset="0"/>
              </a:rPr>
              <a:t>. Net </a:t>
            </a:r>
            <a:r>
              <a:rPr lang="nb-NO" dirty="0" err="1" smtClean="0">
                <a:latin typeface="Univers 45 Light" pitchFamily="34" charset="0"/>
              </a:rPr>
              <a:t>percentage</a:t>
            </a:r>
            <a:r>
              <a:rPr lang="nb-NO" dirty="0" smtClean="0">
                <a:latin typeface="Univers 45 Light" pitchFamily="34" charset="0"/>
              </a:rPr>
              <a:t> balances</a:t>
            </a:r>
            <a:r>
              <a:rPr lang="nb-NO" baseline="30000" dirty="0" smtClean="0">
                <a:latin typeface="Univers 45 Light" pitchFamily="34" charset="0"/>
              </a:rPr>
              <a:t>1), 2)</a:t>
            </a:r>
            <a:endParaRPr lang="en-GB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85720" y="928670"/>
          <a:ext cx="8640000" cy="5072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785786" y="6415087"/>
            <a:ext cx="44989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nb-NO" dirty="0" err="1" smtClean="0">
                <a:latin typeface="Univers 45 Light"/>
              </a:rPr>
              <a:t>Source</a:t>
            </a:r>
            <a:r>
              <a:rPr lang="nb-NO" dirty="0" smtClean="0">
                <a:latin typeface="Univers 45 Light"/>
              </a:rPr>
              <a:t>: </a:t>
            </a:r>
            <a:r>
              <a:rPr lang="nb-NO" dirty="0">
                <a:solidFill>
                  <a:schemeClr val="tx2"/>
                </a:solidFill>
                <a:latin typeface="Univers 45 Light"/>
              </a:rPr>
              <a:t>Norges Bank </a:t>
            </a: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428596" y="5643578"/>
            <a:ext cx="8715404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baseline="30000" dirty="0" smtClean="0">
                <a:latin typeface="Univers 45 Light" pitchFamily="34" charset="0"/>
              </a:rPr>
              <a:t>1)</a:t>
            </a:r>
            <a:r>
              <a:rPr lang="nb-NO" dirty="0" smtClean="0">
                <a:latin typeface="Univers 45 Light" pitchFamily="34" charset="0"/>
              </a:rPr>
              <a:t> 	</a:t>
            </a:r>
            <a:r>
              <a:rPr lang="nb-NO" dirty="0" err="1" smtClean="0">
                <a:latin typeface="Univers 45 Light" pitchFamily="34" charset="0"/>
              </a:rPr>
              <a:t>See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footnote</a:t>
            </a:r>
            <a:r>
              <a:rPr lang="nb-NO" dirty="0" smtClean="0">
                <a:latin typeface="Univers 45 Light" pitchFamily="34" charset="0"/>
              </a:rPr>
              <a:t> 1 in </a:t>
            </a:r>
            <a:r>
              <a:rPr lang="nb-NO" dirty="0" err="1" smtClean="0">
                <a:latin typeface="Univers 45 Light" pitchFamily="34" charset="0"/>
              </a:rPr>
              <a:t>Chart</a:t>
            </a:r>
            <a:r>
              <a:rPr lang="nb-NO" dirty="0" smtClean="0">
                <a:latin typeface="Univers 45 Light" pitchFamily="34" charset="0"/>
              </a:rPr>
              <a:t> 1 </a:t>
            </a:r>
          </a:p>
          <a:p>
            <a:pPr marL="342900" indent="-342900" eaLnBrk="0" hangingPunct="0"/>
            <a:r>
              <a:rPr lang="nb-NO" baseline="30000" dirty="0" smtClean="0">
                <a:latin typeface="Univers 45 Light" pitchFamily="34" charset="0"/>
              </a:rPr>
              <a:t>2)	 </a:t>
            </a:r>
            <a:r>
              <a:rPr lang="nb-NO" dirty="0" smtClean="0">
                <a:latin typeface="Univers 45 Light" pitchFamily="34" charset="0"/>
              </a:rPr>
              <a:t>Negative </a:t>
            </a:r>
            <a:r>
              <a:rPr lang="nb-NO" dirty="0" err="1" smtClean="0">
                <a:latin typeface="Univers 45 Light" pitchFamily="34" charset="0"/>
              </a:rPr>
              <a:t>net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percentage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balances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denote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that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the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factor</a:t>
            </a:r>
            <a:r>
              <a:rPr lang="nb-NO" dirty="0" smtClean="0">
                <a:latin typeface="Univers 45 Light" pitchFamily="34" charset="0"/>
              </a:rPr>
              <a:t> has </a:t>
            </a:r>
            <a:r>
              <a:rPr lang="nb-NO" dirty="0" err="1" smtClean="0">
                <a:latin typeface="Univers 45 Light" pitchFamily="34" charset="0"/>
              </a:rPr>
              <a:t>contributed</a:t>
            </a:r>
            <a:r>
              <a:rPr lang="nb-NO" dirty="0" smtClean="0">
                <a:latin typeface="Univers 45 Light" pitchFamily="34" charset="0"/>
              </a:rPr>
              <a:t> to </a:t>
            </a:r>
          </a:p>
          <a:p>
            <a:pPr marL="342900" indent="-342900" eaLnBrk="0" hangingPunct="0"/>
            <a:r>
              <a:rPr lang="nb-NO" dirty="0" err="1" smtClean="0">
                <a:latin typeface="Univers 45 Light" pitchFamily="34" charset="0"/>
              </a:rPr>
              <a:t>tighter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credit</a:t>
            </a:r>
            <a:r>
              <a:rPr lang="nb-NO" dirty="0" smtClean="0">
                <a:latin typeface="Univers 45 Light" pitchFamily="34" charset="0"/>
              </a:rPr>
              <a:t> standards</a:t>
            </a:r>
          </a:p>
          <a:p>
            <a:pPr marL="342900" indent="-342900" eaLnBrk="0" hangingPunct="0"/>
            <a:r>
              <a:rPr lang="nb-NO" dirty="0">
                <a:latin typeface="Univers 45 Light" pitchFamily="34" charset="0"/>
              </a:rPr>
              <a:t>	</a:t>
            </a:r>
            <a:endParaRPr lang="nb-NO" dirty="0" smtClean="0">
              <a:latin typeface="Univers 45 Light" pitchFamily="34" charset="0"/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785786" y="1071546"/>
            <a:ext cx="14287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/>
              </a:rPr>
              <a:t>Economic</a:t>
            </a:r>
            <a:r>
              <a:rPr lang="nb-NO" dirty="0" smtClean="0">
                <a:latin typeface="Univers 45 Light"/>
              </a:rPr>
              <a:t> </a:t>
            </a:r>
            <a:r>
              <a:rPr lang="nb-NO" dirty="0" err="1" smtClean="0">
                <a:latin typeface="Univers 45 Light"/>
              </a:rPr>
              <a:t>outlook</a:t>
            </a:r>
            <a:endParaRPr lang="nb-NO" dirty="0">
              <a:latin typeface="Univers 45 Light"/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71546"/>
            <a:ext cx="121444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smtClean="0">
                <a:latin typeface="Univers 45 Light"/>
              </a:rPr>
              <a:t>Banks’ risk </a:t>
            </a:r>
            <a:r>
              <a:rPr lang="nb-NO" dirty="0" err="1" smtClean="0">
                <a:latin typeface="Univers 45 Light"/>
              </a:rPr>
              <a:t>appetite</a:t>
            </a:r>
            <a:endParaRPr lang="nb-NO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2111576" y="1071545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357554" y="1071546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2143108" y="1071546"/>
            <a:ext cx="121444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/>
              </a:rPr>
              <a:t>Sector-specific</a:t>
            </a:r>
            <a:r>
              <a:rPr lang="nb-NO" dirty="0" smtClean="0">
                <a:latin typeface="Univers 45 Light"/>
              </a:rPr>
              <a:t> </a:t>
            </a:r>
            <a:r>
              <a:rPr lang="nb-NO" dirty="0" err="1" smtClean="0">
                <a:latin typeface="Univers 45 Light"/>
              </a:rPr>
              <a:t>outlook</a:t>
            </a:r>
            <a:endParaRPr lang="nb-NO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285720" y="285728"/>
            <a:ext cx="828680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b="1" dirty="0" err="1" smtClean="0">
                <a:latin typeface="Univers 45 Light" pitchFamily="34" charset="0"/>
              </a:rPr>
              <a:t>Chart</a:t>
            </a:r>
            <a:r>
              <a:rPr lang="nb-NO" b="1" dirty="0" smtClean="0">
                <a:latin typeface="Univers 45 Light" pitchFamily="34" charset="0"/>
              </a:rPr>
              <a:t> 6 </a:t>
            </a:r>
            <a:r>
              <a:rPr lang="nb-NO" dirty="0" err="1" smtClean="0">
                <a:latin typeface="Univers 45 Light" pitchFamily="34" charset="0"/>
              </a:rPr>
              <a:t>Factors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affecting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credit</a:t>
            </a:r>
            <a:r>
              <a:rPr lang="nb-NO" dirty="0" smtClean="0">
                <a:latin typeface="Univers 45 Light" pitchFamily="34" charset="0"/>
              </a:rPr>
              <a:t> standards for </a:t>
            </a:r>
            <a:r>
              <a:rPr lang="nb-NO" dirty="0" err="1" smtClean="0">
                <a:latin typeface="Univers 45 Light" pitchFamily="34" charset="0"/>
              </a:rPr>
              <a:t>non-financial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dirty="0" err="1" smtClean="0">
                <a:latin typeface="Univers 45 Light" pitchFamily="34" charset="0"/>
              </a:rPr>
              <a:t>corporations</a:t>
            </a:r>
            <a:r>
              <a:rPr lang="nb-NO" dirty="0" smtClean="0">
                <a:latin typeface="Univers 45 Light" pitchFamily="34" charset="0"/>
              </a:rPr>
              <a:t>. Net </a:t>
            </a:r>
            <a:r>
              <a:rPr lang="nb-NO" dirty="0" err="1" smtClean="0">
                <a:latin typeface="Univers 45 Light" pitchFamily="34" charset="0"/>
              </a:rPr>
              <a:t>percentage</a:t>
            </a:r>
            <a:r>
              <a:rPr lang="nb-NO" dirty="0" smtClean="0">
                <a:latin typeface="Univers 45 Light" pitchFamily="34" charset="0"/>
              </a:rPr>
              <a:t> balances</a:t>
            </a:r>
            <a:r>
              <a:rPr lang="nb-NO" baseline="30000" dirty="0" smtClean="0">
                <a:latin typeface="Univers 45 Light" pitchFamily="34" charset="0"/>
              </a:rPr>
              <a:t>1), 2)</a:t>
            </a:r>
            <a:endParaRPr lang="en-GB" baseline="30000" dirty="0">
              <a:latin typeface="Univers 45 Light" pitchFamily="34" charset="0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603532" y="1071546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357554" y="1071546"/>
            <a:ext cx="121444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smtClean="0">
                <a:latin typeface="Univers 45 Light"/>
              </a:rPr>
              <a:t>Market </a:t>
            </a:r>
            <a:r>
              <a:rPr lang="nb-NO" dirty="0" err="1" smtClean="0">
                <a:latin typeface="Univers 45 Light"/>
              </a:rPr>
              <a:t>share</a:t>
            </a:r>
            <a:r>
              <a:rPr lang="nb-NO" dirty="0" smtClean="0">
                <a:latin typeface="Univers 45 Light"/>
              </a:rPr>
              <a:t> </a:t>
            </a:r>
            <a:r>
              <a:rPr lang="nb-NO" dirty="0" err="1" smtClean="0">
                <a:latin typeface="Univers 45 Light"/>
              </a:rPr>
              <a:t>objectives</a:t>
            </a:r>
            <a:endParaRPr lang="nb-NO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85720" y="714356"/>
          <a:ext cx="8640000" cy="5018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642910" y="6462386"/>
            <a:ext cx="449897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nb-NO" dirty="0" err="1" smtClean="0">
                <a:latin typeface="Univers 45 Light"/>
              </a:rPr>
              <a:t>Source</a:t>
            </a:r>
            <a:r>
              <a:rPr lang="nb-NO" dirty="0" smtClean="0">
                <a:latin typeface="Univers 45 Light"/>
              </a:rPr>
              <a:t>: </a:t>
            </a:r>
            <a:r>
              <a:rPr lang="nb-NO" dirty="0">
                <a:solidFill>
                  <a:schemeClr val="tx2"/>
                </a:solidFill>
                <a:latin typeface="Univers 45 Light"/>
              </a:rPr>
              <a:t>Norges Bank </a:t>
            </a: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714612" y="857232"/>
            <a:ext cx="19288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/>
              </a:rPr>
              <a:t>Equity</a:t>
            </a:r>
            <a:r>
              <a:rPr lang="nb-NO" dirty="0" smtClean="0">
                <a:latin typeface="Univers 45 Light"/>
              </a:rPr>
              <a:t> </a:t>
            </a:r>
            <a:r>
              <a:rPr lang="nb-NO" dirty="0" err="1" smtClean="0">
                <a:latin typeface="Univers 45 Light"/>
              </a:rPr>
              <a:t>capital</a:t>
            </a:r>
            <a:r>
              <a:rPr lang="nb-NO" dirty="0" smtClean="0">
                <a:latin typeface="Univers 45 Light"/>
              </a:rPr>
              <a:t> </a:t>
            </a:r>
            <a:r>
              <a:rPr lang="nb-NO" dirty="0" err="1" smtClean="0">
                <a:latin typeface="Univers 45 Light"/>
              </a:rPr>
              <a:t>requirements</a:t>
            </a:r>
            <a:endParaRPr lang="nb-NO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928662" y="857232"/>
            <a:ext cx="17859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/>
              </a:rPr>
              <a:t>Lending</a:t>
            </a:r>
            <a:r>
              <a:rPr lang="nb-NO" dirty="0" smtClean="0">
                <a:latin typeface="Univers 45 Light"/>
              </a:rPr>
              <a:t> margins</a:t>
            </a:r>
            <a:endParaRPr lang="nb-NO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746144" y="873980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96140" y="85821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00826" y="857232"/>
            <a:ext cx="17922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/>
              </a:rPr>
              <a:t>Fees</a:t>
            </a:r>
            <a:endParaRPr lang="nb-NO" dirty="0">
              <a:latin typeface="Univers 45 Light"/>
            </a:endParaRP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459769" y="873980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857232"/>
            <a:ext cx="19288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/>
              </a:rPr>
              <a:t>Collateral</a:t>
            </a:r>
            <a:r>
              <a:rPr lang="nb-NO" dirty="0" smtClean="0">
                <a:latin typeface="Univers 45 Light"/>
              </a:rPr>
              <a:t> </a:t>
            </a:r>
            <a:r>
              <a:rPr lang="nb-NO" dirty="0" err="1" smtClean="0">
                <a:latin typeface="Univers 45 Light"/>
              </a:rPr>
              <a:t>requirements</a:t>
            </a:r>
            <a:endParaRPr lang="nb-NO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214282" y="5389358"/>
            <a:ext cx="8501122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baseline="30000" dirty="0">
                <a:latin typeface="Univers 45 Light"/>
              </a:rPr>
              <a:t>1)</a:t>
            </a:r>
            <a:r>
              <a:rPr lang="nb-NO" dirty="0">
                <a:latin typeface="Univers 45 Light"/>
              </a:rPr>
              <a:t> </a:t>
            </a:r>
            <a:r>
              <a:rPr lang="nb-NO" dirty="0" smtClean="0">
                <a:latin typeface="Univers 45 Light"/>
              </a:rPr>
              <a:t>	</a:t>
            </a:r>
            <a:r>
              <a:rPr lang="nb-NO" sz="1600" dirty="0" err="1" smtClean="0">
                <a:latin typeface="Univers 45 Light"/>
              </a:rPr>
              <a:t>See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footnote</a:t>
            </a:r>
            <a:r>
              <a:rPr lang="nb-NO" sz="1600" dirty="0" smtClean="0">
                <a:latin typeface="Univers 45 Light"/>
              </a:rPr>
              <a:t> 1 in </a:t>
            </a:r>
            <a:r>
              <a:rPr lang="nb-NO" sz="1600" dirty="0" err="1" smtClean="0">
                <a:latin typeface="Univers 45 Light"/>
              </a:rPr>
              <a:t>Chart</a:t>
            </a:r>
            <a:r>
              <a:rPr lang="nb-NO" sz="1600" dirty="0" smtClean="0">
                <a:latin typeface="Univers 45 Light"/>
              </a:rPr>
              <a:t> 1 </a:t>
            </a:r>
            <a:endParaRPr lang="nb-NO" sz="1600" dirty="0">
              <a:latin typeface="Univers 45 Light"/>
            </a:endParaRPr>
          </a:p>
          <a:p>
            <a:pPr marL="457200" indent="-457200"/>
            <a:r>
              <a:rPr lang="nb-NO" sz="1600" baseline="30000" dirty="0">
                <a:latin typeface="Univers 45 Light"/>
              </a:rPr>
              <a:t>2)</a:t>
            </a:r>
            <a:r>
              <a:rPr lang="nb-NO" sz="1600" dirty="0">
                <a:latin typeface="Univers 45 Light"/>
              </a:rPr>
              <a:t> </a:t>
            </a:r>
            <a:r>
              <a:rPr lang="nb-NO" sz="1600" dirty="0" smtClean="0">
                <a:latin typeface="Univers 45 Light"/>
              </a:rPr>
              <a:t>	Positive </a:t>
            </a:r>
            <a:r>
              <a:rPr lang="nb-NO" sz="1600" dirty="0" err="1" smtClean="0">
                <a:latin typeface="Univers 45 Light"/>
              </a:rPr>
              <a:t>net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percentage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balances</a:t>
            </a:r>
            <a:r>
              <a:rPr lang="nb-NO" sz="1600" dirty="0" smtClean="0">
                <a:latin typeface="Univers 45 Light"/>
              </a:rPr>
              <a:t> for </a:t>
            </a:r>
            <a:r>
              <a:rPr lang="nb-NO" sz="1600" dirty="0" err="1" smtClean="0">
                <a:latin typeface="Univers 45 Light"/>
              </a:rPr>
              <a:t>lending</a:t>
            </a:r>
            <a:r>
              <a:rPr lang="nb-NO" sz="1600" dirty="0" smtClean="0">
                <a:latin typeface="Univers 45 Light"/>
              </a:rPr>
              <a:t> margins </a:t>
            </a:r>
            <a:r>
              <a:rPr lang="nb-NO" sz="1600" dirty="0" err="1" smtClean="0">
                <a:latin typeface="Univers 45 Light"/>
              </a:rPr>
              <a:t>denote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higher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lending</a:t>
            </a:r>
            <a:r>
              <a:rPr lang="nb-NO" sz="1600" dirty="0" smtClean="0">
                <a:latin typeface="Univers 45 Light"/>
              </a:rPr>
              <a:t> margins. Positive </a:t>
            </a:r>
            <a:r>
              <a:rPr lang="nb-NO" sz="1600" dirty="0" err="1" smtClean="0">
                <a:latin typeface="Univers 45 Light"/>
              </a:rPr>
              <a:t>net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percentage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balances</a:t>
            </a:r>
            <a:r>
              <a:rPr lang="nb-NO" sz="1600" dirty="0" smtClean="0">
                <a:latin typeface="Univers 45 Light"/>
              </a:rPr>
              <a:t> for </a:t>
            </a:r>
            <a:r>
              <a:rPr lang="nb-NO" sz="1600" dirty="0" err="1" smtClean="0">
                <a:latin typeface="Univers 45 Light"/>
              </a:rPr>
              <a:t>lending</a:t>
            </a:r>
            <a:r>
              <a:rPr lang="nb-NO" sz="1600" dirty="0" smtClean="0">
                <a:latin typeface="Univers 45 Light"/>
              </a:rPr>
              <a:t> margins, </a:t>
            </a:r>
            <a:r>
              <a:rPr lang="nb-NO" sz="1600" dirty="0" err="1" smtClean="0">
                <a:latin typeface="Univers 45 Light"/>
              </a:rPr>
              <a:t>equity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capital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requirements</a:t>
            </a:r>
            <a:r>
              <a:rPr lang="nb-NO" sz="1600" dirty="0" smtClean="0">
                <a:latin typeface="Univers 45 Light"/>
              </a:rPr>
              <a:t>, </a:t>
            </a:r>
            <a:r>
              <a:rPr lang="nb-NO" sz="1600" dirty="0" err="1" smtClean="0">
                <a:latin typeface="Univers 45 Light"/>
              </a:rPr>
              <a:t>collateral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requirements</a:t>
            </a:r>
            <a:r>
              <a:rPr lang="nb-NO" sz="1600" dirty="0" smtClean="0">
                <a:latin typeface="Univers 45 Light"/>
              </a:rPr>
              <a:t> and </a:t>
            </a:r>
            <a:r>
              <a:rPr lang="nb-NO" sz="1600" dirty="0" err="1" smtClean="0">
                <a:latin typeface="Univers 45 Light"/>
              </a:rPr>
              <a:t>fees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denote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tighter</a:t>
            </a:r>
            <a:r>
              <a:rPr lang="nb-NO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credit</a:t>
            </a:r>
            <a:r>
              <a:rPr lang="nb-NO" sz="1600" dirty="0" smtClean="0">
                <a:latin typeface="Univers 45 Light"/>
              </a:rPr>
              <a:t> standards</a:t>
            </a:r>
            <a:endParaRPr lang="nb-NO" sz="1600" dirty="0">
              <a:latin typeface="Univers 45 Light"/>
            </a:endParaRPr>
          </a:p>
          <a:p>
            <a:pPr marL="457200" indent="-457200"/>
            <a:endParaRPr lang="nb-NO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500034" y="142852"/>
            <a:ext cx="8858280" cy="635000"/>
          </a:xfrm>
        </p:spPr>
        <p:txBody>
          <a:bodyPr/>
          <a:lstStyle/>
          <a:p>
            <a:pPr eaLnBrk="1" hangingPunct="1"/>
            <a:r>
              <a:rPr lang="nb-NO" b="1" dirty="0" err="1" smtClean="0">
                <a:latin typeface="Univers 45 Light"/>
              </a:rPr>
              <a:t>Chart</a:t>
            </a:r>
            <a:r>
              <a:rPr lang="nb-NO" b="1" dirty="0" smtClean="0">
                <a:latin typeface="Univers 45 Light"/>
              </a:rPr>
              <a:t> 7</a:t>
            </a:r>
            <a:r>
              <a:rPr lang="nb-NO" dirty="0" smtClean="0">
                <a:latin typeface="Univers 45 Light"/>
              </a:rPr>
              <a:t> </a:t>
            </a:r>
            <a:r>
              <a:rPr lang="nb-NO" dirty="0" err="1" smtClean="0">
                <a:latin typeface="Univers 45 Light"/>
              </a:rPr>
              <a:t>Change</a:t>
            </a:r>
            <a:r>
              <a:rPr lang="nb-NO" dirty="0" smtClean="0">
                <a:latin typeface="Univers 45 Light"/>
              </a:rPr>
              <a:t> in </a:t>
            </a:r>
            <a:r>
              <a:rPr lang="nb-NO" dirty="0" err="1" smtClean="0">
                <a:latin typeface="Univers 45 Light"/>
              </a:rPr>
              <a:t>loan</a:t>
            </a:r>
            <a:r>
              <a:rPr lang="nb-NO" dirty="0" smtClean="0">
                <a:latin typeface="Univers 45 Light"/>
              </a:rPr>
              <a:t> </a:t>
            </a:r>
            <a:r>
              <a:rPr lang="nb-NO" dirty="0" err="1" smtClean="0">
                <a:latin typeface="Univers 45 Light"/>
              </a:rPr>
              <a:t>conditions</a:t>
            </a:r>
            <a:r>
              <a:rPr lang="nb-NO" dirty="0" smtClean="0">
                <a:latin typeface="Univers 45 Light"/>
              </a:rPr>
              <a:t> for </a:t>
            </a:r>
            <a:r>
              <a:rPr lang="nb-NO" dirty="0" err="1" smtClean="0">
                <a:latin typeface="Univers 45 Light"/>
              </a:rPr>
              <a:t>non-financial</a:t>
            </a:r>
            <a:r>
              <a:rPr lang="nb-NO" dirty="0" smtClean="0">
                <a:latin typeface="Univers 45 Light"/>
              </a:rPr>
              <a:t> </a:t>
            </a:r>
            <a:r>
              <a:rPr lang="nb-NO" dirty="0" err="1" smtClean="0">
                <a:latin typeface="Univers 45 Light"/>
              </a:rPr>
              <a:t>corporations</a:t>
            </a:r>
            <a:r>
              <a:rPr lang="nb-NO" dirty="0" smtClean="0">
                <a:latin typeface="Univers 45 Light"/>
              </a:rPr>
              <a:t>. </a:t>
            </a:r>
            <a:br>
              <a:rPr lang="nb-NO" dirty="0" smtClean="0">
                <a:latin typeface="Univers 45 Light"/>
              </a:rPr>
            </a:br>
            <a:r>
              <a:rPr lang="nb-NO" dirty="0" smtClean="0">
                <a:latin typeface="Univers 45 Light"/>
              </a:rPr>
              <a:t>Net </a:t>
            </a:r>
            <a:r>
              <a:rPr lang="nb-NO" dirty="0" err="1" smtClean="0">
                <a:latin typeface="Univers 45 Light"/>
              </a:rPr>
              <a:t>percentage</a:t>
            </a:r>
            <a:r>
              <a:rPr lang="nb-NO" dirty="0" smtClean="0">
                <a:latin typeface="Univers 45 Light"/>
              </a:rPr>
              <a:t> balances</a:t>
            </a:r>
            <a:r>
              <a:rPr lang="nb-NO" baseline="30000" dirty="0" smtClean="0">
                <a:latin typeface="Univers 45 Light"/>
              </a:rPr>
              <a:t>1), 2)</a:t>
            </a:r>
            <a:endParaRPr lang="en-GB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5169</TotalTime>
  <Words>229</Words>
  <Application>Microsoft Office PowerPoint</Application>
  <PresentationFormat>On-screen Show (4:3)</PresentationFormat>
  <Paragraphs>71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Slide 1</vt:lpstr>
      <vt:lpstr>Chart 1 Household credit demand. Net percentage balances.1), 2)</vt:lpstr>
      <vt:lpstr>Slide 3</vt:lpstr>
      <vt:lpstr>Chart 3 Change in loan conditions for households. Net percentage balances1), 2)</vt:lpstr>
      <vt:lpstr>Chart 4 Credit demand among non-financial corporations and drawdowns on credit lines. Net percentage balances1), 2)</vt:lpstr>
      <vt:lpstr>Slide 6</vt:lpstr>
      <vt:lpstr>Slide 7</vt:lpstr>
      <vt:lpstr>Chart 7 Change in loan conditions for non-financial corporations.  Net percentage balances1), 2)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 </dc:title>
  <dc:creator>Magdalena Riiser</dc:creator>
  <cp:lastModifiedBy>Kari-Anne Røisgård</cp:lastModifiedBy>
  <cp:revision>378</cp:revision>
  <dcterms:created xsi:type="dcterms:W3CDTF">2008-03-11T13:27:45Z</dcterms:created>
  <dcterms:modified xsi:type="dcterms:W3CDTF">2010-01-25T12:56:01Z</dcterms:modified>
</cp:coreProperties>
</file>