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76" r:id="rId3"/>
    <p:sldId id="258" r:id="rId4"/>
    <p:sldId id="259" r:id="rId5"/>
    <p:sldId id="260" r:id="rId6"/>
    <p:sldId id="275" r:id="rId7"/>
    <p:sldId id="270" r:id="rId8"/>
    <p:sldId id="271" r:id="rId9"/>
    <p:sldId id="272" r:id="rId10"/>
  </p:sldIdLst>
  <p:sldSz cx="9144000" cy="6858000" type="screen4x3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000080"/>
    <a:srgbClr val="190080"/>
    <a:srgbClr val="000066"/>
    <a:srgbClr val="006666"/>
    <a:srgbClr val="E4E4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50" autoAdjust="0"/>
    <p:restoredTop sz="94660"/>
  </p:normalViewPr>
  <p:slideViewPr>
    <p:cSldViewPr>
      <p:cViewPr varScale="1">
        <p:scale>
          <a:sx n="103" d="100"/>
          <a:sy n="103" d="100"/>
        </p:scale>
        <p:origin x="-8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Office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7.6802662037037478E-2"/>
          <c:y val="3.4326430381765062E-2"/>
          <c:w val="0.84639467592592588"/>
          <c:h val="0.82748622477564937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Samlet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dPt>
            <c:idx val="0"/>
            <c:spPr>
              <a:solidFill>
                <a:srgbClr val="000080"/>
              </a:solidFill>
              <a:ln w="0">
                <a:solidFill>
                  <a:schemeClr val="tx1"/>
                </a:solidFill>
              </a:ln>
            </c:spPr>
          </c:dPt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12"/>
                <c:pt idx="0">
                  <c:v>6.8</c:v>
                </c:pt>
                <c:pt idx="1">
                  <c:v>11.1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Vanlige boliglån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12"/>
                <c:pt idx="3">
                  <c:v>15</c:v>
                </c:pt>
                <c:pt idx="4">
                  <c:v>11.1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Rammelån med pant i bolig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Sheet1!$F$2:$F$41</c:f>
              <c:numCache>
                <c:formatCode>General</c:formatCode>
                <c:ptCount val="12"/>
                <c:pt idx="6">
                  <c:v>-2</c:v>
                </c:pt>
                <c:pt idx="7">
                  <c:v>8.2000000000000011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Sheet1!$H$2:$H$41</c:f>
              <c:numCache>
                <c:formatCode>General</c:formatCode>
                <c:ptCount val="12"/>
                <c:pt idx="9">
                  <c:v>29.5</c:v>
                </c:pt>
                <c:pt idx="10">
                  <c:v>15</c:v>
                </c:pt>
              </c:numCache>
            </c:numRef>
          </c:val>
        </c:ser>
        <c:gapWidth val="140"/>
        <c:overlap val="100"/>
        <c:axId val="106455808"/>
        <c:axId val="10645772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Samlet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12"/>
                <c:pt idx="0">
                  <c:v>31.3</c:v>
                </c:pt>
                <c:pt idx="1">
                  <c:v>0</c:v>
                </c:pt>
                <c:pt idx="2">
                  <c:v>3.5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Vanlige boliglån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12"/>
                <c:pt idx="3">
                  <c:v>28.3</c:v>
                </c:pt>
                <c:pt idx="4">
                  <c:v>0</c:v>
                </c:pt>
                <c:pt idx="5">
                  <c:v>3.5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Rammelån med pant i bolig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Sheet1!$G$2:$G$41</c:f>
              <c:numCache>
                <c:formatCode>General</c:formatCode>
                <c:ptCount val="12"/>
                <c:pt idx="6">
                  <c:v>28.3</c:v>
                </c:pt>
                <c:pt idx="7">
                  <c:v>3</c:v>
                </c:pt>
                <c:pt idx="8">
                  <c:v>-0.30000000000000027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Sheet1!$I$2:$I$41</c:f>
              <c:numCache>
                <c:formatCode>General</c:formatCode>
                <c:ptCount val="12"/>
                <c:pt idx="9">
                  <c:v>11.7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marker val="1"/>
        <c:axId val="106463616"/>
        <c:axId val="106465152"/>
      </c:lineChart>
      <c:catAx>
        <c:axId val="10645580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06457728"/>
        <c:crossesAt val="0"/>
        <c:auto val="1"/>
        <c:lblAlgn val="ctr"/>
        <c:lblOffset val="100"/>
        <c:tickLblSkip val="1"/>
        <c:tickMarkSkip val="4"/>
      </c:catAx>
      <c:valAx>
        <c:axId val="10645772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6455808"/>
        <c:crosses val="autoZero"/>
        <c:crossBetween val="between"/>
        <c:majorUnit val="20"/>
        <c:minorUnit val="20"/>
      </c:valAx>
      <c:catAx>
        <c:axId val="106463616"/>
        <c:scaling>
          <c:orientation val="minMax"/>
        </c:scaling>
        <c:axPos val="b"/>
        <c:numFmt formatCode="m/d;@" sourceLinked="0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6465152"/>
        <c:crossesAt val="-90"/>
        <c:auto val="1"/>
        <c:lblAlgn val="ctr"/>
        <c:lblOffset val="100"/>
        <c:tickLblSkip val="1"/>
        <c:tickMarkSkip val="1"/>
      </c:catAx>
      <c:valAx>
        <c:axId val="1064651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6463616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461376552840792E-2"/>
          <c:y val="2.7362301587301612E-2"/>
          <c:w val="0.86107724689431964"/>
          <c:h val="0.8363859126984171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Kredittpraksis samlet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Sheet1!$B$2:$B$51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Sheet1!$D$2:$D$51</c:f>
              <c:numCache>
                <c:formatCode>General</c:formatCode>
                <c:ptCount val="15"/>
                <c:pt idx="3">
                  <c:v>3.9</c:v>
                </c:pt>
                <c:pt idx="4">
                  <c:v>3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Sheet1!$F$2:$F$51</c:f>
              <c:numCache>
                <c:formatCode>General</c:formatCode>
                <c:ptCount val="15"/>
                <c:pt idx="6">
                  <c:v>4.2</c:v>
                </c:pt>
                <c:pt idx="7">
                  <c:v>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Mislighold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Sheet1!$H$2:$H$51</c:f>
              <c:numCache>
                <c:formatCode>General</c:formatCode>
                <c:ptCount val="15"/>
                <c:pt idx="9">
                  <c:v>3</c:v>
                </c:pt>
                <c:pt idx="10">
                  <c:v>3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Sheet1!$J$2:$J$51</c:f>
              <c:numCache>
                <c:formatCode>General</c:formatCode>
                <c:ptCount val="15"/>
                <c:pt idx="12">
                  <c:v>3</c:v>
                </c:pt>
                <c:pt idx="13">
                  <c:v>3</c:v>
                </c:pt>
              </c:numCache>
            </c:numRef>
          </c:val>
        </c:ser>
        <c:gapWidth val="140"/>
        <c:overlap val="100"/>
        <c:axId val="105854464"/>
        <c:axId val="10585638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Kredittpraksis samlet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Sheet1!$C$2:$C$51</c:f>
              <c:numCache>
                <c:formatCode>General</c:formatCode>
                <c:ptCount val="15"/>
                <c:pt idx="0">
                  <c:v>0</c:v>
                </c:pt>
                <c:pt idx="1">
                  <c:v>-3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Sheet1!$E$2:$E$51</c:f>
              <c:numCache>
                <c:formatCode>General</c:formatCode>
                <c:ptCount val="15"/>
                <c:pt idx="3">
                  <c:v>5.2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Sheet1!$G$2:$G$51</c:f>
              <c:numCache>
                <c:formatCode>General</c:formatCode>
                <c:ptCount val="15"/>
                <c:pt idx="6">
                  <c:v>3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Mislighold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Sheet1!$I$2:$I$51</c:f>
              <c:numCache>
                <c:formatCode>General</c:formatCode>
                <c:ptCount val="15"/>
                <c:pt idx="9">
                  <c:v>-3</c:v>
                </c:pt>
                <c:pt idx="10">
                  <c:v>3</c:v>
                </c:pt>
                <c:pt idx="11">
                  <c:v>3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Finansieringssituasjonen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Sheet1!$A$2:$A$51</c:f>
              <c:strCache>
                <c:ptCount val="15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</c:strCache>
            </c:strRef>
          </c:cat>
          <c:val>
            <c:numRef>
              <c:f>Sheet1!$K$2:$K$51</c:f>
              <c:numCache>
                <c:formatCode>General</c:formatCode>
                <c:ptCount val="15"/>
                <c:pt idx="12">
                  <c:v>3</c:v>
                </c:pt>
                <c:pt idx="13">
                  <c:v>0</c:v>
                </c:pt>
                <c:pt idx="14">
                  <c:v>3</c:v>
                </c:pt>
              </c:numCache>
            </c:numRef>
          </c:val>
        </c:ser>
        <c:marker val="1"/>
        <c:axId val="105866368"/>
        <c:axId val="105867904"/>
      </c:lineChart>
      <c:catAx>
        <c:axId val="105854464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05856384"/>
        <c:crossesAt val="0"/>
        <c:auto val="1"/>
        <c:lblAlgn val="ctr"/>
        <c:lblOffset val="100"/>
        <c:tickLblSkip val="1"/>
        <c:tickMarkSkip val="4"/>
      </c:catAx>
      <c:valAx>
        <c:axId val="10585638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5854464"/>
        <c:crosses val="autoZero"/>
        <c:crossBetween val="between"/>
        <c:majorUnit val="20"/>
        <c:minorUnit val="20"/>
      </c:valAx>
      <c:catAx>
        <c:axId val="105866368"/>
        <c:scaling>
          <c:orientation val="minMax"/>
        </c:scaling>
        <c:axPos val="b"/>
        <c:numFmt formatCode="General" sourceLinked="1"/>
        <c:majorTickMark val="in"/>
        <c:tickLblPos val="low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5867904"/>
        <c:crossesAt val="-90"/>
        <c:auto val="1"/>
        <c:lblAlgn val="ctr"/>
        <c:lblOffset val="100"/>
        <c:tickLblSkip val="1"/>
        <c:tickMarkSkip val="1"/>
      </c:catAx>
      <c:valAx>
        <c:axId val="105867904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05866368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493518518518524E-2"/>
          <c:y val="2.6880781334763192E-2"/>
          <c:w val="0.86101296296295993"/>
          <c:h val="0.8300392942633227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Sheet1!$B$2:$B$41</c:f>
              <c:numCache>
                <c:formatCode>General</c:formatCode>
                <c:ptCount val="12"/>
                <c:pt idx="0">
                  <c:v>5.5</c:v>
                </c:pt>
                <c:pt idx="1">
                  <c:v>3.9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Maks.nedbettid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Sheet1!$D$2:$D$41</c:f>
              <c:numCache>
                <c:formatCode>General</c:formatCode>
                <c:ptCount val="12"/>
                <c:pt idx="3">
                  <c:v>-3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Maks.gjeld ift boligens verdi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Sheet1!$F$2:$F$41</c:f>
              <c:numCache>
                <c:formatCode>General</c:formatCode>
                <c:ptCount val="12"/>
                <c:pt idx="6">
                  <c:v>3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Avdragsfrihet faktisk</c:v>
                </c:pt>
              </c:strCache>
            </c:strRef>
          </c:tx>
          <c:spPr>
            <a:solidFill>
              <a:srgbClr val="000080"/>
            </a:solidFill>
            <a:ln w="25196">
              <a:noFill/>
            </a:ln>
          </c:spP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Sheet1!$H$2:$H$41</c:f>
              <c:numCache>
                <c:formatCode>General</c:formatCode>
                <c:ptCount val="12"/>
                <c:pt idx="9">
                  <c:v>-4.2</c:v>
                </c:pt>
                <c:pt idx="10">
                  <c:v>0</c:v>
                </c:pt>
              </c:numCache>
            </c:numRef>
          </c:val>
        </c:ser>
        <c:gapWidth val="140"/>
        <c:overlap val="100"/>
        <c:axId val="112672128"/>
        <c:axId val="112678400"/>
      </c:barChart>
      <c:lineChart>
        <c:grouping val="standard"/>
        <c:ser>
          <c:idx val="7"/>
          <c:order val="3"/>
          <c:tx>
            <c:strRef>
              <c:f>Sheet1!$E$1</c:f>
              <c:strCache>
                <c:ptCount val="1"/>
                <c:pt idx="0">
                  <c:v>Maks.nedbet tid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Sheet1!$E$2:$E$41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marker val="1"/>
        <c:axId val="112672128"/>
        <c:axId val="112678400"/>
      </c:line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Sheet1!$C$2:$C$41</c:f>
              <c:numCache>
                <c:formatCode>General</c:formatCode>
                <c:ptCount val="12"/>
                <c:pt idx="0">
                  <c:v>-3.6</c:v>
                </c:pt>
                <c:pt idx="1">
                  <c:v>-11.1</c:v>
                </c:pt>
                <c:pt idx="2">
                  <c:v>-11.8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Maks.gjeld ift boligens verdi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Sheet1!$G$2:$G$41</c:f>
              <c:numCache>
                <c:formatCode>General</c:formatCode>
                <c:ptCount val="12"/>
                <c:pt idx="6">
                  <c:v>0</c:v>
                </c:pt>
                <c:pt idx="7">
                  <c:v>-4.2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Avdragsfrihet forventet</c:v>
                </c:pt>
              </c:strCache>
            </c:strRef>
          </c:tx>
          <c:spPr>
            <a:ln w="28345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Sheet1!$A$2:$A$41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Sheet1!$I$2:$I$41</c:f>
              <c:numCache>
                <c:formatCode>General</c:formatCode>
                <c:ptCount val="12"/>
                <c:pt idx="9">
                  <c:v>-4.2</c:v>
                </c:pt>
                <c:pt idx="10">
                  <c:v>3</c:v>
                </c:pt>
                <c:pt idx="11">
                  <c:v>0</c:v>
                </c:pt>
              </c:numCache>
            </c:numRef>
          </c:val>
        </c:ser>
        <c:marker val="1"/>
        <c:axId val="112679936"/>
        <c:axId val="112694016"/>
      </c:lineChart>
      <c:catAx>
        <c:axId val="112672128"/>
        <c:scaling>
          <c:orientation val="minMax"/>
        </c:scaling>
        <c:axPos val="b"/>
        <c:majorTickMark val="none"/>
        <c:tickLblPos val="none"/>
        <c:spPr>
          <a:ln w="315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12678400"/>
        <c:crossesAt val="0"/>
        <c:auto val="1"/>
        <c:lblAlgn val="ctr"/>
        <c:lblOffset val="100"/>
        <c:tickLblSkip val="1"/>
        <c:tickMarkSkip val="4"/>
      </c:catAx>
      <c:valAx>
        <c:axId val="112678400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2672128"/>
        <c:crosses val="autoZero"/>
        <c:crossBetween val="between"/>
        <c:majorUnit val="20"/>
        <c:minorUnit val="20"/>
      </c:valAx>
      <c:catAx>
        <c:axId val="1126799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2694016"/>
        <c:crossesAt val="-90"/>
        <c:auto val="1"/>
        <c:lblAlgn val="ctr"/>
        <c:lblOffset val="100"/>
        <c:tickLblSkip val="1"/>
        <c:tickMarkSkip val="1"/>
      </c:catAx>
      <c:valAx>
        <c:axId val="112694016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5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2679936"/>
        <c:crosses val="max"/>
        <c:crossBetween val="between"/>
        <c:majorUnit val="20"/>
        <c:minorUnit val="20"/>
      </c:valAx>
      <c:spPr>
        <a:noFill/>
        <a:ln w="12598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346527777777792E-2"/>
          <c:y val="2.7198612329377852E-2"/>
          <c:w val="0.8606430555555592"/>
          <c:h val="0.83245667423158565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Låneetterspørsel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Sheet1!$B$2:$B$31</c:f>
              <c:numCache>
                <c:formatCode>General</c:formatCode>
                <c:ptCount val="9"/>
                <c:pt idx="0">
                  <c:v>11.1</c:v>
                </c:pt>
                <c:pt idx="1">
                  <c:v>16.8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Utnyttelsesgrad kredittlinjer faktisk</c:v>
                </c:pt>
              </c:strCache>
            </c:strRef>
          </c:tx>
          <c:spPr>
            <a:solidFill>
              <a:srgbClr val="000080"/>
            </a:solidFill>
            <a:ln w="25127">
              <a:noFill/>
            </a:ln>
          </c:spP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Sheet1!$D$2:$D$31</c:f>
              <c:numCache>
                <c:formatCode>General</c:formatCode>
                <c:ptCount val="9"/>
                <c:pt idx="3">
                  <c:v>0</c:v>
                </c:pt>
                <c:pt idx="4">
                  <c:v>-1.1000000000000001</c:v>
                </c:pt>
              </c:numCache>
            </c:numRef>
          </c:val>
        </c:ser>
        <c:ser>
          <c:idx val="0"/>
          <c:order val="4"/>
          <c:tx>
            <c:strRef>
              <c:f>Sheet1!$F$1</c:f>
              <c:strCache>
                <c:ptCount val="1"/>
                <c:pt idx="0">
                  <c:v>Fastrentelån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Sheet1!$F$2:$F$31</c:f>
              <c:numCache>
                <c:formatCode>General</c:formatCode>
                <c:ptCount val="9"/>
                <c:pt idx="6">
                  <c:v>5.9</c:v>
                </c:pt>
                <c:pt idx="7">
                  <c:v>0</c:v>
                </c:pt>
              </c:numCache>
            </c:numRef>
          </c:val>
        </c:ser>
        <c:gapWidth val="140"/>
        <c:overlap val="100"/>
        <c:axId val="112835968"/>
        <c:axId val="112841856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Låneetterspørsel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Sheet1!$C$2:$C$31</c:f>
              <c:numCache>
                <c:formatCode>General</c:formatCode>
                <c:ptCount val="9"/>
                <c:pt idx="0">
                  <c:v>6.7</c:v>
                </c:pt>
                <c:pt idx="1">
                  <c:v>29.2</c:v>
                </c:pt>
                <c:pt idx="2">
                  <c:v>33.800000000000004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Utnyttelsesgrad kredittlinjer forventet</c:v>
                </c:pt>
              </c:strCache>
            </c:strRef>
          </c:tx>
          <c:spPr>
            <a:ln w="28268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Sheet1!$E$2:$E$31</c:f>
              <c:numCache>
                <c:formatCode>General</c:formatCode>
                <c:ptCount val="9"/>
                <c:pt idx="3">
                  <c:v>7.2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4"/>
          <c:order val="5"/>
          <c:tx>
            <c:strRef>
              <c:f>Sheet1!$G$1</c:f>
              <c:strCache>
                <c:ptCount val="1"/>
                <c:pt idx="0">
                  <c:v>Fastrentelån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Sheet1!$G$2:$G$31</c:f>
              <c:numCache>
                <c:formatCode>General</c:formatCode>
                <c:ptCount val="9"/>
                <c:pt idx="6">
                  <c:v>5</c:v>
                </c:pt>
                <c:pt idx="7">
                  <c:v>13</c:v>
                </c:pt>
                <c:pt idx="8">
                  <c:v>0</c:v>
                </c:pt>
              </c:numCache>
            </c:numRef>
          </c:val>
        </c:ser>
        <c:marker val="1"/>
        <c:axId val="112835968"/>
        <c:axId val="112841856"/>
      </c:lineChart>
      <c:lineChart>
        <c:grouping val="standard"/>
        <c:ser>
          <c:idx val="5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 w="28575">
              <a:noFill/>
            </a:ln>
          </c:spPr>
          <c:cat>
            <c:strRef>
              <c:f>Sheet1!$A$2:$A$31</c:f>
              <c:strCache>
                <c:ptCount val="9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</c:strCache>
            </c:strRef>
          </c:cat>
          <c:val>
            <c:numRef>
              <c:f>Sheet1!$H$2:$H$31</c:f>
              <c:numCache>
                <c:formatCode>General</c:formatCode>
                <c:ptCount val="9"/>
              </c:numCache>
            </c:numRef>
          </c:val>
        </c:ser>
        <c:marker val="1"/>
        <c:axId val="112845184"/>
        <c:axId val="112843392"/>
      </c:lineChart>
      <c:catAx>
        <c:axId val="112835968"/>
        <c:scaling>
          <c:orientation val="minMax"/>
        </c:scaling>
        <c:axPos val="b"/>
        <c:majorTickMark val="none"/>
        <c:tickLblPos val="none"/>
        <c:spPr>
          <a:ln w="3140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12841856"/>
        <c:crossesAt val="0"/>
        <c:auto val="1"/>
        <c:lblAlgn val="ctr"/>
        <c:lblOffset val="100"/>
        <c:tickLblSkip val="1"/>
        <c:tickMarkSkip val="4"/>
      </c:catAx>
      <c:valAx>
        <c:axId val="112841856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1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2835968"/>
        <c:crosses val="autoZero"/>
        <c:crossBetween val="between"/>
        <c:majorUnit val="20"/>
        <c:minorUnit val="20"/>
      </c:valAx>
      <c:valAx>
        <c:axId val="11284339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112845184"/>
        <c:crosses val="max"/>
        <c:crossBetween val="between"/>
        <c:majorUnit val="20"/>
      </c:valAx>
      <c:catAx>
        <c:axId val="112845184"/>
        <c:scaling>
          <c:orientation val="minMax"/>
        </c:scaling>
        <c:axPos val="b"/>
        <c:majorTickMark val="in"/>
        <c:tickLblPos val="nextTo"/>
        <c:txPr>
          <a:bodyPr/>
          <a:lstStyle/>
          <a:p>
            <a:pPr>
              <a:defRPr lang="en-GB" sz="1800">
                <a:latin typeface="Univers 45 Light" pitchFamily="34" charset="0"/>
              </a:defRPr>
            </a:pPr>
            <a:endParaRPr lang="nb-NO"/>
          </a:p>
        </c:txPr>
        <c:crossAx val="112843392"/>
        <c:crossesAt val="-90"/>
        <c:auto val="1"/>
        <c:lblAlgn val="ctr"/>
        <c:lblOffset val="100"/>
      </c:catAx>
      <c:spPr>
        <a:noFill/>
        <a:ln w="12564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1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9525231481481514E-2"/>
          <c:y val="2.8813402932601269E-2"/>
          <c:w val="0.86094953703703958"/>
          <c:h val="0.83153315284210549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Foretak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Sheet1!$A$2:$A$21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6"/>
                <c:pt idx="0">
                  <c:v>23.6</c:v>
                </c:pt>
                <c:pt idx="1">
                  <c:v>16.600000000000001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Næringseiendom faktisk</c:v>
                </c:pt>
              </c:strCache>
            </c:strRef>
          </c:tx>
          <c:spPr>
            <a:solidFill>
              <a:srgbClr val="000080"/>
            </a:solidFill>
            <a:ln w="25203">
              <a:noFill/>
            </a:ln>
          </c:spPr>
          <c:cat>
            <c:strRef>
              <c:f>Sheet1!$A$2:$A$21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6"/>
                <c:pt idx="3">
                  <c:v>10.7</c:v>
                </c:pt>
                <c:pt idx="4">
                  <c:v>10.7</c:v>
                </c:pt>
              </c:numCache>
            </c:numRef>
          </c:val>
        </c:ser>
        <c:gapWidth val="140"/>
        <c:overlap val="100"/>
        <c:axId val="113094656"/>
        <c:axId val="113095424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Foretak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Sheet1!$A$2:$A$21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6"/>
                <c:pt idx="0">
                  <c:v>0</c:v>
                </c:pt>
                <c:pt idx="1">
                  <c:v>16.600000000000001</c:v>
                </c:pt>
                <c:pt idx="2">
                  <c:v>0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Næringseiendom forventet</c:v>
                </c:pt>
              </c:strCache>
            </c:strRef>
          </c:tx>
          <c:spPr>
            <a:ln w="28353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Sheet1!$A$2:$A$21</c:f>
              <c:strCache>
                <c:ptCount val="6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</c:strCache>
            </c:strRef>
          </c:cat>
          <c:val>
            <c:numRef>
              <c:f>Sheet1!$E$2:$E$21</c:f>
              <c:numCache>
                <c:formatCode>General</c:formatCode>
                <c:ptCount val="6"/>
                <c:pt idx="3">
                  <c:v>0</c:v>
                </c:pt>
                <c:pt idx="4">
                  <c:v>10.7</c:v>
                </c:pt>
                <c:pt idx="5">
                  <c:v>0</c:v>
                </c:pt>
              </c:numCache>
            </c:numRef>
          </c:val>
        </c:ser>
        <c:marker val="1"/>
        <c:axId val="113096960"/>
        <c:axId val="113098752"/>
      </c:lineChart>
      <c:catAx>
        <c:axId val="113094656"/>
        <c:scaling>
          <c:orientation val="minMax"/>
        </c:scaling>
        <c:axPos val="b"/>
        <c:majorTickMark val="none"/>
        <c:tickLblPos val="none"/>
        <c:spPr>
          <a:ln w="3151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13095424"/>
        <c:crossesAt val="0"/>
        <c:auto val="1"/>
        <c:lblAlgn val="ctr"/>
        <c:lblOffset val="100"/>
        <c:tickLblSkip val="1"/>
        <c:tickMarkSkip val="4"/>
      </c:catAx>
      <c:valAx>
        <c:axId val="113095424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3094656"/>
        <c:crosses val="autoZero"/>
        <c:crossBetween val="between"/>
        <c:majorUnit val="20"/>
        <c:minorUnit val="20"/>
      </c:valAx>
      <c:catAx>
        <c:axId val="113096960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3098752"/>
        <c:crossesAt val="-90"/>
        <c:auto val="1"/>
        <c:lblAlgn val="ctr"/>
        <c:lblOffset val="100"/>
        <c:tickLblSkip val="1"/>
        <c:tickMarkSkip val="1"/>
      </c:catAx>
      <c:valAx>
        <c:axId val="113098752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786" b="0" i="0" u="none" strike="noStrike" baseline="0">
                <a:solidFill>
                  <a:schemeClr val="tx1"/>
                </a:solidFill>
                <a:latin typeface="Univers 45 Light" pitchFamily="34" charset="0"/>
                <a:ea typeface="Arial Narrow"/>
                <a:cs typeface="Arial Narrow"/>
              </a:defRPr>
            </a:pPr>
            <a:endParaRPr lang="nb-NO"/>
          </a:p>
        </c:txPr>
        <c:crossAx val="113096960"/>
        <c:crosses val="max"/>
        <c:crossBetween val="between"/>
        <c:majorUnit val="20"/>
        <c:minorUnit val="20"/>
      </c:valAx>
      <c:spPr>
        <a:noFill/>
        <a:ln w="12601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6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588657407407419E-2"/>
          <c:y val="2.5527184787788371E-2"/>
          <c:w val="0.87204398148148321"/>
          <c:h val="0.8340482598569463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Makroøkonomiske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Sheet1!$B$2:$B$61</c:f>
              <c:numCache>
                <c:formatCode>General</c:formatCode>
                <c:ptCount val="18"/>
                <c:pt idx="0">
                  <c:v>7.9</c:v>
                </c:pt>
                <c:pt idx="1">
                  <c:v>34.6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Næringsspesifikke utsikter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Sheet1!$D$2:$D$61</c:f>
              <c:numCache>
                <c:formatCode>General</c:formatCode>
                <c:ptCount val="18"/>
                <c:pt idx="3">
                  <c:v>-1.1000000000000001</c:v>
                </c:pt>
                <c:pt idx="4">
                  <c:v>-1.1000000000000001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Mål for markedsandel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Sheet1!$F$2:$F$61</c:f>
              <c:numCache>
                <c:formatCode>General</c:formatCode>
                <c:ptCount val="18"/>
                <c:pt idx="6">
                  <c:v>20</c:v>
                </c:pt>
                <c:pt idx="7">
                  <c:v>13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Bankens risikovilje faktisk</c:v>
                </c:pt>
              </c:strCache>
            </c:strRef>
          </c:tx>
          <c:spPr>
            <a:solidFill>
              <a:srgbClr val="000080"/>
            </a:solidFill>
            <a:ln w="25074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Sheet1!$H$2:$H$61</c:f>
              <c:numCache>
                <c:formatCode>General</c:formatCode>
                <c:ptCount val="18"/>
                <c:pt idx="9">
                  <c:v>0</c:v>
                </c:pt>
                <c:pt idx="10">
                  <c:v>4.0999999999999996</c:v>
                </c:pt>
              </c:numCache>
            </c:numRef>
          </c:val>
        </c:ser>
        <c:ser>
          <c:idx val="5"/>
          <c:order val="8"/>
          <c:tx>
            <c:strRef>
              <c:f>Sheet1!$J$1</c:f>
              <c:strCache>
                <c:ptCount val="1"/>
                <c:pt idx="0">
                  <c:v>Finansieringssituasjonen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Sheet1!$J$2:$J$61</c:f>
              <c:numCache>
                <c:formatCode>General</c:formatCode>
                <c:ptCount val="18"/>
                <c:pt idx="12">
                  <c:v>12.4</c:v>
                </c:pt>
                <c:pt idx="13">
                  <c:v>20.7</c:v>
                </c:pt>
              </c:numCache>
            </c:numRef>
          </c:val>
        </c:ser>
        <c:ser>
          <c:idx val="8"/>
          <c:order val="10"/>
          <c:tx>
            <c:strRef>
              <c:f>Sheet1!$L$1</c:f>
              <c:strCache>
                <c:ptCount val="1"/>
                <c:pt idx="0">
                  <c:v>Kapitaldekning faktisk</c:v>
                </c:pt>
              </c:strCache>
            </c:strRef>
          </c:tx>
          <c:spPr>
            <a:solidFill>
              <a:srgbClr val="000080"/>
            </a:solidFill>
            <a:ln w="28575">
              <a:noFill/>
            </a:ln>
          </c:spP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Sheet1!$L$2:$L$61</c:f>
              <c:numCache>
                <c:formatCode>General</c:formatCode>
                <c:ptCount val="18"/>
                <c:pt idx="15">
                  <c:v>12.4</c:v>
                </c:pt>
                <c:pt idx="16">
                  <c:v>27.8</c:v>
                </c:pt>
              </c:numCache>
            </c:numRef>
          </c:val>
        </c:ser>
        <c:gapWidth val="140"/>
        <c:overlap val="100"/>
        <c:axId val="113400832"/>
        <c:axId val="113414912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Makr.øk.utsikter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Sheet1!$C$2:$C$61</c:f>
              <c:numCache>
                <c:formatCode>General</c:formatCode>
                <c:ptCount val="18"/>
                <c:pt idx="0">
                  <c:v>0.9</c:v>
                </c:pt>
                <c:pt idx="1">
                  <c:v>0.9</c:v>
                </c:pt>
                <c:pt idx="2">
                  <c:v>17.2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Næringsspesifikke utsikter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Sheet1!$E$2:$E$61</c:f>
              <c:numCache>
                <c:formatCode>General</c:formatCode>
                <c:ptCount val="18"/>
                <c:pt idx="3">
                  <c:v>-7</c:v>
                </c:pt>
                <c:pt idx="4">
                  <c:v>-1.1000000000000001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Mål for markedsandel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Sheet1!$G$2:$G$61</c:f>
              <c:numCache>
                <c:formatCode>General</c:formatCode>
                <c:ptCount val="18"/>
                <c:pt idx="6">
                  <c:v>0</c:v>
                </c:pt>
                <c:pt idx="7">
                  <c:v>0</c:v>
                </c:pt>
                <c:pt idx="8">
                  <c:v>17.2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Bankens risikovilje forventet</c:v>
                </c:pt>
              </c:strCache>
            </c:strRef>
          </c:tx>
          <c:spPr>
            <a:ln w="28209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Sheet1!$I$2:$I$61</c:f>
              <c:numCache>
                <c:formatCode>General</c:formatCode>
                <c:ptCount val="18"/>
                <c:pt idx="9">
                  <c:v>0</c:v>
                </c:pt>
                <c:pt idx="10">
                  <c:v>0</c:v>
                </c:pt>
                <c:pt idx="11">
                  <c:v>4.0999999999999996</c:v>
                </c:pt>
              </c:numCache>
            </c:numRef>
          </c:val>
        </c:ser>
        <c:ser>
          <c:idx val="6"/>
          <c:order val="9"/>
          <c:tx>
            <c:strRef>
              <c:f>Sheet1!$K$1</c:f>
              <c:strCache>
                <c:ptCount val="1"/>
                <c:pt idx="0">
                  <c:v>Finansieringssituajonen forventet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Sheet1!$K$2:$K$61</c:f>
              <c:numCache>
                <c:formatCode>General</c:formatCode>
                <c:ptCount val="18"/>
                <c:pt idx="12">
                  <c:v>0</c:v>
                </c:pt>
                <c:pt idx="13">
                  <c:v>20.7</c:v>
                </c:pt>
                <c:pt idx="14">
                  <c:v>20.7</c:v>
                </c:pt>
              </c:numCache>
            </c:numRef>
          </c:val>
        </c:ser>
        <c:ser>
          <c:idx val="9"/>
          <c:order val="11"/>
          <c:tx>
            <c:strRef>
              <c:f>Sheet1!$M$1</c:f>
              <c:strCache>
                <c:ptCount val="1"/>
                <c:pt idx="0">
                  <c:v>Kapitaldekning forventet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noFill/>
              </a:ln>
            </c:spPr>
          </c:marker>
          <c:dPt>
            <c:idx val="16"/>
            <c:marker>
              <c:symbol val="diamond"/>
              <c:size val="7"/>
            </c:marker>
          </c:dPt>
          <c:cat>
            <c:strRef>
              <c:f>Sheet1!$A$2:$A$61</c:f>
              <c:strCache>
                <c:ptCount val="18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  <c:pt idx="12">
                  <c:v>Q3</c:v>
                </c:pt>
                <c:pt idx="13">
                  <c:v>Q4</c:v>
                </c:pt>
                <c:pt idx="14">
                  <c:v>Q1</c:v>
                </c:pt>
                <c:pt idx="15">
                  <c:v>Q3</c:v>
                </c:pt>
                <c:pt idx="16">
                  <c:v>Q4</c:v>
                </c:pt>
                <c:pt idx="17">
                  <c:v>Q1</c:v>
                </c:pt>
              </c:strCache>
            </c:strRef>
          </c:cat>
          <c:val>
            <c:numRef>
              <c:f>Sheet1!$M$2:$M$61</c:f>
              <c:numCache>
                <c:formatCode>General</c:formatCode>
                <c:ptCount val="18"/>
                <c:pt idx="15">
                  <c:v>4.0999999999999996</c:v>
                </c:pt>
                <c:pt idx="16">
                  <c:v>44.3</c:v>
                </c:pt>
                <c:pt idx="17">
                  <c:v>43.2</c:v>
                </c:pt>
              </c:numCache>
            </c:numRef>
          </c:val>
        </c:ser>
        <c:marker val="1"/>
        <c:axId val="113416064"/>
        <c:axId val="113417600"/>
      </c:lineChart>
      <c:catAx>
        <c:axId val="113400832"/>
        <c:scaling>
          <c:orientation val="minMax"/>
        </c:scaling>
        <c:axPos val="b"/>
        <c:majorTickMark val="none"/>
        <c:tickLblPos val="none"/>
        <c:spPr>
          <a:ln w="3134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13414912"/>
        <c:crossesAt val="0"/>
        <c:auto val="1"/>
        <c:lblAlgn val="ctr"/>
        <c:lblOffset val="100"/>
        <c:tickLblSkip val="1"/>
        <c:tickMarkSkip val="4"/>
      </c:catAx>
      <c:valAx>
        <c:axId val="113414912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400832"/>
        <c:crosses val="autoZero"/>
        <c:crossBetween val="between"/>
        <c:majorUnit val="20"/>
        <c:minorUnit val="20"/>
      </c:valAx>
      <c:catAx>
        <c:axId val="113416064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417600"/>
        <c:crossesAt val="-90"/>
        <c:auto val="1"/>
        <c:lblAlgn val="ctr"/>
        <c:lblOffset val="100"/>
        <c:tickLblSkip val="1"/>
        <c:tickMarkSkip val="1"/>
      </c:catAx>
      <c:valAx>
        <c:axId val="113417600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416064"/>
        <c:crosses val="max"/>
        <c:crossBetween val="between"/>
        <c:majorUnit val="20"/>
        <c:minorUnit val="20"/>
      </c:valAx>
      <c:spPr>
        <a:noFill/>
        <a:ln w="12537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77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b-NO"/>
  <c:chart>
    <c:plotArea>
      <c:layout>
        <c:manualLayout>
          <c:layoutTarget val="inner"/>
          <c:xMode val="edge"/>
          <c:yMode val="edge"/>
          <c:x val="6.2823842592592549E-2"/>
          <c:y val="2.8963511539311541E-2"/>
          <c:w val="0.8707802083333358"/>
          <c:h val="0.82634766456753561"/>
        </c:manualLayout>
      </c:layout>
      <c:barChart>
        <c:barDir val="col"/>
        <c:grouping val="clustered"/>
        <c:ser>
          <c:idx val="1"/>
          <c:order val="0"/>
          <c:tx>
            <c:strRef>
              <c:f>Sheet1!$B$1</c:f>
              <c:strCache>
                <c:ptCount val="1"/>
                <c:pt idx="0">
                  <c:v>Utlånsmargin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Sheet1!$B$2:$B$28</c:f>
              <c:numCache>
                <c:formatCode>General</c:formatCode>
                <c:ptCount val="12"/>
                <c:pt idx="0">
                  <c:v>-2.1</c:v>
                </c:pt>
                <c:pt idx="1">
                  <c:v>-22.6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Krav til ek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Sheet1!$D$2:$D$28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0"/>
          <c:order val="4"/>
          <c:tx>
            <c:strRef>
              <c:f>Sheet1!$F$1</c:f>
              <c:strCache>
                <c:ptCount val="1"/>
                <c:pt idx="0">
                  <c:v>krav til sikkerhet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Sheet1!$F$2:$F$28</c:f>
              <c:numCache>
                <c:formatCode>General</c:formatCode>
                <c:ptCount val="12"/>
                <c:pt idx="6">
                  <c:v>4.0999999999999996</c:v>
                </c:pt>
                <c:pt idx="7">
                  <c:v>0</c:v>
                </c:pt>
              </c:numCache>
            </c:numRef>
          </c:val>
        </c:ser>
        <c:ser>
          <c:idx val="0"/>
          <c:order val="6"/>
          <c:tx>
            <c:strRef>
              <c:f>Sheet1!$H$1</c:f>
              <c:strCache>
                <c:ptCount val="1"/>
                <c:pt idx="0">
                  <c:v>gebyrer faktisk</c:v>
                </c:pt>
              </c:strCache>
            </c:strRef>
          </c:tx>
          <c:spPr>
            <a:solidFill>
              <a:srgbClr val="000080"/>
            </a:solidFill>
            <a:ln w="25185">
              <a:noFill/>
            </a:ln>
          </c:spP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Sheet1!$H$2:$H$28</c:f>
              <c:numCache>
                <c:formatCode>General</c:formatCode>
                <c:ptCount val="12"/>
                <c:pt idx="9">
                  <c:v>-9.6</c:v>
                </c:pt>
                <c:pt idx="10">
                  <c:v>0.9</c:v>
                </c:pt>
              </c:numCache>
            </c:numRef>
          </c:val>
        </c:ser>
        <c:gapWidth val="140"/>
        <c:overlap val="100"/>
        <c:axId val="113701248"/>
        <c:axId val="113703168"/>
      </c:barChart>
      <c:lineChart>
        <c:grouping val="standard"/>
        <c:ser>
          <c:idx val="3"/>
          <c:order val="1"/>
          <c:tx>
            <c:strRef>
              <c:f>Sheet1!$C$1</c:f>
              <c:strCache>
                <c:ptCount val="1"/>
                <c:pt idx="0">
                  <c:v>utlånsmargin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Sheet1!$C$2:$C$28</c:f>
              <c:numCache>
                <c:formatCode>General</c:formatCode>
                <c:ptCount val="12"/>
                <c:pt idx="0">
                  <c:v>6.6</c:v>
                </c:pt>
                <c:pt idx="1">
                  <c:v>-15.4</c:v>
                </c:pt>
                <c:pt idx="2">
                  <c:v>-24.4</c:v>
                </c:pt>
              </c:numCache>
            </c:numRef>
          </c:val>
        </c:ser>
        <c:ser>
          <c:idx val="7"/>
          <c:order val="3"/>
          <c:tx>
            <c:strRef>
              <c:f>Sheet1!$E$1</c:f>
              <c:strCache>
                <c:ptCount val="1"/>
                <c:pt idx="0">
                  <c:v>krav til ek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Sheet1!$E$2:$E$28</c:f>
              <c:numCache>
                <c:formatCode>General</c:formatCode>
                <c:ptCount val="12"/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5"/>
          <c:order val="5"/>
          <c:tx>
            <c:strRef>
              <c:f>Sheet1!$G$1</c:f>
              <c:strCache>
                <c:ptCount val="1"/>
                <c:pt idx="0">
                  <c:v>krav til sikkerhet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Sheet1!$G$2:$G$28</c:f>
              <c:numCache>
                <c:formatCode>General</c:formatCode>
                <c:ptCount val="12"/>
                <c:pt idx="6">
                  <c:v>7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4"/>
          <c:order val="7"/>
          <c:tx>
            <c:strRef>
              <c:f>Sheet1!$I$1</c:f>
              <c:strCache>
                <c:ptCount val="1"/>
                <c:pt idx="0">
                  <c:v>gebyrer forventet</c:v>
                </c:pt>
              </c:strCache>
            </c:strRef>
          </c:tx>
          <c:spPr>
            <a:ln w="28334">
              <a:noFill/>
            </a:ln>
          </c:spPr>
          <c:marker>
            <c:symbol val="diamond"/>
            <c:size val="6"/>
            <c:spPr>
              <a:solidFill>
                <a:srgbClr val="FF0000"/>
              </a:solidFill>
              <a:ln>
                <a:solidFill>
                  <a:srgbClr val="FF0000"/>
                </a:solidFill>
                <a:prstDash val="solid"/>
              </a:ln>
            </c:spPr>
          </c:marker>
          <c:cat>
            <c:strRef>
              <c:f>Sheet1!$A$2:$A$28</c:f>
              <c:strCache>
                <c:ptCount val="12"/>
                <c:pt idx="0">
                  <c:v>Q3</c:v>
                </c:pt>
                <c:pt idx="1">
                  <c:v>Q4</c:v>
                </c:pt>
                <c:pt idx="2">
                  <c:v>Q1</c:v>
                </c:pt>
                <c:pt idx="3">
                  <c:v>Q3</c:v>
                </c:pt>
                <c:pt idx="4">
                  <c:v>Q4</c:v>
                </c:pt>
                <c:pt idx="5">
                  <c:v>Q1</c:v>
                </c:pt>
                <c:pt idx="6">
                  <c:v>Q3</c:v>
                </c:pt>
                <c:pt idx="7">
                  <c:v>Q4</c:v>
                </c:pt>
                <c:pt idx="8">
                  <c:v>Q1</c:v>
                </c:pt>
                <c:pt idx="9">
                  <c:v>Q3</c:v>
                </c:pt>
                <c:pt idx="10">
                  <c:v>Q4</c:v>
                </c:pt>
                <c:pt idx="11">
                  <c:v>Q1</c:v>
                </c:pt>
              </c:strCache>
            </c:strRef>
          </c:cat>
          <c:val>
            <c:numRef>
              <c:f>Sheet1!$I$2:$I$28</c:f>
              <c:numCache>
                <c:formatCode>General</c:formatCode>
                <c:ptCount val="12"/>
                <c:pt idx="9">
                  <c:v>7</c:v>
                </c:pt>
                <c:pt idx="10">
                  <c:v>-16.600000000000001</c:v>
                </c:pt>
                <c:pt idx="11">
                  <c:v>-16.600000000000001</c:v>
                </c:pt>
              </c:numCache>
            </c:numRef>
          </c:val>
        </c:ser>
        <c:marker val="1"/>
        <c:axId val="113774592"/>
        <c:axId val="113776128"/>
      </c:lineChart>
      <c:catAx>
        <c:axId val="113701248"/>
        <c:scaling>
          <c:orientation val="minMax"/>
        </c:scaling>
        <c:axPos val="b"/>
        <c:majorTickMark val="none"/>
        <c:tickLblPos val="none"/>
        <c:spPr>
          <a:ln w="3149">
            <a:solidFill>
              <a:schemeClr val="tx1"/>
            </a:solidFill>
            <a:prstDash val="solid"/>
          </a:ln>
        </c:spPr>
        <c:txPr>
          <a:bodyPr/>
          <a:lstStyle/>
          <a:p>
            <a:pPr>
              <a:defRPr lang="en-GB"/>
            </a:pPr>
            <a:endParaRPr lang="nb-NO"/>
          </a:p>
        </c:txPr>
        <c:crossAx val="113703168"/>
        <c:crossesAt val="0"/>
        <c:auto val="1"/>
        <c:lblAlgn val="ctr"/>
        <c:lblOffset val="100"/>
        <c:tickLblSkip val="1"/>
        <c:tickMarkSkip val="4"/>
      </c:catAx>
      <c:valAx>
        <c:axId val="113703168"/>
        <c:scaling>
          <c:orientation val="minMax"/>
          <c:max val="60"/>
          <c:min val="-60"/>
        </c:scaling>
        <c:axPos val="l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701248"/>
        <c:crosses val="autoZero"/>
        <c:crossBetween val="between"/>
        <c:majorUnit val="20"/>
        <c:minorUnit val="20"/>
      </c:valAx>
      <c:catAx>
        <c:axId val="113774592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776128"/>
        <c:crossesAt val="-90"/>
        <c:auto val="1"/>
        <c:lblAlgn val="ctr"/>
        <c:lblOffset val="100"/>
        <c:tickLblSkip val="1"/>
        <c:tickMarkSkip val="1"/>
      </c:catAx>
      <c:valAx>
        <c:axId val="113776128"/>
        <c:scaling>
          <c:orientation val="minMax"/>
          <c:max val="60"/>
          <c:min val="-60"/>
        </c:scaling>
        <c:axPos val="r"/>
        <c:numFmt formatCode="General" sourceLinked="1"/>
        <c:majorTickMark val="in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lang="en-GB" sz="1800" b="0" i="0" u="none" strike="noStrike" baseline="0">
                <a:solidFill>
                  <a:schemeClr val="tx1"/>
                </a:solidFill>
                <a:latin typeface="Univers 45 Light"/>
                <a:ea typeface="Arial Narrow"/>
                <a:cs typeface="Arial Narrow"/>
              </a:defRPr>
            </a:pPr>
            <a:endParaRPr lang="nb-NO"/>
          </a:p>
        </c:txPr>
        <c:crossAx val="113774592"/>
        <c:crosses val="max"/>
        <c:crossBetween val="between"/>
        <c:majorUnit val="20"/>
        <c:minorUnit val="20"/>
      </c:valAx>
      <c:spPr>
        <a:noFill/>
        <a:ln w="12593">
          <a:solidFill>
            <a:schemeClr val="tx1"/>
          </a:solidFill>
          <a:prstDash val="solid"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785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nb-NO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0.76033</cdr:x>
      <cdr:y>0.17009</cdr:y>
    </cdr:from>
    <cdr:to>
      <cdr:x>0.76033</cdr:x>
      <cdr:y>0.86295</cdr:y>
    </cdr:to>
    <cdr:sp macro="" textlink="">
      <cdr:nvSpPr>
        <cdr:cNvPr id="2" name="Line 13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572291" y="857254"/>
          <a:ext cx="0" cy="3492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0.64493</cdr:x>
      <cdr:y>0.02817</cdr:y>
    </cdr:from>
    <cdr:to>
      <cdr:x>0.64493</cdr:x>
      <cdr:y>0.8515</cdr:y>
    </cdr:to>
    <cdr:sp macro="" textlink="">
      <cdr:nvSpPr>
        <cdr:cNvPr id="2" name="Line 6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5572164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0.64493</cdr:x>
      <cdr:y>0.02817</cdr:y>
    </cdr:from>
    <cdr:to>
      <cdr:x>0.92605</cdr:x>
      <cdr:y>0.10392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572164" y="142876"/>
          <a:ext cx="2428892" cy="38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nb-NO" sz="1800" dirty="0" err="1" smtClean="0">
              <a:latin typeface="Univers 45 Light" pitchFamily="34" charset="0"/>
            </a:rPr>
            <a:t>Fixed-rate</a:t>
          </a:r>
          <a:r>
            <a:rPr lang="nb-NO" sz="1800" dirty="0" smtClean="0">
              <a:latin typeface="Univers 45 Light" pitchFamily="34" charset="0"/>
            </a:rPr>
            <a:t> </a:t>
          </a:r>
          <a:r>
            <a:rPr lang="nb-NO" sz="1800" dirty="0" err="1" smtClean="0">
              <a:latin typeface="Univers 45 Light" pitchFamily="34" charset="0"/>
            </a:rPr>
            <a:t>loans</a:t>
          </a:r>
          <a:endParaRPr lang="nb-NO" sz="1800" dirty="0">
            <a:latin typeface="Univers 45 Light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0.78549</cdr:x>
      <cdr:y>0.02817</cdr:y>
    </cdr:from>
    <cdr:to>
      <cdr:x>0.78549</cdr:x>
      <cdr:y>0.8515</cdr:y>
    </cdr:to>
    <cdr:sp macro="" textlink="">
      <cdr:nvSpPr>
        <cdr:cNvPr id="2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6786610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  <cdr:relSizeAnchor xmlns:cdr="http://schemas.openxmlformats.org/drawingml/2006/chartDrawing">
    <cdr:from>
      <cdr:x>0.62012</cdr:x>
      <cdr:y>0.02817</cdr:y>
    </cdr:from>
    <cdr:to>
      <cdr:x>0.80202</cdr:x>
      <cdr:y>0.10099</cdr:y>
    </cdr:to>
    <cdr:sp macro="" textlink="">
      <cdr:nvSpPr>
        <cdr:cNvPr id="4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357837" y="142881"/>
          <a:ext cx="1571616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dirty="0" err="1" smtClean="0">
              <a:latin typeface="Univers 45 Light"/>
            </a:rPr>
            <a:t>Funding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0.76895</cdr:x>
      <cdr:y>0.01408</cdr:y>
    </cdr:from>
    <cdr:to>
      <cdr:x>0.92604</cdr:x>
      <cdr:y>0.14151</cdr:y>
    </cdr:to>
    <cdr:sp macro="" textlink="">
      <cdr:nvSpPr>
        <cdr:cNvPr id="5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643734" y="71438"/>
          <a:ext cx="1357284" cy="6463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pPr algn="ctr">
            <a:spcBef>
              <a:spcPct val="50000"/>
            </a:spcBef>
          </a:pPr>
          <a:r>
            <a:rPr lang="nb-NO" sz="1800" dirty="0" smtClean="0">
              <a:latin typeface="Univers 45 Light"/>
            </a:rPr>
            <a:t>Capital </a:t>
          </a:r>
          <a:r>
            <a:rPr lang="nb-NO" sz="1800" dirty="0" err="1" smtClean="0">
              <a:latin typeface="Univers 45 Light"/>
            </a:rPr>
            <a:t>adequacy</a:t>
          </a:r>
          <a:endParaRPr lang="nb-NO" sz="1800" baseline="30000" dirty="0">
            <a:latin typeface="Univers 45 Light"/>
          </a:endParaRPr>
        </a:p>
      </cdr:txBody>
    </cdr:sp>
  </cdr:relSizeAnchor>
  <cdr:relSizeAnchor xmlns:cdr="http://schemas.openxmlformats.org/drawingml/2006/chartDrawing">
    <cdr:from>
      <cdr:x>0.63666</cdr:x>
      <cdr:y>0.02817</cdr:y>
    </cdr:from>
    <cdr:to>
      <cdr:x>0.63666</cdr:x>
      <cdr:y>0.8515</cdr:y>
    </cdr:to>
    <cdr:sp macro="" textlink="">
      <cdr:nvSpPr>
        <cdr:cNvPr id="6" name="Line 1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5500726" y="142876"/>
          <a:ext cx="0" cy="41760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>
          <a:defPPr>
            <a:defRPr lang="nb-NO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</a:defRPr>
          </a:lvl9pPr>
        </a:lstStyle>
        <a:p xmlns:a="http://schemas.openxmlformats.org/drawingml/2006/main">
          <a:endParaRPr lang="nb-NO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0E495-DF68-4F93-9ED0-6EE8A26AB0E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315453F-2B5B-4DA9-8FE9-14CEED12EC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442678-358C-49F5-B4DC-87D5144AA750}" type="slidenum">
              <a:rPr lang="nb-NO" smtClean="0"/>
              <a:pPr/>
              <a:t>2</a:t>
            </a:fld>
            <a:endParaRPr lang="nb-NO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55D7A-E3E5-45CC-8DD9-2D9EF602A1FF}" type="slidenum">
              <a:rPr lang="nb-NO" smtClean="0"/>
              <a:pPr/>
              <a:t>3</a:t>
            </a:fld>
            <a:endParaRPr lang="nb-NO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3F141-6B68-4B80-9433-36B3340E6F7D}" type="slidenum">
              <a:rPr lang="nb-NO" smtClean="0"/>
              <a:pPr/>
              <a:t>4</a:t>
            </a:fld>
            <a:endParaRPr lang="nb-NO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040A15-6AB2-4AA2-89AE-21A5791AC017}" type="slidenum">
              <a:rPr lang="nb-NO" smtClean="0"/>
              <a:pPr/>
              <a:t>5</a:t>
            </a:fld>
            <a:endParaRPr lang="nb-NO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09E47-B49F-402C-8A26-34289FCFF0AD}" type="slidenum">
              <a:rPr lang="nb-NO" smtClean="0"/>
              <a:pPr/>
              <a:t>6</a:t>
            </a:fld>
            <a:endParaRPr lang="nb-NO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51CEB-45B9-4C81-86AA-5748081CD7F2}" type="slidenum">
              <a:rPr lang="nb-NO" smtClean="0"/>
              <a:pPr/>
              <a:t>7</a:t>
            </a:fld>
            <a:endParaRPr lang="nb-NO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0C05E7-47CE-461F-B6DB-4C73E097A588}" type="slidenum">
              <a:rPr lang="nb-NO" smtClean="0"/>
              <a:pPr/>
              <a:t>8</a:t>
            </a:fld>
            <a:endParaRPr lang="nb-NO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2950"/>
            <a:ext cx="4965700" cy="372427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DD77B-AAC4-48FC-A777-EE62AF715F3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1BC7D-9767-4298-8A6E-066A0F9F7E6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F285B-890B-4089-8F6F-265371A4A2D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9388" y="6429375"/>
            <a:ext cx="184150" cy="24447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</p:spPr>
        <p:txBody>
          <a:bodyPr wrap="none" lIns="91408" tIns="45705" rIns="91408" bIns="45705" anchor="ctr">
            <a:spAutoFit/>
          </a:bodyPr>
          <a:lstStyle/>
          <a:p>
            <a:pPr defTabSz="912813" eaLnBrk="0" hangingPunct="0">
              <a:spcBef>
                <a:spcPct val="50000"/>
              </a:spcBef>
              <a:defRPr/>
            </a:pPr>
            <a:endParaRPr lang="en-GB" sz="1000" dirty="0">
              <a:latin typeface="Times New Roman" pitchFamily="18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790700"/>
          </a:xfrm>
        </p:spPr>
        <p:txBody>
          <a:bodyPr anchor="ctr"/>
          <a:lstStyle>
            <a:lvl1pPr algn="ctr">
              <a:defRPr sz="2000">
                <a:solidFill>
                  <a:srgbClr val="0C2577"/>
                </a:solidFill>
              </a:defRPr>
            </a:lvl1pPr>
          </a:lstStyle>
          <a:p>
            <a:r>
              <a:rPr lang="en-GB"/>
              <a:t>Klikk for å redigere tittelstil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627188"/>
            <a:ext cx="2192337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4350" y="1627188"/>
            <a:ext cx="2192338" cy="3889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2F86A-9158-410B-ABB3-01B1BCDCF5E6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3213" y="557213"/>
            <a:ext cx="1133475" cy="4959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79613" y="557213"/>
            <a:ext cx="3251200" cy="4959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57213"/>
            <a:ext cx="453707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979613" y="1627188"/>
            <a:ext cx="4537075" cy="3889375"/>
          </a:xfrm>
        </p:spPr>
        <p:txBody>
          <a:bodyPr/>
          <a:lstStyle/>
          <a:p>
            <a:pPr lvl="0"/>
            <a:endParaRPr lang="nb-NO" noProof="0" dirty="0" smtClean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322EC-2493-4B98-969B-CC306422CA6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70D9F-17C2-4B0B-AE6D-FA5334CDB81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61D3A-230A-4B49-B602-7782675787BF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53FDF-4970-415C-A607-15DD3781C2F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85BB4-BD65-4C87-B97C-D8F7A8C8287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77B7D-EE07-447B-B030-B013A78AB15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A4367-7E6C-4DD6-8F1F-9446FE8A9B9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7492FA-F607-4475-B207-474A5342E10D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6" r:id="rId1"/>
    <p:sldLayoutId id="2147484227" r:id="rId2"/>
    <p:sldLayoutId id="2147484228" r:id="rId3"/>
    <p:sldLayoutId id="2147484229" r:id="rId4"/>
    <p:sldLayoutId id="2147484230" r:id="rId5"/>
    <p:sldLayoutId id="2147484231" r:id="rId6"/>
    <p:sldLayoutId id="2147484232" r:id="rId7"/>
    <p:sldLayoutId id="2147484233" r:id="rId8"/>
    <p:sldLayoutId id="2147484234" r:id="rId9"/>
    <p:sldLayoutId id="2147484235" r:id="rId10"/>
    <p:sldLayoutId id="214748423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79613" y="557213"/>
            <a:ext cx="45370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tittelstil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1627188"/>
            <a:ext cx="4537075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Klikk for å redigere tekststiler i malen</a:t>
            </a:r>
          </a:p>
          <a:p>
            <a:pPr lvl="1"/>
            <a:r>
              <a:rPr lang="en-GB" smtClean="0"/>
              <a:t>Andre nivå</a:t>
            </a:r>
          </a:p>
          <a:p>
            <a:pPr lvl="2"/>
            <a:r>
              <a:rPr lang="en-GB" smtClean="0"/>
              <a:t>Tredje nivå</a:t>
            </a:r>
          </a:p>
          <a:p>
            <a:pPr lvl="3"/>
            <a:r>
              <a:rPr lang="en-GB" smtClean="0"/>
              <a:t>Fjerde nivå</a:t>
            </a:r>
          </a:p>
          <a:p>
            <a:pPr lvl="4"/>
            <a:r>
              <a:rPr lang="en-GB" smtClean="0"/>
              <a:t>Femte nivå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8" r:id="rId1"/>
    <p:sldLayoutId id="2147484237" r:id="rId2"/>
    <p:sldLayoutId id="2147484238" r:id="rId3"/>
    <p:sldLayoutId id="2147484239" r:id="rId4"/>
    <p:sldLayoutId id="2147484240" r:id="rId5"/>
    <p:sldLayoutId id="2147484241" r:id="rId6"/>
    <p:sldLayoutId id="2147484242" r:id="rId7"/>
    <p:sldLayoutId id="2147484243" r:id="rId8"/>
    <p:sldLayoutId id="2147484244" r:id="rId9"/>
    <p:sldLayoutId id="2147484245" r:id="rId10"/>
    <p:sldLayoutId id="2147484246" r:id="rId11"/>
    <p:sldLayoutId id="214748424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85852" y="2000240"/>
            <a:ext cx="676592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Norges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Bank’s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Survey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of</a:t>
            </a:r>
            <a:r>
              <a:rPr kumimoji="0" lang="nb-NO" sz="4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Bank </a:t>
            </a:r>
            <a:r>
              <a:rPr kumimoji="0" lang="nb-NO" sz="4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Lending</a:t>
            </a:r>
            <a:endParaRPr kumimoji="0" lang="nb-NO" sz="4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27088" y="378936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b-NO" sz="4000" dirty="0">
                <a:solidFill>
                  <a:schemeClr val="tx2"/>
                </a:solidFill>
              </a:rPr>
              <a:t>2009 </a:t>
            </a:r>
            <a:r>
              <a:rPr lang="nb-NO" sz="4000" dirty="0" smtClean="0">
                <a:solidFill>
                  <a:schemeClr val="tx2"/>
                </a:solidFill>
              </a:rPr>
              <a:t>Q4</a:t>
            </a:r>
            <a:endParaRPr lang="nb-NO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00042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742056" y="6538477"/>
            <a:ext cx="5429288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714612" y="714356"/>
            <a:ext cx="1785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Repayment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secured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dwellings</a:t>
            </a:r>
            <a:r>
              <a:rPr lang="nb-NO" baseline="30000" dirty="0" smtClean="0">
                <a:latin typeface="Univers 45 Light" pitchFamily="34" charset="0"/>
              </a:rPr>
              <a:t>3</a:t>
            </a:r>
            <a:r>
              <a:rPr lang="nb-NO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857224" y="714356"/>
            <a:ext cx="18573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Total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6357950" y="714356"/>
            <a:ext cx="1798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Fixed-rate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1" name="Line 9"/>
          <p:cNvSpPr>
            <a:spLocks noChangeShapeType="1"/>
          </p:cNvSpPr>
          <p:nvPr/>
        </p:nvSpPr>
        <p:spPr bwMode="auto">
          <a:xfrm flipH="1" flipV="1">
            <a:off x="6362286" y="68174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2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Home </a:t>
            </a:r>
            <a:r>
              <a:rPr lang="nb-NO" dirty="0" err="1" smtClean="0">
                <a:latin typeface="Univers 45 Light" pitchFamily="34" charset="0"/>
              </a:rPr>
              <a:t>equity</a:t>
            </a:r>
            <a:r>
              <a:rPr lang="nb-NO" dirty="0" smtClean="0">
                <a:latin typeface="Univers 45 Light" pitchFamily="34" charset="0"/>
              </a:rPr>
              <a:t> lines </a:t>
            </a:r>
            <a:r>
              <a:rPr lang="nb-NO" dirty="0" err="1" smtClean="0">
                <a:latin typeface="Univers 45 Light" pitchFamily="34" charset="0"/>
              </a:rPr>
              <a:t>of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1273" name="Rectangle 11"/>
          <p:cNvSpPr>
            <a:spLocks noGrp="1" noChangeArrowheads="1"/>
          </p:cNvSpPr>
          <p:nvPr>
            <p:ph type="title"/>
          </p:nvPr>
        </p:nvSpPr>
        <p:spPr>
          <a:xfrm>
            <a:off x="357158" y="142852"/>
            <a:ext cx="8143932" cy="428628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1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Household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balances.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  <p:sp>
        <p:nvSpPr>
          <p:cNvPr id="11275" name="Line 9"/>
          <p:cNvSpPr>
            <a:spLocks noChangeShapeType="1"/>
          </p:cNvSpPr>
          <p:nvPr/>
        </p:nvSpPr>
        <p:spPr bwMode="auto">
          <a:xfrm flipH="1" flipV="1">
            <a:off x="4532606" y="68174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 flipH="1" flipV="1">
            <a:off x="2705376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71472" y="5357826"/>
            <a:ext cx="778674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400" baseline="30000" dirty="0" smtClean="0">
                <a:latin typeface="Univers 45 Light" pitchFamily="34" charset="0"/>
              </a:rPr>
              <a:t>1)	</a:t>
            </a:r>
            <a:r>
              <a:rPr lang="nb-NO" sz="1400" dirty="0" smtClean="0">
                <a:latin typeface="Univers 45 Light" pitchFamily="34" charset="0"/>
              </a:rPr>
              <a:t>Net </a:t>
            </a:r>
            <a:r>
              <a:rPr lang="nb-NO" sz="1400" dirty="0" err="1" smtClean="0">
                <a:latin typeface="Univers 45 Light" pitchFamily="34" charset="0"/>
              </a:rPr>
              <a:t>percentage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balances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are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calculated</a:t>
            </a:r>
            <a:r>
              <a:rPr lang="nb-NO" sz="1400" dirty="0" smtClean="0">
                <a:latin typeface="Univers 45 Light" pitchFamily="34" charset="0"/>
              </a:rPr>
              <a:t> by </a:t>
            </a:r>
            <a:r>
              <a:rPr lang="nb-NO" sz="1400" dirty="0" err="1" smtClean="0">
                <a:latin typeface="Univers 45 Light" pitchFamily="34" charset="0"/>
              </a:rPr>
              <a:t>weighting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together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responses</a:t>
            </a:r>
            <a:r>
              <a:rPr lang="nb-NO" sz="1400" dirty="0" smtClean="0">
                <a:latin typeface="Univers 45 Light" pitchFamily="34" charset="0"/>
              </a:rPr>
              <a:t> in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survey. The </a:t>
            </a:r>
            <a:r>
              <a:rPr lang="nb-NO" sz="1400" dirty="0" err="1" smtClean="0">
                <a:latin typeface="Univers 45 Light" pitchFamily="34" charset="0"/>
              </a:rPr>
              <a:t>blue</a:t>
            </a:r>
            <a:r>
              <a:rPr lang="nb-NO" sz="1400" dirty="0" smtClean="0">
                <a:latin typeface="Univers 45 Light" pitchFamily="34" charset="0"/>
              </a:rPr>
              <a:t> bars show </a:t>
            </a:r>
            <a:r>
              <a:rPr lang="nb-NO" sz="1400" dirty="0" err="1" smtClean="0">
                <a:latin typeface="Univers 45 Light" pitchFamily="34" charset="0"/>
              </a:rPr>
              <a:t>developments</a:t>
            </a:r>
            <a:r>
              <a:rPr lang="nb-NO" sz="1400" dirty="0" smtClean="0">
                <a:latin typeface="Univers 45 Light" pitchFamily="34" charset="0"/>
              </a:rPr>
              <a:t> over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past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r>
              <a:rPr lang="nb-NO" sz="1400" dirty="0" smtClean="0">
                <a:latin typeface="Univers 45 Light" pitchFamily="34" charset="0"/>
              </a:rPr>
              <a:t>. The red </a:t>
            </a:r>
            <a:r>
              <a:rPr lang="nb-NO" sz="1400" dirty="0" err="1" smtClean="0">
                <a:latin typeface="Univers 45 Light" pitchFamily="34" charset="0"/>
              </a:rPr>
              <a:t>diamonds</a:t>
            </a:r>
            <a:r>
              <a:rPr lang="nb-NO" sz="1400" dirty="0" smtClean="0">
                <a:latin typeface="Univers 45 Light" pitchFamily="34" charset="0"/>
              </a:rPr>
              <a:t> show </a:t>
            </a:r>
            <a:r>
              <a:rPr lang="nb-NO" sz="1400" dirty="0" err="1" smtClean="0">
                <a:latin typeface="Univers 45 Light" pitchFamily="34" charset="0"/>
              </a:rPr>
              <a:t>expectations</a:t>
            </a:r>
            <a:r>
              <a:rPr lang="nb-NO" sz="1400" dirty="0" smtClean="0">
                <a:latin typeface="Univers 45 Light" pitchFamily="34" charset="0"/>
              </a:rPr>
              <a:t> over </a:t>
            </a:r>
            <a:r>
              <a:rPr lang="nb-NO" sz="1400" dirty="0" err="1" smtClean="0">
                <a:latin typeface="Univers 45 Light" pitchFamily="34" charset="0"/>
              </a:rPr>
              <a:t>the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next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r>
              <a:rPr lang="nb-NO" sz="1400" dirty="0" smtClean="0">
                <a:latin typeface="Univers 45 Light" pitchFamily="34" charset="0"/>
              </a:rPr>
              <a:t>. The red </a:t>
            </a:r>
            <a:r>
              <a:rPr lang="nb-NO" sz="1400" dirty="0" err="1" smtClean="0">
                <a:latin typeface="Univers 45 Light" pitchFamily="34" charset="0"/>
              </a:rPr>
              <a:t>diamonds</a:t>
            </a:r>
            <a:r>
              <a:rPr lang="nb-NO" sz="1400" dirty="0" smtClean="0">
                <a:latin typeface="Univers 45 Light" pitchFamily="34" charset="0"/>
              </a:rPr>
              <a:t> have </a:t>
            </a:r>
            <a:r>
              <a:rPr lang="nb-NO" sz="1400" dirty="0" err="1" smtClean="0">
                <a:latin typeface="Univers 45 Light" pitchFamily="34" charset="0"/>
              </a:rPr>
              <a:t>been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moved</a:t>
            </a:r>
            <a:r>
              <a:rPr lang="nb-NO" sz="1400" dirty="0" smtClean="0">
                <a:latin typeface="Univers 45 Light" pitchFamily="34" charset="0"/>
              </a:rPr>
              <a:t> forward </a:t>
            </a:r>
            <a:r>
              <a:rPr lang="nb-NO" sz="1400" dirty="0" err="1" smtClean="0">
                <a:latin typeface="Univers 45 Light" pitchFamily="34" charset="0"/>
              </a:rPr>
              <a:t>one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quarter</a:t>
            </a:r>
            <a:endParaRPr lang="nb-NO" sz="1400" dirty="0" smtClean="0">
              <a:latin typeface="Univers 45 Light" pitchFamily="34" charset="0"/>
            </a:endParaRPr>
          </a:p>
          <a:p>
            <a:pPr marL="457200" indent="-457200"/>
            <a:r>
              <a:rPr lang="nb-NO" sz="1400" baseline="30000" dirty="0" smtClean="0">
                <a:latin typeface="Univers 45 Light" pitchFamily="34" charset="0"/>
              </a:rPr>
              <a:t>2)	</a:t>
            </a:r>
            <a:r>
              <a:rPr lang="nb-NO" sz="1400" dirty="0" smtClean="0">
                <a:latin typeface="Univers 45 Light" pitchFamily="34" charset="0"/>
              </a:rPr>
              <a:t>Negative </a:t>
            </a:r>
            <a:r>
              <a:rPr lang="nb-NO" sz="1400" dirty="0" err="1" smtClean="0">
                <a:latin typeface="Univers 45 Light" pitchFamily="34" charset="0"/>
              </a:rPr>
              <a:t>net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percentage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balances</a:t>
            </a:r>
            <a:r>
              <a:rPr lang="nb-NO" sz="1400" dirty="0" smtClean="0">
                <a:latin typeface="Univers 45 Light" pitchFamily="34" charset="0"/>
              </a:rPr>
              <a:t> </a:t>
            </a:r>
            <a:r>
              <a:rPr lang="nb-NO" sz="1400" dirty="0" err="1" smtClean="0">
                <a:latin typeface="Univers 45 Light" pitchFamily="34" charset="0"/>
              </a:rPr>
              <a:t>denote</a:t>
            </a:r>
            <a:r>
              <a:rPr lang="nb-NO" sz="1400" dirty="0" smtClean="0">
                <a:latin typeface="Univers 45 Light" pitchFamily="34" charset="0"/>
              </a:rPr>
              <a:t> falling </a:t>
            </a:r>
            <a:r>
              <a:rPr lang="nb-NO" sz="1400" dirty="0" err="1" smtClean="0">
                <a:latin typeface="Univers 45 Light" pitchFamily="34" charset="0"/>
              </a:rPr>
              <a:t>demand</a:t>
            </a:r>
            <a:r>
              <a:rPr lang="nb-NO" sz="1600" dirty="0" smtClean="0">
                <a:latin typeface="Univers 45 Light" pitchFamily="34" charset="0"/>
              </a:rPr>
              <a:t> 	</a:t>
            </a:r>
          </a:p>
          <a:p>
            <a:pPr marL="457200" indent="-457200"/>
            <a:endParaRPr lang="nb-NO" sz="1600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928670"/>
          <a:ext cx="8643998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67314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428596" y="5857892"/>
            <a:ext cx="8358246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</a:t>
            </a:r>
          </a:p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	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</a:t>
            </a:r>
          </a:p>
          <a:p>
            <a:pPr marL="342900" indent="-342900" eaLnBrk="0" hangingPunct="0"/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2285984" y="1785926"/>
            <a:ext cx="150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Economic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outlook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785786" y="1071546"/>
            <a:ext cx="15001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Credit standards </a:t>
            </a:r>
            <a:r>
              <a:rPr lang="nb-NO" baseline="30000" dirty="0" smtClean="0">
                <a:latin typeface="Univers 45 Light" pitchFamily="34" charset="0"/>
              </a:rPr>
              <a:t>2</a:t>
            </a:r>
            <a:r>
              <a:rPr lang="nb-NO" baseline="30000" dirty="0">
                <a:latin typeface="Univers 45 Light" pitchFamily="34" charset="0"/>
              </a:rPr>
              <a:t>)</a:t>
            </a:r>
          </a:p>
        </p:txBody>
      </p:sp>
      <p:sp>
        <p:nvSpPr>
          <p:cNvPr id="1032" name="Line 7"/>
          <p:cNvSpPr>
            <a:spLocks noChangeShapeType="1"/>
          </p:cNvSpPr>
          <p:nvPr/>
        </p:nvSpPr>
        <p:spPr bwMode="auto">
          <a:xfrm flipV="1">
            <a:off x="2304456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2285984" y="1795162"/>
            <a:ext cx="594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3714744" y="1785926"/>
            <a:ext cx="16430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Market </a:t>
            </a:r>
            <a:r>
              <a:rPr lang="nb-NO" dirty="0" err="1" smtClean="0">
                <a:latin typeface="Univers 45 Light" pitchFamily="34" charset="0"/>
              </a:rPr>
              <a:t>share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objectives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285984" y="1071546"/>
            <a:ext cx="60166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357158" y="357166"/>
            <a:ext cx="8215370" cy="636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2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households</a:t>
            </a:r>
            <a:r>
              <a:rPr lang="nb-NO" dirty="0" smtClean="0">
                <a:latin typeface="Univers 45 Light" pitchFamily="34" charset="0"/>
              </a:rPr>
              <a:t>. </a:t>
            </a: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</a:t>
            </a:r>
            <a:endParaRPr lang="en-GB" dirty="0">
              <a:latin typeface="Univers 45 Light" pitchFamily="34" charset="0"/>
            </a:endParaRPr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 flipH="1" flipV="1">
            <a:off x="5286380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5286380" y="1785926"/>
            <a:ext cx="15001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Default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1039" name="Line 13"/>
          <p:cNvSpPr>
            <a:spLocks noChangeShapeType="1"/>
          </p:cNvSpPr>
          <p:nvPr/>
        </p:nvSpPr>
        <p:spPr bwMode="auto">
          <a:xfrm flipH="1" flipV="1">
            <a:off x="3788632" y="1795162"/>
            <a:ext cx="0" cy="349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6715140" y="1785926"/>
            <a:ext cx="15716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Funding</a:t>
            </a:r>
            <a:endParaRPr lang="nb-NO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14282" y="571480"/>
          <a:ext cx="8640000" cy="5089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463090" y="6557940"/>
            <a:ext cx="4498975" cy="3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643174" y="714356"/>
            <a:ext cx="18975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Maximum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maturity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857224" y="714356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Lending</a:t>
            </a:r>
            <a:r>
              <a:rPr lang="nb-NO" dirty="0" smtClean="0">
                <a:latin typeface="Univers 45 Light" pitchFamily="34" charset="0"/>
              </a:rPr>
              <a:t> margins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 flipV="1">
            <a:off x="2673332" y="642917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 flipH="1" flipV="1">
            <a:off x="452638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6357950" y="714356"/>
            <a:ext cx="18271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Interest-only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periods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 flipH="1" flipV="1">
            <a:off x="6392444" y="64291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4572000" y="714356"/>
            <a:ext cx="17958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Maximum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loan-to-value</a:t>
            </a:r>
            <a:r>
              <a:rPr lang="nb-NO" dirty="0" smtClean="0">
                <a:latin typeface="Univers 45 Light" pitchFamily="34" charset="0"/>
              </a:rPr>
              <a:t> ratio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2061" name="Rectangle 1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501122" cy="428628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3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loan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conditions</a:t>
            </a:r>
            <a:r>
              <a:rPr lang="nb-NO" dirty="0" smtClean="0">
                <a:latin typeface="Univers 45 Light" pitchFamily="34" charset="0"/>
              </a:rPr>
              <a:t> for </a:t>
            </a:r>
            <a:r>
              <a:rPr lang="nb-NO" dirty="0" err="1" smtClean="0">
                <a:latin typeface="Univers 45 Light" pitchFamily="34" charset="0"/>
              </a:rPr>
              <a:t>households</a:t>
            </a:r>
            <a:r>
              <a:rPr lang="nb-NO" dirty="0" smtClean="0">
                <a:latin typeface="Univers 45 Light" pitchFamily="34" charset="0"/>
              </a:rPr>
              <a:t>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00034" y="5357826"/>
            <a:ext cx="8643966" cy="1357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sz="1600" baseline="30000" dirty="0" smtClean="0">
                <a:latin typeface="Univers 45 Light" pitchFamily="34" charset="0"/>
              </a:rPr>
              <a:t>1)</a:t>
            </a:r>
            <a:r>
              <a:rPr lang="nb-NO" sz="1600" dirty="0" smtClean="0">
                <a:latin typeface="Univers 45 Light" pitchFamily="34" charset="0"/>
              </a:rPr>
              <a:t> 	</a:t>
            </a:r>
            <a:r>
              <a:rPr lang="nb-NO" sz="1600" dirty="0" err="1" smtClean="0">
                <a:latin typeface="Univers 45 Light" pitchFamily="34" charset="0"/>
              </a:rPr>
              <a:t>See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footnote</a:t>
            </a:r>
            <a:r>
              <a:rPr lang="nb-NO" sz="1600" dirty="0" smtClean="0">
                <a:latin typeface="Univers 45 Light" pitchFamily="34" charset="0"/>
              </a:rPr>
              <a:t> 1 in </a:t>
            </a:r>
            <a:r>
              <a:rPr lang="nb-NO" sz="1600" dirty="0" err="1" smtClean="0">
                <a:latin typeface="Univers 45 Light" pitchFamily="34" charset="0"/>
              </a:rPr>
              <a:t>Chart</a:t>
            </a:r>
            <a:r>
              <a:rPr lang="nb-NO" sz="1600" dirty="0" smtClean="0">
                <a:latin typeface="Univers 45 Light" pitchFamily="34" charset="0"/>
              </a:rPr>
              <a:t> 1</a:t>
            </a:r>
          </a:p>
          <a:p>
            <a:pPr marL="457200" indent="-457200"/>
            <a:r>
              <a:rPr lang="nb-NO" sz="1600" baseline="30000" dirty="0" smtClean="0">
                <a:latin typeface="Univers 45 Light" pitchFamily="34" charset="0"/>
              </a:rPr>
              <a:t>2)</a:t>
            </a:r>
            <a:r>
              <a:rPr lang="nb-NO" sz="1600" dirty="0" smtClean="0">
                <a:latin typeface="Univers 45 Light" pitchFamily="34" charset="0"/>
              </a:rPr>
              <a:t> 	Positive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</a:t>
            </a:r>
            <a:r>
              <a:rPr lang="nb-NO" sz="1600" dirty="0" err="1" smtClean="0">
                <a:latin typeface="Univers 45 Light" pitchFamily="34" charset="0"/>
              </a:rPr>
              <a:t>indicate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higher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lending</a:t>
            </a:r>
            <a:r>
              <a:rPr lang="nb-NO" sz="1600" dirty="0" smtClean="0">
                <a:latin typeface="Univers 45 Light" pitchFamily="34" charset="0"/>
              </a:rPr>
              <a:t> margins and </a:t>
            </a:r>
            <a:r>
              <a:rPr lang="nb-NO" sz="1600" dirty="0" err="1" smtClean="0">
                <a:latin typeface="Univers 45 Light" pitchFamily="34" charset="0"/>
              </a:rPr>
              <a:t>therefore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standards. Negative </a:t>
            </a:r>
            <a:r>
              <a:rPr lang="nb-NO" sz="1600" dirty="0" err="1" smtClean="0">
                <a:latin typeface="Univers 45 Light" pitchFamily="34" charset="0"/>
              </a:rPr>
              <a:t>net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percentage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balances</a:t>
            </a:r>
            <a:r>
              <a:rPr lang="nb-NO" sz="1600" dirty="0" smtClean="0">
                <a:latin typeface="Univers 45 Light" pitchFamily="34" charset="0"/>
              </a:rPr>
              <a:t> for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LTI ratio, </a:t>
            </a:r>
            <a:r>
              <a:rPr lang="nb-NO" sz="1600" dirty="0" err="1" smtClean="0">
                <a:latin typeface="Univers 45 Light" pitchFamily="34" charset="0"/>
              </a:rPr>
              <a:t>maximum</a:t>
            </a:r>
            <a:r>
              <a:rPr lang="nb-NO" sz="1600" dirty="0" smtClean="0">
                <a:latin typeface="Univers 45 Light" pitchFamily="34" charset="0"/>
              </a:rPr>
              <a:t> LTV ratio and </a:t>
            </a:r>
            <a:r>
              <a:rPr lang="nb-NO" sz="1600" dirty="0" err="1" smtClean="0">
                <a:latin typeface="Univers 45 Light" pitchFamily="34" charset="0"/>
              </a:rPr>
              <a:t>use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of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interest-only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periods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denote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tighter</a:t>
            </a:r>
            <a:r>
              <a:rPr lang="nb-NO" sz="1600" dirty="0" smtClean="0">
                <a:latin typeface="Univers 45 Light" pitchFamily="34" charset="0"/>
              </a:rPr>
              <a:t> </a:t>
            </a:r>
            <a:r>
              <a:rPr lang="nb-NO" sz="1600" dirty="0" err="1" smtClean="0">
                <a:latin typeface="Univers 45 Light" pitchFamily="34" charset="0"/>
              </a:rPr>
              <a:t>credit</a:t>
            </a:r>
            <a:r>
              <a:rPr lang="nb-NO" sz="1600" dirty="0" smtClean="0">
                <a:latin typeface="Univers 45 Light" pitchFamily="34" charset="0"/>
              </a:rPr>
              <a:t> standards</a:t>
            </a:r>
          </a:p>
          <a:p>
            <a:pPr marL="457200" indent="-457200"/>
            <a:r>
              <a:rPr lang="nb-NO" sz="1600" dirty="0">
                <a:latin typeface="Arial Narrow" pitchFamily="34" charset="0"/>
              </a:rPr>
              <a:t>	</a:t>
            </a:r>
          </a:p>
          <a:p>
            <a:pPr marL="457200" indent="-457200"/>
            <a:endParaRPr lang="nb-NO" sz="1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857232"/>
          <a:ext cx="8640000" cy="507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571472" y="5643578"/>
            <a:ext cx="821537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smtClean="0">
                <a:latin typeface="Arial Narrow" pitchFamily="34" charset="0"/>
              </a:rPr>
              <a:t>	</a:t>
            </a:r>
            <a:r>
              <a:rPr lang="nb-NO" dirty="0" smtClean="0">
                <a:latin typeface="Univers 45 Light" pitchFamily="34" charset="0"/>
              </a:rPr>
              <a:t>Positive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increased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or </a:t>
            </a:r>
            <a:r>
              <a:rPr lang="nb-NO" dirty="0" err="1" smtClean="0">
                <a:latin typeface="Univers 45 Light" pitchFamily="34" charset="0"/>
              </a:rPr>
              <a:t>increased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</a:t>
            </a:r>
          </a:p>
          <a:p>
            <a:pPr marL="457200" indent="-45720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Norges Bank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857224" y="1000108"/>
            <a:ext cx="250033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Credit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among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 flipV="1">
            <a:off x="3348318" y="1000108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357554" y="1000108"/>
            <a:ext cx="2500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3081" name="Rectangle 8"/>
          <p:cNvSpPr>
            <a:spLocks noGrp="1" noChangeArrowheads="1"/>
          </p:cNvSpPr>
          <p:nvPr>
            <p:ph type="title"/>
          </p:nvPr>
        </p:nvSpPr>
        <p:spPr>
          <a:xfrm>
            <a:off x="214282" y="142852"/>
            <a:ext cx="8572560" cy="769957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4</a:t>
            </a:r>
            <a:r>
              <a:rPr lang="nb-NO" dirty="0" smtClean="0">
                <a:latin typeface="Univers 45 Light" pitchFamily="34" charset="0"/>
              </a:rPr>
              <a:t> Credit </a:t>
            </a:r>
            <a:r>
              <a:rPr lang="nb-NO" dirty="0" err="1" smtClean="0">
                <a:latin typeface="Univers 45 Light" pitchFamily="34" charset="0"/>
              </a:rPr>
              <a:t>demand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among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 and </a:t>
            </a:r>
            <a:r>
              <a:rPr lang="nb-NO" dirty="0" err="1" smtClean="0">
                <a:latin typeface="Univers 45 Light" pitchFamily="34" charset="0"/>
              </a:rPr>
              <a:t>drawdowns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on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lines.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 smtClean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357158" y="785794"/>
          <a:ext cx="8640000" cy="5072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857224" y="6215082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 pitchFamily="34" charset="0"/>
              </a:rPr>
              <a:t>Source</a:t>
            </a:r>
            <a:r>
              <a:rPr lang="nb-NO" dirty="0" smtClean="0">
                <a:latin typeface="Univers 45 Light" pitchFamily="34" charset="0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 pitchFamily="34" charset="0"/>
              </a:rPr>
              <a:t>Norges Bank </a:t>
            </a:r>
          </a:p>
        </p:txBody>
      </p:sp>
      <p:sp>
        <p:nvSpPr>
          <p:cNvPr id="4101" name="Text Box 3"/>
          <p:cNvSpPr txBox="1">
            <a:spLocks noChangeArrowheads="1"/>
          </p:cNvSpPr>
          <p:nvPr/>
        </p:nvSpPr>
        <p:spPr bwMode="auto">
          <a:xfrm>
            <a:off x="500034" y="5643578"/>
            <a:ext cx="7715304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457200" indent="-457200"/>
            <a:r>
              <a:rPr lang="nb-NO" baseline="30000" dirty="0" smtClean="0">
                <a:latin typeface="Univers 45 Light" pitchFamily="34" charset="0"/>
              </a:rPr>
              <a:t>2)</a:t>
            </a:r>
            <a:r>
              <a:rPr lang="nb-NO" dirty="0" smtClean="0">
                <a:latin typeface="Univers 45 Light" pitchFamily="34" charset="0"/>
              </a:rPr>
              <a:t> 	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</a:t>
            </a:r>
          </a:p>
          <a:p>
            <a:pPr marL="342900" indent="-342900"/>
            <a:r>
              <a:rPr lang="nb-NO" dirty="0">
                <a:latin typeface="Univers 45 Light" pitchFamily="34" charset="0"/>
              </a:rPr>
              <a:t>		</a:t>
            </a: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1000100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Total</a:t>
            </a:r>
            <a:endParaRPr lang="nb-NO" baseline="30000" dirty="0">
              <a:latin typeface="Univers 45 Light" pitchFamily="34" charset="0"/>
            </a:endParaRPr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4671146" y="92867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4714876" y="928670"/>
            <a:ext cx="3643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 pitchFamily="34" charset="0"/>
              </a:rPr>
              <a:t>Commercial real </a:t>
            </a:r>
            <a:r>
              <a:rPr lang="nb-NO" dirty="0" err="1" smtClean="0">
                <a:latin typeface="Univers 45 Light" pitchFamily="34" charset="0"/>
              </a:rPr>
              <a:t>estate</a:t>
            </a:r>
            <a:endParaRPr lang="nb-NO" dirty="0">
              <a:latin typeface="Univers 45 Light" pitchFamily="34" charset="0"/>
            </a:endParaRPr>
          </a:p>
        </p:txBody>
      </p:sp>
      <p:sp>
        <p:nvSpPr>
          <p:cNvPr id="4105" name="Rectangle 8"/>
          <p:cNvSpPr>
            <a:spLocks noChangeArrowheads="1"/>
          </p:cNvSpPr>
          <p:nvPr/>
        </p:nvSpPr>
        <p:spPr bwMode="auto">
          <a:xfrm>
            <a:off x="357158" y="285728"/>
            <a:ext cx="8286808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5 </a:t>
            </a:r>
            <a:r>
              <a:rPr lang="nb-NO" dirty="0" err="1" smtClean="0">
                <a:latin typeface="Univers 45 Light" pitchFamily="34" charset="0"/>
              </a:rPr>
              <a:t>Change</a:t>
            </a:r>
            <a:r>
              <a:rPr lang="nb-NO" dirty="0" smtClean="0">
                <a:latin typeface="Univers 45 Light" pitchFamily="34" charset="0"/>
              </a:rPr>
              <a:t> in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dirty="0">
              <a:latin typeface="Univers 45 Ligh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928670"/>
          <a:ext cx="8640000" cy="5072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785786" y="6415087"/>
            <a:ext cx="4498975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/>
              </a:rPr>
              <a:t>Source</a:t>
            </a:r>
            <a:r>
              <a:rPr lang="nb-NO" dirty="0" smtClean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428596" y="5643578"/>
            <a:ext cx="8715404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nb-NO" baseline="30000" dirty="0" smtClean="0">
                <a:latin typeface="Univers 45 Light" pitchFamily="34" charset="0"/>
              </a:rPr>
              <a:t>1)</a:t>
            </a:r>
            <a:r>
              <a:rPr lang="nb-NO" dirty="0" smtClean="0">
                <a:latin typeface="Univers 45 Light" pitchFamily="34" charset="0"/>
              </a:rPr>
              <a:t> 	</a:t>
            </a:r>
            <a:r>
              <a:rPr lang="nb-NO" dirty="0" err="1" smtClean="0">
                <a:latin typeface="Univers 45 Light" pitchFamily="34" charset="0"/>
              </a:rPr>
              <a:t>See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footnote</a:t>
            </a:r>
            <a:r>
              <a:rPr lang="nb-NO" dirty="0" smtClean="0">
                <a:latin typeface="Univers 45 Light" pitchFamily="34" charset="0"/>
              </a:rPr>
              <a:t> 1 in </a:t>
            </a:r>
            <a:r>
              <a:rPr lang="nb-NO" dirty="0" err="1" smtClean="0">
                <a:latin typeface="Univers 45 Light" pitchFamily="34" charset="0"/>
              </a:rPr>
              <a:t>Chart</a:t>
            </a:r>
            <a:r>
              <a:rPr lang="nb-NO" dirty="0" smtClean="0">
                <a:latin typeface="Univers 45 Light" pitchFamily="34" charset="0"/>
              </a:rPr>
              <a:t> 1 </a:t>
            </a:r>
          </a:p>
          <a:p>
            <a:pPr marL="342900" indent="-342900" eaLnBrk="0" hangingPunct="0"/>
            <a:r>
              <a:rPr lang="nb-NO" baseline="30000" dirty="0" smtClean="0">
                <a:latin typeface="Univers 45 Light" pitchFamily="34" charset="0"/>
              </a:rPr>
              <a:t>2)	 </a:t>
            </a:r>
            <a:r>
              <a:rPr lang="nb-NO" dirty="0" smtClean="0">
                <a:latin typeface="Univers 45 Light" pitchFamily="34" charset="0"/>
              </a:rPr>
              <a:t>Negative </a:t>
            </a:r>
            <a:r>
              <a:rPr lang="nb-NO" dirty="0" err="1" smtClean="0">
                <a:latin typeface="Univers 45 Light" pitchFamily="34" charset="0"/>
              </a:rPr>
              <a:t>net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balances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denote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that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the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factor</a:t>
            </a:r>
            <a:r>
              <a:rPr lang="nb-NO" dirty="0" smtClean="0">
                <a:latin typeface="Univers 45 Light" pitchFamily="34" charset="0"/>
              </a:rPr>
              <a:t> has </a:t>
            </a:r>
            <a:r>
              <a:rPr lang="nb-NO" dirty="0" err="1" smtClean="0">
                <a:latin typeface="Univers 45 Light" pitchFamily="34" charset="0"/>
              </a:rPr>
              <a:t>contributed</a:t>
            </a:r>
            <a:r>
              <a:rPr lang="nb-NO" dirty="0" smtClean="0">
                <a:latin typeface="Univers 45 Light" pitchFamily="34" charset="0"/>
              </a:rPr>
              <a:t> to </a:t>
            </a:r>
          </a:p>
          <a:p>
            <a:pPr marL="342900" indent="-342900" eaLnBrk="0" hangingPunct="0"/>
            <a:r>
              <a:rPr lang="nb-NO" dirty="0" err="1" smtClean="0">
                <a:latin typeface="Univers 45 Light" pitchFamily="34" charset="0"/>
              </a:rPr>
              <a:t>tighter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</a:t>
            </a:r>
          </a:p>
          <a:p>
            <a:pPr marL="342900" indent="-342900" eaLnBrk="0" hangingPunct="0"/>
            <a:r>
              <a:rPr lang="nb-NO" dirty="0">
                <a:latin typeface="Univers 45 Light" pitchFamily="34" charset="0"/>
              </a:rPr>
              <a:t>	</a:t>
            </a:r>
            <a:endParaRPr lang="nb-NO" dirty="0" smtClean="0">
              <a:latin typeface="Univers 45 Light" pitchFamily="34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785786" y="1071546"/>
            <a:ext cx="142876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Economic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outlook</a:t>
            </a:r>
            <a:endParaRPr lang="nb-NO" dirty="0">
              <a:latin typeface="Univers 45 Light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4572000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Banks’ risk </a:t>
            </a:r>
            <a:r>
              <a:rPr lang="nb-NO" dirty="0" err="1" smtClean="0">
                <a:latin typeface="Univers 45 Light"/>
              </a:rPr>
              <a:t>appetite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5128" name="Line 7"/>
          <p:cNvSpPr>
            <a:spLocks noChangeShapeType="1"/>
          </p:cNvSpPr>
          <p:nvPr/>
        </p:nvSpPr>
        <p:spPr bwMode="auto">
          <a:xfrm flipV="1">
            <a:off x="2111576" y="1071545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29" name="Line 8"/>
          <p:cNvSpPr>
            <a:spLocks noChangeShapeType="1"/>
          </p:cNvSpPr>
          <p:nvPr/>
        </p:nvSpPr>
        <p:spPr bwMode="auto">
          <a:xfrm flipH="1" flipV="1">
            <a:off x="3357554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0" name="Text Box 9"/>
          <p:cNvSpPr txBox="1">
            <a:spLocks noChangeArrowheads="1"/>
          </p:cNvSpPr>
          <p:nvPr/>
        </p:nvSpPr>
        <p:spPr bwMode="auto">
          <a:xfrm>
            <a:off x="2143108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Sector-specific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outlook</a:t>
            </a:r>
            <a:endParaRPr lang="nb-NO" dirty="0">
              <a:latin typeface="Univers 45 Light"/>
            </a:endParaRPr>
          </a:p>
        </p:txBody>
      </p:sp>
      <p:sp>
        <p:nvSpPr>
          <p:cNvPr id="5131" name="Rectangle 10"/>
          <p:cNvSpPr>
            <a:spLocks noChangeArrowheads="1"/>
          </p:cNvSpPr>
          <p:nvPr/>
        </p:nvSpPr>
        <p:spPr bwMode="auto">
          <a:xfrm>
            <a:off x="285720" y="285728"/>
            <a:ext cx="8286808" cy="70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nb-NO" b="1" dirty="0" err="1" smtClean="0">
                <a:latin typeface="Univers 45 Light" pitchFamily="34" charset="0"/>
              </a:rPr>
              <a:t>Chart</a:t>
            </a:r>
            <a:r>
              <a:rPr lang="nb-NO" b="1" dirty="0" smtClean="0">
                <a:latin typeface="Univers 45 Light" pitchFamily="34" charset="0"/>
              </a:rPr>
              <a:t> 6 </a:t>
            </a:r>
            <a:r>
              <a:rPr lang="nb-NO" dirty="0" err="1" smtClean="0">
                <a:latin typeface="Univers 45 Light" pitchFamily="34" charset="0"/>
              </a:rPr>
              <a:t>Factors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affecting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credit</a:t>
            </a:r>
            <a:r>
              <a:rPr lang="nb-NO" dirty="0" smtClean="0">
                <a:latin typeface="Univers 45 Light" pitchFamily="34" charset="0"/>
              </a:rPr>
              <a:t> standards for </a:t>
            </a:r>
            <a:r>
              <a:rPr lang="nb-NO" dirty="0" err="1" smtClean="0">
                <a:latin typeface="Univers 45 Light" pitchFamily="34" charset="0"/>
              </a:rPr>
              <a:t>non-financial</a:t>
            </a:r>
            <a:r>
              <a:rPr lang="nb-NO" dirty="0" smtClean="0">
                <a:latin typeface="Univers 45 Light" pitchFamily="34" charset="0"/>
              </a:rPr>
              <a:t> </a:t>
            </a:r>
            <a:r>
              <a:rPr lang="nb-NO" dirty="0" err="1" smtClean="0">
                <a:latin typeface="Univers 45 Light" pitchFamily="34" charset="0"/>
              </a:rPr>
              <a:t>corporations</a:t>
            </a:r>
            <a:r>
              <a:rPr lang="nb-NO" dirty="0" smtClean="0">
                <a:latin typeface="Univers 45 Light" pitchFamily="34" charset="0"/>
              </a:rPr>
              <a:t>. Net </a:t>
            </a:r>
            <a:r>
              <a:rPr lang="nb-NO" dirty="0" err="1" smtClean="0">
                <a:latin typeface="Univers 45 Light" pitchFamily="34" charset="0"/>
              </a:rPr>
              <a:t>percentage</a:t>
            </a:r>
            <a:r>
              <a:rPr lang="nb-NO" dirty="0" smtClean="0">
                <a:latin typeface="Univers 45 Light" pitchFamily="34" charset="0"/>
              </a:rPr>
              <a:t> balances</a:t>
            </a:r>
            <a:r>
              <a:rPr lang="nb-NO" baseline="30000" dirty="0" smtClean="0">
                <a:latin typeface="Univers 45 Light" pitchFamily="34" charset="0"/>
              </a:rPr>
              <a:t>1), 2)</a:t>
            </a:r>
            <a:endParaRPr lang="en-GB" baseline="30000" dirty="0">
              <a:latin typeface="Univers 45 Light" pitchFamily="34" charset="0"/>
            </a:endParaRPr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flipH="1" flipV="1">
            <a:off x="4603532" y="1071546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5133" name="Text Box 12"/>
          <p:cNvSpPr txBox="1">
            <a:spLocks noChangeArrowheads="1"/>
          </p:cNvSpPr>
          <p:nvPr/>
        </p:nvSpPr>
        <p:spPr bwMode="auto">
          <a:xfrm>
            <a:off x="3357554" y="1071546"/>
            <a:ext cx="121444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smtClean="0">
                <a:latin typeface="Univers 45 Light"/>
              </a:rPr>
              <a:t>Market </a:t>
            </a:r>
            <a:r>
              <a:rPr lang="nb-NO" dirty="0" err="1" smtClean="0">
                <a:latin typeface="Univers 45 Light"/>
              </a:rPr>
              <a:t>share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objectives</a:t>
            </a:r>
            <a:endParaRPr lang="nb-NO" dirty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Object 2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285720" y="714356"/>
          <a:ext cx="8640000" cy="501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42910" y="6462386"/>
            <a:ext cx="449897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nb-NO" dirty="0" err="1" smtClean="0">
                <a:latin typeface="Univers 45 Light"/>
              </a:rPr>
              <a:t>Source</a:t>
            </a:r>
            <a:r>
              <a:rPr lang="nb-NO" dirty="0" smtClean="0">
                <a:latin typeface="Univers 45 Light"/>
              </a:rPr>
              <a:t>: </a:t>
            </a:r>
            <a:r>
              <a:rPr lang="nb-NO" dirty="0">
                <a:solidFill>
                  <a:schemeClr val="tx2"/>
                </a:solidFill>
                <a:latin typeface="Univers 45 Light"/>
              </a:rPr>
              <a:t>Norges Bank </a:t>
            </a: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714612" y="857232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Equity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capital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requirements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928662" y="857232"/>
            <a:ext cx="17859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Lending</a:t>
            </a:r>
            <a:r>
              <a:rPr lang="nb-NO" dirty="0" smtClean="0">
                <a:latin typeface="Univers 45 Light"/>
              </a:rPr>
              <a:t> margins</a:t>
            </a:r>
            <a:endParaRPr lang="nb-NO" baseline="30000" dirty="0">
              <a:latin typeface="Univers 45 Light"/>
            </a:endParaRP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 flipV="1">
            <a:off x="2746144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 flipH="1" flipV="1">
            <a:off x="4596140" y="858214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500826" y="857232"/>
            <a:ext cx="1792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Fees</a:t>
            </a:r>
            <a:endParaRPr lang="nb-NO" dirty="0">
              <a:latin typeface="Univers 45 Light"/>
            </a:endParaRP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 flipH="1" flipV="1">
            <a:off x="6459769" y="873980"/>
            <a:ext cx="0" cy="417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nb-NO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4572000" y="857232"/>
            <a:ext cx="19288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dirty="0" err="1" smtClean="0">
                <a:latin typeface="Univers 45 Light"/>
              </a:rPr>
              <a:t>Collateral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requirements</a:t>
            </a:r>
            <a:endParaRPr lang="nb-NO" dirty="0">
              <a:latin typeface="Univers 45 Light"/>
            </a:endParaRPr>
          </a:p>
        </p:txBody>
      </p:sp>
      <p:sp>
        <p:nvSpPr>
          <p:cNvPr id="6156" name="Text Box 11"/>
          <p:cNvSpPr txBox="1">
            <a:spLocks noChangeArrowheads="1"/>
          </p:cNvSpPr>
          <p:nvPr/>
        </p:nvSpPr>
        <p:spPr bwMode="auto">
          <a:xfrm>
            <a:off x="214282" y="5389358"/>
            <a:ext cx="8501122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/>
            <a:r>
              <a:rPr lang="nb-NO" baseline="30000" dirty="0">
                <a:latin typeface="Univers 45 Light"/>
              </a:rPr>
              <a:t>1)</a:t>
            </a:r>
            <a:r>
              <a:rPr lang="nb-NO" dirty="0">
                <a:latin typeface="Univers 45 Light"/>
              </a:rPr>
              <a:t> </a:t>
            </a:r>
            <a:r>
              <a:rPr lang="nb-NO" dirty="0" smtClean="0">
                <a:latin typeface="Univers 45 Light"/>
              </a:rPr>
              <a:t>	</a:t>
            </a:r>
            <a:r>
              <a:rPr lang="nb-NO" sz="1600" dirty="0" err="1" smtClean="0">
                <a:latin typeface="Univers 45 Light"/>
              </a:rPr>
              <a:t>See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footnote</a:t>
            </a:r>
            <a:r>
              <a:rPr lang="nb-NO" sz="1600" dirty="0" smtClean="0">
                <a:latin typeface="Univers 45 Light"/>
              </a:rPr>
              <a:t> 1 in </a:t>
            </a:r>
            <a:r>
              <a:rPr lang="nb-NO" sz="1600" dirty="0" err="1" smtClean="0">
                <a:latin typeface="Univers 45 Light"/>
              </a:rPr>
              <a:t>Chart</a:t>
            </a:r>
            <a:r>
              <a:rPr lang="nb-NO" sz="1600" dirty="0" smtClean="0">
                <a:latin typeface="Univers 45 Light"/>
              </a:rPr>
              <a:t> 1 </a:t>
            </a:r>
            <a:endParaRPr lang="nb-NO" sz="1600" dirty="0">
              <a:latin typeface="Univers 45 Light"/>
            </a:endParaRPr>
          </a:p>
          <a:p>
            <a:pPr marL="457200" indent="-457200"/>
            <a:r>
              <a:rPr lang="nb-NO" sz="1600" baseline="30000" dirty="0">
                <a:latin typeface="Univers 45 Light"/>
              </a:rPr>
              <a:t>2)</a:t>
            </a:r>
            <a:r>
              <a:rPr lang="nb-NO" sz="1600" dirty="0">
                <a:latin typeface="Univers 45 Light"/>
              </a:rPr>
              <a:t> </a:t>
            </a:r>
            <a:r>
              <a:rPr lang="nb-NO" sz="1600" dirty="0" smtClean="0">
                <a:latin typeface="Univers 45 Light"/>
              </a:rPr>
              <a:t>	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higher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margins. Positive </a:t>
            </a:r>
            <a:r>
              <a:rPr lang="nb-NO" sz="1600" dirty="0" err="1" smtClean="0">
                <a:latin typeface="Univers 45 Light"/>
              </a:rPr>
              <a:t>net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percentage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balances</a:t>
            </a:r>
            <a:r>
              <a:rPr lang="nb-NO" sz="1600" dirty="0" smtClean="0">
                <a:latin typeface="Univers 45 Light"/>
              </a:rPr>
              <a:t> for </a:t>
            </a:r>
            <a:r>
              <a:rPr lang="nb-NO" sz="1600" dirty="0" err="1" smtClean="0">
                <a:latin typeface="Univers 45 Light"/>
              </a:rPr>
              <a:t>lending</a:t>
            </a:r>
            <a:r>
              <a:rPr lang="nb-NO" sz="1600" dirty="0" smtClean="0">
                <a:latin typeface="Univers 45 Light"/>
              </a:rPr>
              <a:t> margins, </a:t>
            </a:r>
            <a:r>
              <a:rPr lang="nb-NO" sz="1600" dirty="0" err="1" smtClean="0">
                <a:latin typeface="Univers 45 Light"/>
              </a:rPr>
              <a:t>equity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capital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, </a:t>
            </a:r>
            <a:r>
              <a:rPr lang="nb-NO" sz="1600" dirty="0" err="1" smtClean="0">
                <a:latin typeface="Univers 45 Light"/>
              </a:rPr>
              <a:t>collateral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requirements</a:t>
            </a:r>
            <a:r>
              <a:rPr lang="nb-NO" sz="1600" dirty="0" smtClean="0">
                <a:latin typeface="Univers 45 Light"/>
              </a:rPr>
              <a:t> and </a:t>
            </a:r>
            <a:r>
              <a:rPr lang="nb-NO" sz="1600" dirty="0" err="1" smtClean="0">
                <a:latin typeface="Univers 45 Light"/>
              </a:rPr>
              <a:t>fees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denote</a:t>
            </a:r>
            <a:r>
              <a:rPr lang="nb-NO" sz="1600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tighter</a:t>
            </a:r>
            <a:r>
              <a:rPr lang="nb-NO" dirty="0" smtClean="0">
                <a:latin typeface="Univers 45 Light"/>
              </a:rPr>
              <a:t> </a:t>
            </a:r>
            <a:r>
              <a:rPr lang="nb-NO" sz="1600" dirty="0" err="1" smtClean="0">
                <a:latin typeface="Univers 45 Light"/>
              </a:rPr>
              <a:t>credit</a:t>
            </a:r>
            <a:r>
              <a:rPr lang="nb-NO" sz="1600" dirty="0" smtClean="0">
                <a:latin typeface="Univers 45 Light"/>
              </a:rPr>
              <a:t> standards</a:t>
            </a:r>
            <a:endParaRPr lang="nb-NO" sz="1600" dirty="0">
              <a:latin typeface="Univers 45 Light"/>
            </a:endParaRPr>
          </a:p>
          <a:p>
            <a:pPr marL="457200" indent="-457200"/>
            <a:endParaRPr lang="nb-NO" dirty="0">
              <a:latin typeface="Univers 45 Light"/>
            </a:endParaRPr>
          </a:p>
        </p:txBody>
      </p:sp>
      <p:sp>
        <p:nvSpPr>
          <p:cNvPr id="6157" name="Rectangle 12"/>
          <p:cNvSpPr>
            <a:spLocks noGrp="1" noChangeArrowheads="1"/>
          </p:cNvSpPr>
          <p:nvPr>
            <p:ph type="title"/>
          </p:nvPr>
        </p:nvSpPr>
        <p:spPr>
          <a:xfrm>
            <a:off x="500034" y="142852"/>
            <a:ext cx="8858280" cy="635000"/>
          </a:xfrm>
        </p:spPr>
        <p:txBody>
          <a:bodyPr/>
          <a:lstStyle/>
          <a:p>
            <a:pPr eaLnBrk="1" hangingPunct="1"/>
            <a:r>
              <a:rPr lang="nb-NO" b="1" dirty="0" err="1" smtClean="0">
                <a:latin typeface="Univers 45 Light"/>
              </a:rPr>
              <a:t>Chart</a:t>
            </a:r>
            <a:r>
              <a:rPr lang="nb-NO" b="1" dirty="0" smtClean="0">
                <a:latin typeface="Univers 45 Light"/>
              </a:rPr>
              <a:t> 7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Change</a:t>
            </a:r>
            <a:r>
              <a:rPr lang="nb-NO" dirty="0" smtClean="0">
                <a:latin typeface="Univers 45 Light"/>
              </a:rPr>
              <a:t> in </a:t>
            </a:r>
            <a:r>
              <a:rPr lang="nb-NO" dirty="0" err="1" smtClean="0">
                <a:latin typeface="Univers 45 Light"/>
              </a:rPr>
              <a:t>loan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conditions</a:t>
            </a:r>
            <a:r>
              <a:rPr lang="nb-NO" dirty="0" smtClean="0">
                <a:latin typeface="Univers 45 Light"/>
              </a:rPr>
              <a:t> for </a:t>
            </a:r>
            <a:r>
              <a:rPr lang="nb-NO" dirty="0" err="1" smtClean="0">
                <a:latin typeface="Univers 45 Light"/>
              </a:rPr>
              <a:t>non-financial</a:t>
            </a:r>
            <a:r>
              <a:rPr lang="nb-NO" dirty="0" smtClean="0">
                <a:latin typeface="Univers 45 Light"/>
              </a:rPr>
              <a:t> </a:t>
            </a:r>
            <a:r>
              <a:rPr lang="nb-NO" dirty="0" err="1" smtClean="0">
                <a:latin typeface="Univers 45 Light"/>
              </a:rPr>
              <a:t>corporations</a:t>
            </a:r>
            <a:r>
              <a:rPr lang="nb-NO" dirty="0" smtClean="0">
                <a:latin typeface="Univers 45 Light"/>
              </a:rPr>
              <a:t>. </a:t>
            </a:r>
            <a:br>
              <a:rPr lang="nb-NO" dirty="0" smtClean="0">
                <a:latin typeface="Univers 45 Light"/>
              </a:rPr>
            </a:br>
            <a:r>
              <a:rPr lang="nb-NO" dirty="0" smtClean="0">
                <a:latin typeface="Univers 45 Light"/>
              </a:rPr>
              <a:t>Net </a:t>
            </a:r>
            <a:r>
              <a:rPr lang="nb-NO" dirty="0" err="1" smtClean="0">
                <a:latin typeface="Univers 45 Light"/>
              </a:rPr>
              <a:t>percentage</a:t>
            </a:r>
            <a:r>
              <a:rPr lang="nb-NO" dirty="0" smtClean="0">
                <a:latin typeface="Univers 45 Light"/>
              </a:rPr>
              <a:t> balances</a:t>
            </a:r>
            <a:r>
              <a:rPr lang="nb-NO" baseline="30000" dirty="0" smtClean="0">
                <a:latin typeface="Univers 45 Light"/>
              </a:rPr>
              <a:t>1), 2)</a:t>
            </a:r>
            <a:endParaRPr lang="en-GB" dirty="0" smtClean="0">
              <a:latin typeface="Univers 45 Ligh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B Powerpointmal">
  <a:themeElements>
    <a:clrScheme name="NB Powerpointm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B Powerpointmal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B Powerpointm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B Powerpointmal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B Powerpointma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5169</TotalTime>
  <Words>229</Words>
  <Application>Microsoft Office PowerPoint</Application>
  <PresentationFormat>On-screen Show (4:3)</PresentationFormat>
  <Paragraphs>71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Standard utforming</vt:lpstr>
      <vt:lpstr>NB Powerpointmal</vt:lpstr>
      <vt:lpstr>Slide 1</vt:lpstr>
      <vt:lpstr>Chart 1 Household credit demand. Net percentage balances.1), 2)</vt:lpstr>
      <vt:lpstr>Slide 3</vt:lpstr>
      <vt:lpstr>Chart 3 Change in loan conditions for households. Net percentage balances1), 2)</vt:lpstr>
      <vt:lpstr>Chart 4 Credit demand among non-financial corporations and drawdowns on credit lines. Net percentage balances1), 2)</vt:lpstr>
      <vt:lpstr>Slide 6</vt:lpstr>
      <vt:lpstr>Slide 7</vt:lpstr>
      <vt:lpstr>Chart 7 Change in loan conditions for non-financial corporations.  Net percentage balances1), 2)</vt:lpstr>
    </vt:vector>
  </TitlesOfParts>
  <Company>Norges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Norges Banks utlånsundersøkelse </dc:title>
  <dc:creator>Magdalena Riiser</dc:creator>
  <cp:lastModifiedBy>Kari-Anne Røisgård</cp:lastModifiedBy>
  <cp:revision>378</cp:revision>
  <dcterms:created xsi:type="dcterms:W3CDTF">2008-03-11T13:27:45Z</dcterms:created>
  <dcterms:modified xsi:type="dcterms:W3CDTF">2010-01-25T12:56:01Z</dcterms:modified>
</cp:coreProperties>
</file>