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7" r:id="rId3"/>
    <p:sldId id="258" r:id="rId4"/>
    <p:sldId id="259" r:id="rId5"/>
    <p:sldId id="260" r:id="rId6"/>
    <p:sldId id="275" r:id="rId7"/>
    <p:sldId id="270" r:id="rId8"/>
    <p:sldId id="271" r:id="rId9"/>
    <p:sldId id="272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0080"/>
    <a:srgbClr val="190080"/>
    <a:srgbClr val="000066"/>
    <a:srgbClr val="006666"/>
    <a:srgbClr val="E4E4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50" autoAdjust="0"/>
    <p:restoredTop sz="94660"/>
  </p:normalViewPr>
  <p:slideViewPr>
    <p:cSldViewPr>
      <p:cViewPr>
        <p:scale>
          <a:sx n="100" d="100"/>
          <a:sy n="100" d="100"/>
        </p:scale>
        <p:origin x="-98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7.680266203703727E-2"/>
          <c:y val="3.4326430381765062E-2"/>
          <c:w val="0.84639467592592588"/>
          <c:h val="0.82748622477565092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Samlet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dPt>
            <c:idx val="0"/>
            <c:spPr>
              <a:solidFill>
                <a:srgbClr val="000080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Sheet1!$A$2:$A$41</c:f>
              <c:strCache>
                <c:ptCount val="12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</c:strCache>
            </c:strRef>
          </c:cat>
          <c:val>
            <c:numRef>
              <c:f>Sheet1!$B$2:$B$41</c:f>
              <c:numCache>
                <c:formatCode>General</c:formatCode>
                <c:ptCount val="12"/>
                <c:pt idx="0">
                  <c:v>6.8</c:v>
                </c:pt>
                <c:pt idx="1">
                  <c:v>11.1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Vanlige boliglån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Sheet1!$A$2:$A$41</c:f>
              <c:strCache>
                <c:ptCount val="12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</c:strCache>
            </c:strRef>
          </c:cat>
          <c:val>
            <c:numRef>
              <c:f>Sheet1!$D$2:$D$41</c:f>
              <c:numCache>
                <c:formatCode>General</c:formatCode>
                <c:ptCount val="12"/>
                <c:pt idx="3">
                  <c:v>15</c:v>
                </c:pt>
                <c:pt idx="4">
                  <c:v>11.1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Rammelån med pant i bolig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Sheet1!$A$2:$A$41</c:f>
              <c:strCache>
                <c:ptCount val="12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</c:strCache>
            </c:strRef>
          </c:cat>
          <c:val>
            <c:numRef>
              <c:f>Sheet1!$F$2:$F$41</c:f>
              <c:numCache>
                <c:formatCode>General</c:formatCode>
                <c:ptCount val="12"/>
                <c:pt idx="6">
                  <c:v>-2</c:v>
                </c:pt>
                <c:pt idx="7">
                  <c:v>8.2000000000000011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Sheet1!$A$2:$A$41</c:f>
              <c:strCache>
                <c:ptCount val="12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</c:strCache>
            </c:strRef>
          </c:cat>
          <c:val>
            <c:numRef>
              <c:f>Sheet1!$H$2:$H$41</c:f>
              <c:numCache>
                <c:formatCode>General</c:formatCode>
                <c:ptCount val="12"/>
                <c:pt idx="9">
                  <c:v>29.5</c:v>
                </c:pt>
                <c:pt idx="10">
                  <c:v>15</c:v>
                </c:pt>
              </c:numCache>
            </c:numRef>
          </c:val>
        </c:ser>
        <c:gapWidth val="140"/>
        <c:overlap val="100"/>
        <c:axId val="108436864"/>
        <c:axId val="10879948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Samlet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Sheet1!$A$2:$A$41</c:f>
              <c:strCache>
                <c:ptCount val="12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</c:strCache>
            </c:strRef>
          </c:cat>
          <c:val>
            <c:numRef>
              <c:f>Sheet1!$C$2:$C$41</c:f>
              <c:numCache>
                <c:formatCode>General</c:formatCode>
                <c:ptCount val="12"/>
                <c:pt idx="0">
                  <c:v>31.3</c:v>
                </c:pt>
                <c:pt idx="1">
                  <c:v>0</c:v>
                </c:pt>
                <c:pt idx="2">
                  <c:v>3.5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Vanlige boliglån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Sheet1!$A$2:$A$41</c:f>
              <c:strCache>
                <c:ptCount val="12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</c:strCache>
            </c:strRef>
          </c:cat>
          <c:val>
            <c:numRef>
              <c:f>Sheet1!$E$2:$E$41</c:f>
              <c:numCache>
                <c:formatCode>General</c:formatCode>
                <c:ptCount val="12"/>
                <c:pt idx="3">
                  <c:v>28.3</c:v>
                </c:pt>
                <c:pt idx="4">
                  <c:v>0</c:v>
                </c:pt>
                <c:pt idx="5">
                  <c:v>3.5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Rammelån med pant i bolig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Sheet1!$A$2:$A$41</c:f>
              <c:strCache>
                <c:ptCount val="12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</c:strCache>
            </c:strRef>
          </c:cat>
          <c:val>
            <c:numRef>
              <c:f>Sheet1!$G$2:$G$41</c:f>
              <c:numCache>
                <c:formatCode>General</c:formatCode>
                <c:ptCount val="12"/>
                <c:pt idx="6">
                  <c:v>28.3</c:v>
                </c:pt>
                <c:pt idx="7">
                  <c:v>3</c:v>
                </c:pt>
                <c:pt idx="8">
                  <c:v>-0.30000000000000016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Sheet1!$A$2:$A$41</c:f>
              <c:strCache>
                <c:ptCount val="12"/>
                <c:pt idx="0">
                  <c:v>3kv</c:v>
                </c:pt>
                <c:pt idx="1">
                  <c:v>4kv</c:v>
                </c:pt>
                <c:pt idx="2">
                  <c:v>1kv</c:v>
                </c:pt>
                <c:pt idx="3">
                  <c:v>3kv</c:v>
                </c:pt>
                <c:pt idx="4">
                  <c:v>4kv</c:v>
                </c:pt>
                <c:pt idx="5">
                  <c:v>1kv</c:v>
                </c:pt>
                <c:pt idx="6">
                  <c:v>3kv</c:v>
                </c:pt>
                <c:pt idx="7">
                  <c:v>4kv</c:v>
                </c:pt>
                <c:pt idx="8">
                  <c:v>1kv</c:v>
                </c:pt>
                <c:pt idx="9">
                  <c:v>3kv</c:v>
                </c:pt>
                <c:pt idx="10">
                  <c:v>4kv</c:v>
                </c:pt>
                <c:pt idx="11">
                  <c:v>1kv</c:v>
                </c:pt>
              </c:strCache>
            </c:strRef>
          </c:cat>
          <c:val>
            <c:numRef>
              <c:f>Sheet1!$I$2:$I$41</c:f>
              <c:numCache>
                <c:formatCode>General</c:formatCode>
                <c:ptCount val="12"/>
                <c:pt idx="9">
                  <c:v>11.7</c:v>
                </c:pt>
                <c:pt idx="10">
                  <c:v>3</c:v>
                </c:pt>
                <c:pt idx="11">
                  <c:v>0</c:v>
                </c:pt>
              </c:numCache>
            </c:numRef>
          </c:val>
        </c:ser>
        <c:marker val="1"/>
        <c:axId val="108801024"/>
        <c:axId val="108811008"/>
      </c:lineChart>
      <c:catAx>
        <c:axId val="108436864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08799488"/>
        <c:crossesAt val="0"/>
        <c:auto val="1"/>
        <c:lblAlgn val="ctr"/>
        <c:lblOffset val="100"/>
        <c:tickLblSkip val="1"/>
        <c:tickMarkSkip val="4"/>
      </c:catAx>
      <c:valAx>
        <c:axId val="108799488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08436864"/>
        <c:crosses val="autoZero"/>
        <c:crossBetween val="between"/>
        <c:majorUnit val="20"/>
        <c:minorUnit val="20"/>
      </c:valAx>
      <c:catAx>
        <c:axId val="10880102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08811008"/>
        <c:crossesAt val="-90"/>
        <c:auto val="1"/>
        <c:lblAlgn val="ctr"/>
        <c:lblOffset val="100"/>
        <c:tickLblSkip val="1"/>
        <c:tickMarkSkip val="1"/>
      </c:catAx>
      <c:valAx>
        <c:axId val="108811008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08801024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9461376552840626E-2"/>
          <c:y val="2.7362301587301612E-2"/>
          <c:w val="0.86107724689431964"/>
          <c:h val="0.83638591269841489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Sheet1!$A$2:$A$51</c:f>
              <c:strCache>
                <c:ptCount val="15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  <c:pt idx="12">
                  <c:v>3kv 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Sheet1!$B$2:$B$51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Sheet1!$A$2:$A$51</c:f>
              <c:strCache>
                <c:ptCount val="15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  <c:pt idx="12">
                  <c:v>3kv 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Sheet1!$D$2:$D$51</c:f>
              <c:numCache>
                <c:formatCode>General</c:formatCode>
                <c:ptCount val="15"/>
                <c:pt idx="3">
                  <c:v>3.9</c:v>
                </c:pt>
                <c:pt idx="4">
                  <c:v>3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Sheet1!$A$2:$A$51</c:f>
              <c:strCache>
                <c:ptCount val="15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  <c:pt idx="12">
                  <c:v>3kv 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Sheet1!$F$2:$F$51</c:f>
              <c:numCache>
                <c:formatCode>General</c:formatCode>
                <c:ptCount val="15"/>
                <c:pt idx="6">
                  <c:v>4.2</c:v>
                </c:pt>
                <c:pt idx="7">
                  <c:v>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Mislighold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Sheet1!$A$2:$A$51</c:f>
              <c:strCache>
                <c:ptCount val="15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  <c:pt idx="12">
                  <c:v>3kv 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Sheet1!$H$2:$H$51</c:f>
              <c:numCache>
                <c:formatCode>General</c:formatCode>
                <c:ptCount val="15"/>
                <c:pt idx="9">
                  <c:v>3</c:v>
                </c:pt>
                <c:pt idx="10">
                  <c:v>3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Sheet1!$A$2:$A$51</c:f>
              <c:strCache>
                <c:ptCount val="15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  <c:pt idx="12">
                  <c:v>3kv 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Sheet1!$J$2:$J$51</c:f>
              <c:numCache>
                <c:formatCode>General</c:formatCode>
                <c:ptCount val="15"/>
                <c:pt idx="12">
                  <c:v>3</c:v>
                </c:pt>
                <c:pt idx="13">
                  <c:v>3</c:v>
                </c:pt>
              </c:numCache>
            </c:numRef>
          </c:val>
        </c:ser>
        <c:gapWidth val="140"/>
        <c:overlap val="100"/>
        <c:axId val="100069376"/>
        <c:axId val="100071296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Sheet1!$A$2:$A$51</c:f>
              <c:strCache>
                <c:ptCount val="15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  <c:pt idx="12">
                  <c:v>3kv 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Sheet1!$C$2:$C$51</c:f>
              <c:numCache>
                <c:formatCode>General</c:formatCode>
                <c:ptCount val="15"/>
                <c:pt idx="0">
                  <c:v>0</c:v>
                </c:pt>
                <c:pt idx="1">
                  <c:v>-3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Sheet1!$A$2:$A$51</c:f>
              <c:strCache>
                <c:ptCount val="15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  <c:pt idx="12">
                  <c:v>3kv 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Sheet1!$E$2:$E$51</c:f>
              <c:numCache>
                <c:formatCode>General</c:formatCode>
                <c:ptCount val="15"/>
                <c:pt idx="3">
                  <c:v>5.2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Sheet1!$A$2:$A$51</c:f>
              <c:strCache>
                <c:ptCount val="15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  <c:pt idx="12">
                  <c:v>3kv 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Sheet1!$G$2:$G$51</c:f>
              <c:numCache>
                <c:formatCode>General</c:formatCode>
                <c:ptCount val="15"/>
                <c:pt idx="6">
                  <c:v>3</c:v>
                </c:pt>
                <c:pt idx="7">
                  <c:v>0</c:v>
                </c:pt>
                <c:pt idx="8">
                  <c:v>3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Mislighold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Sheet1!$A$2:$A$51</c:f>
              <c:strCache>
                <c:ptCount val="15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  <c:pt idx="12">
                  <c:v>3kv 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Sheet1!$I$2:$I$51</c:f>
              <c:numCache>
                <c:formatCode>General</c:formatCode>
                <c:ptCount val="15"/>
                <c:pt idx="9">
                  <c:v>-3</c:v>
                </c:pt>
                <c:pt idx="10">
                  <c:v>3</c:v>
                </c:pt>
                <c:pt idx="11">
                  <c:v>3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Finansieringssituasjonen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Sheet1!$A$2:$A$51</c:f>
              <c:strCache>
                <c:ptCount val="15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  <c:pt idx="12">
                  <c:v>3kv </c:v>
                </c:pt>
                <c:pt idx="13">
                  <c:v>4kv</c:v>
                </c:pt>
                <c:pt idx="14">
                  <c:v>1kv</c:v>
                </c:pt>
              </c:strCache>
            </c:strRef>
          </c:cat>
          <c:val>
            <c:numRef>
              <c:f>Sheet1!$K$2:$K$51</c:f>
              <c:numCache>
                <c:formatCode>General</c:formatCode>
                <c:ptCount val="15"/>
                <c:pt idx="12">
                  <c:v>3</c:v>
                </c:pt>
                <c:pt idx="13">
                  <c:v>0</c:v>
                </c:pt>
                <c:pt idx="14">
                  <c:v>3</c:v>
                </c:pt>
              </c:numCache>
            </c:numRef>
          </c:val>
        </c:ser>
        <c:marker val="1"/>
        <c:axId val="100072832"/>
        <c:axId val="109065344"/>
      </c:lineChart>
      <c:catAx>
        <c:axId val="100069376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00071296"/>
        <c:crossesAt val="0"/>
        <c:auto val="1"/>
        <c:lblAlgn val="ctr"/>
        <c:lblOffset val="100"/>
        <c:tickLblSkip val="1"/>
        <c:tickMarkSkip val="4"/>
      </c:catAx>
      <c:valAx>
        <c:axId val="100071296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00069376"/>
        <c:crosses val="autoZero"/>
        <c:crossBetween val="between"/>
        <c:majorUnit val="20"/>
        <c:minorUnit val="20"/>
      </c:valAx>
      <c:catAx>
        <c:axId val="100072832"/>
        <c:scaling>
          <c:orientation val="minMax"/>
        </c:scaling>
        <c:axPos val="b"/>
        <c:numFmt formatCode="General" sourceLinked="1"/>
        <c:majorTickMark val="in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09065344"/>
        <c:crossesAt val="-90"/>
        <c:auto val="1"/>
        <c:lblAlgn val="ctr"/>
        <c:lblOffset val="100"/>
        <c:tickLblSkip val="1"/>
        <c:tickMarkSkip val="1"/>
      </c:catAx>
      <c:valAx>
        <c:axId val="10906534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00072832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9493518518518524E-2"/>
          <c:y val="2.6880781334763192E-2"/>
          <c:w val="0.86101296296296137"/>
          <c:h val="0.83003929426332168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Sheet1!$A$2:$A$41</c:f>
              <c:strCache>
                <c:ptCount val="12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</c:strCache>
            </c:strRef>
          </c:cat>
          <c:val>
            <c:numRef>
              <c:f>Sheet1!$B$2:$B$41</c:f>
              <c:numCache>
                <c:formatCode>General</c:formatCode>
                <c:ptCount val="12"/>
                <c:pt idx="0">
                  <c:v>5.5</c:v>
                </c:pt>
                <c:pt idx="1">
                  <c:v>3.9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Maks.nedbettid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Sheet1!$A$2:$A$41</c:f>
              <c:strCache>
                <c:ptCount val="12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</c:strCache>
            </c:strRef>
          </c:cat>
          <c:val>
            <c:numRef>
              <c:f>Sheet1!$D$2:$D$41</c:f>
              <c:numCache>
                <c:formatCode>General</c:formatCode>
                <c:ptCount val="12"/>
                <c:pt idx="3">
                  <c:v>-3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Sheet1!$A$2:$A$41</c:f>
              <c:strCache>
                <c:ptCount val="12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</c:strCache>
            </c:strRef>
          </c:cat>
          <c:val>
            <c:numRef>
              <c:f>Sheet1!$F$2:$F$41</c:f>
              <c:numCache>
                <c:formatCode>General</c:formatCode>
                <c:ptCount val="12"/>
                <c:pt idx="6">
                  <c:v>3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Avdragsfrihet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Sheet1!$A$2:$A$41</c:f>
              <c:strCache>
                <c:ptCount val="12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</c:strCache>
            </c:strRef>
          </c:cat>
          <c:val>
            <c:numRef>
              <c:f>Sheet1!$H$2:$H$41</c:f>
              <c:numCache>
                <c:formatCode>General</c:formatCode>
                <c:ptCount val="12"/>
                <c:pt idx="9">
                  <c:v>-4.2</c:v>
                </c:pt>
                <c:pt idx="10">
                  <c:v>0</c:v>
                </c:pt>
              </c:numCache>
            </c:numRef>
          </c:val>
        </c:ser>
        <c:gapWidth val="140"/>
        <c:overlap val="100"/>
        <c:axId val="109231104"/>
        <c:axId val="109241472"/>
      </c:barChart>
      <c:lineChart>
        <c:grouping val="standard"/>
        <c:ser>
          <c:idx val="7"/>
          <c:order val="3"/>
          <c:tx>
            <c:strRef>
              <c:f>Sheet1!$E$1</c:f>
              <c:strCache>
                <c:ptCount val="1"/>
                <c:pt idx="0">
                  <c:v>Maks.nedbet tid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Sheet1!$A$2:$A$41</c:f>
              <c:strCache>
                <c:ptCount val="12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</c:strCache>
            </c:strRef>
          </c:cat>
          <c:val>
            <c:numRef>
              <c:f>Sheet1!$E$2:$E$41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marker val="1"/>
        <c:axId val="109231104"/>
        <c:axId val="109241472"/>
      </c:line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Sheet1!$A$2:$A$41</c:f>
              <c:strCache>
                <c:ptCount val="12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</c:strCache>
            </c:strRef>
          </c:cat>
          <c:val>
            <c:numRef>
              <c:f>Sheet1!$C$2:$C$41</c:f>
              <c:numCache>
                <c:formatCode>General</c:formatCode>
                <c:ptCount val="12"/>
                <c:pt idx="0">
                  <c:v>-3.6</c:v>
                </c:pt>
                <c:pt idx="1">
                  <c:v>-11.1</c:v>
                </c:pt>
                <c:pt idx="2">
                  <c:v>-11.8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Sheet1!$A$2:$A$41</c:f>
              <c:strCache>
                <c:ptCount val="12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</c:strCache>
            </c:strRef>
          </c:cat>
          <c:val>
            <c:numRef>
              <c:f>Sheet1!$G$2:$G$41</c:f>
              <c:numCache>
                <c:formatCode>General</c:formatCode>
                <c:ptCount val="12"/>
                <c:pt idx="6">
                  <c:v>0</c:v>
                </c:pt>
                <c:pt idx="7">
                  <c:v>-4.2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Avdragsfrihet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Sheet1!$A$2:$A$41</c:f>
              <c:strCache>
                <c:ptCount val="12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</c:strCache>
            </c:strRef>
          </c:cat>
          <c:val>
            <c:numRef>
              <c:f>Sheet1!$I$2:$I$41</c:f>
              <c:numCache>
                <c:formatCode>General</c:formatCode>
                <c:ptCount val="12"/>
                <c:pt idx="9">
                  <c:v>-4.2</c:v>
                </c:pt>
                <c:pt idx="10">
                  <c:v>3</c:v>
                </c:pt>
                <c:pt idx="11">
                  <c:v>0</c:v>
                </c:pt>
              </c:numCache>
            </c:numRef>
          </c:val>
        </c:ser>
        <c:marker val="1"/>
        <c:axId val="109243008"/>
        <c:axId val="109257088"/>
      </c:lineChart>
      <c:catAx>
        <c:axId val="109231104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09241472"/>
        <c:crossesAt val="0"/>
        <c:auto val="1"/>
        <c:lblAlgn val="ctr"/>
        <c:lblOffset val="100"/>
        <c:tickLblSkip val="1"/>
        <c:tickMarkSkip val="4"/>
      </c:catAx>
      <c:valAx>
        <c:axId val="10924147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09231104"/>
        <c:crosses val="autoZero"/>
        <c:crossBetween val="between"/>
        <c:majorUnit val="20"/>
        <c:minorUnit val="20"/>
      </c:valAx>
      <c:catAx>
        <c:axId val="109243008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09257088"/>
        <c:crossesAt val="-90"/>
        <c:auto val="1"/>
        <c:lblAlgn val="ctr"/>
        <c:lblOffset val="100"/>
        <c:tickLblSkip val="1"/>
        <c:tickMarkSkip val="1"/>
      </c:catAx>
      <c:valAx>
        <c:axId val="109257088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09243008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9346527777777792E-2"/>
          <c:y val="2.7198612329377814E-2"/>
          <c:w val="0.86064305555555742"/>
          <c:h val="0.83245667423158565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Sheet1!$A$2:$A$31</c:f>
              <c:strCache>
                <c:ptCount val="9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</c:strCache>
            </c:strRef>
          </c:cat>
          <c:val>
            <c:numRef>
              <c:f>Sheet1!$B$2:$B$31</c:f>
              <c:numCache>
                <c:formatCode>General</c:formatCode>
                <c:ptCount val="9"/>
                <c:pt idx="0">
                  <c:v>11.1</c:v>
                </c:pt>
                <c:pt idx="1">
                  <c:v>16.8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Sheet1!$A$2:$A$31</c:f>
              <c:strCache>
                <c:ptCount val="9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</c:strCache>
            </c:strRef>
          </c:cat>
          <c:val>
            <c:numRef>
              <c:f>Sheet1!$D$2:$D$31</c:f>
              <c:numCache>
                <c:formatCode>General</c:formatCode>
                <c:ptCount val="9"/>
                <c:pt idx="3">
                  <c:v>0</c:v>
                </c:pt>
                <c:pt idx="4">
                  <c:v>-1.1000000000000001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Sheet1!$A$2:$A$31</c:f>
              <c:strCache>
                <c:ptCount val="9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</c:strCache>
            </c:strRef>
          </c:cat>
          <c:val>
            <c:numRef>
              <c:f>Sheet1!$F$2:$F$31</c:f>
              <c:numCache>
                <c:formatCode>General</c:formatCode>
                <c:ptCount val="9"/>
                <c:pt idx="6">
                  <c:v>5.9</c:v>
                </c:pt>
                <c:pt idx="7">
                  <c:v>0</c:v>
                </c:pt>
              </c:numCache>
            </c:numRef>
          </c:val>
        </c:ser>
        <c:gapWidth val="140"/>
        <c:overlap val="100"/>
        <c:axId val="109422464"/>
        <c:axId val="109424000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Sheet1!$A$2:$A$31</c:f>
              <c:strCache>
                <c:ptCount val="9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</c:strCache>
            </c:strRef>
          </c:cat>
          <c:val>
            <c:numRef>
              <c:f>Sheet1!$C$2:$C$31</c:f>
              <c:numCache>
                <c:formatCode>General</c:formatCode>
                <c:ptCount val="9"/>
                <c:pt idx="0">
                  <c:v>6.7</c:v>
                </c:pt>
                <c:pt idx="1">
                  <c:v>29.2</c:v>
                </c:pt>
                <c:pt idx="2">
                  <c:v>33.800000000000004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Sheet1!$A$2:$A$31</c:f>
              <c:strCache>
                <c:ptCount val="9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</c:strCache>
            </c:strRef>
          </c:cat>
          <c:val>
            <c:numRef>
              <c:f>Sheet1!$E$2:$E$31</c:f>
              <c:numCache>
                <c:formatCode>General</c:formatCode>
                <c:ptCount val="9"/>
                <c:pt idx="3">
                  <c:v>7.2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Sheet1!$A$2:$A$31</c:f>
              <c:strCache>
                <c:ptCount val="9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</c:strCache>
            </c:strRef>
          </c:cat>
          <c:val>
            <c:numRef>
              <c:f>Sheet1!$G$2:$G$31</c:f>
              <c:numCache>
                <c:formatCode>General</c:formatCode>
                <c:ptCount val="9"/>
                <c:pt idx="6">
                  <c:v>5</c:v>
                </c:pt>
                <c:pt idx="7">
                  <c:v>13</c:v>
                </c:pt>
                <c:pt idx="8">
                  <c:v>0</c:v>
                </c:pt>
              </c:numCache>
            </c:numRef>
          </c:val>
        </c:ser>
        <c:marker val="1"/>
        <c:axId val="109422464"/>
        <c:axId val="109424000"/>
      </c:lineChart>
      <c:lineChart>
        <c:grouping val="standard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Sheet1!$A$2:$A$31</c:f>
              <c:strCache>
                <c:ptCount val="9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</c:strCache>
            </c:strRef>
          </c:cat>
          <c:val>
            <c:numRef>
              <c:f>Sheet1!$H$2:$H$31</c:f>
              <c:numCache>
                <c:formatCode>General</c:formatCode>
                <c:ptCount val="9"/>
              </c:numCache>
            </c:numRef>
          </c:val>
        </c:ser>
        <c:marker val="1"/>
        <c:axId val="109435520"/>
        <c:axId val="109433984"/>
      </c:lineChart>
      <c:catAx>
        <c:axId val="109422464"/>
        <c:scaling>
          <c:orientation val="minMax"/>
        </c:scaling>
        <c:axPos val="b"/>
        <c:maj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109424000"/>
        <c:crossesAt val="0"/>
        <c:auto val="1"/>
        <c:lblAlgn val="ctr"/>
        <c:lblOffset val="100"/>
        <c:tickLblSkip val="1"/>
        <c:tickMarkSkip val="4"/>
      </c:catAx>
      <c:valAx>
        <c:axId val="10942400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09422464"/>
        <c:crosses val="autoZero"/>
        <c:crossBetween val="between"/>
        <c:majorUnit val="20"/>
        <c:minorUnit val="20"/>
      </c:valAx>
      <c:valAx>
        <c:axId val="10943398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09435520"/>
        <c:crosses val="max"/>
        <c:crossBetween val="between"/>
        <c:majorUnit val="20"/>
      </c:valAx>
      <c:catAx>
        <c:axId val="109435520"/>
        <c:scaling>
          <c:orientation val="minMax"/>
        </c:scaling>
        <c:axPos val="b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09433984"/>
        <c:crossesAt val="-90"/>
        <c:auto val="1"/>
        <c:lblAlgn val="ctr"/>
        <c:lblOffset val="10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9525231481481514E-2"/>
          <c:y val="2.8813402932601269E-2"/>
          <c:w val="0.86094953703703825"/>
          <c:h val="0.83153315284210549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Sheet1!$A$2:$A$21</c:f>
              <c:strCache>
                <c:ptCount val="6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</c:strCache>
            </c:strRef>
          </c:cat>
          <c:val>
            <c:numRef>
              <c:f>Sheet1!$B$2:$B$21</c:f>
              <c:numCache>
                <c:formatCode>General</c:formatCode>
                <c:ptCount val="6"/>
                <c:pt idx="0">
                  <c:v>23.6</c:v>
                </c:pt>
                <c:pt idx="1">
                  <c:v>16.600000000000001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Sheet1!$A$2:$A$21</c:f>
              <c:strCache>
                <c:ptCount val="6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</c:strCache>
            </c:strRef>
          </c:cat>
          <c:val>
            <c:numRef>
              <c:f>Sheet1!$D$2:$D$21</c:f>
              <c:numCache>
                <c:formatCode>General</c:formatCode>
                <c:ptCount val="6"/>
                <c:pt idx="3">
                  <c:v>10.7</c:v>
                </c:pt>
                <c:pt idx="4">
                  <c:v>10.7</c:v>
                </c:pt>
              </c:numCache>
            </c:numRef>
          </c:val>
        </c:ser>
        <c:gapWidth val="140"/>
        <c:overlap val="100"/>
        <c:axId val="109642880"/>
        <c:axId val="109644800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Sheet1!$A$2:$A$21</c:f>
              <c:strCache>
                <c:ptCount val="6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</c:strCache>
            </c:strRef>
          </c:cat>
          <c:val>
            <c:numRef>
              <c:f>Sheet1!$C$2:$C$21</c:f>
              <c:numCache>
                <c:formatCode>General</c:formatCode>
                <c:ptCount val="6"/>
                <c:pt idx="0">
                  <c:v>0</c:v>
                </c:pt>
                <c:pt idx="1">
                  <c:v>16.600000000000001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Sheet1!$A$2:$A$21</c:f>
              <c:strCache>
                <c:ptCount val="6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</c:strCache>
            </c:strRef>
          </c:cat>
          <c:val>
            <c:numRef>
              <c:f>Sheet1!$E$2:$E$21</c:f>
              <c:numCache>
                <c:formatCode>General</c:formatCode>
                <c:ptCount val="6"/>
                <c:pt idx="3">
                  <c:v>0</c:v>
                </c:pt>
                <c:pt idx="4">
                  <c:v>10.7</c:v>
                </c:pt>
                <c:pt idx="5">
                  <c:v>0</c:v>
                </c:pt>
              </c:numCache>
            </c:numRef>
          </c:val>
        </c:ser>
        <c:marker val="1"/>
        <c:axId val="109650688"/>
        <c:axId val="109652224"/>
      </c:lineChart>
      <c:catAx>
        <c:axId val="109642880"/>
        <c:scaling>
          <c:orientation val="minMax"/>
        </c:scaling>
        <c:axPos val="b"/>
        <c:maj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109644800"/>
        <c:crossesAt val="0"/>
        <c:auto val="1"/>
        <c:lblAlgn val="ctr"/>
        <c:lblOffset val="100"/>
        <c:tickLblSkip val="1"/>
        <c:tickMarkSkip val="4"/>
      </c:catAx>
      <c:valAx>
        <c:axId val="10964480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09642880"/>
        <c:crosses val="autoZero"/>
        <c:crossBetween val="between"/>
        <c:majorUnit val="20"/>
        <c:minorUnit val="20"/>
      </c:valAx>
      <c:catAx>
        <c:axId val="109650688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09652224"/>
        <c:crossesAt val="-90"/>
        <c:auto val="1"/>
        <c:lblAlgn val="ctr"/>
        <c:lblOffset val="100"/>
        <c:tickLblSkip val="1"/>
        <c:tickMarkSkip val="1"/>
      </c:catAx>
      <c:valAx>
        <c:axId val="10965222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09650688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2588657407407419E-2"/>
          <c:y val="2.5527184787788371E-2"/>
          <c:w val="0.87204398148148221"/>
          <c:h val="0.83404825985694631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Sheet1!$A$2:$A$61</c:f>
              <c:strCache>
                <c:ptCount val="18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  <c:pt idx="12">
                  <c:v>3kv </c:v>
                </c:pt>
                <c:pt idx="13">
                  <c:v>4kv</c:v>
                </c:pt>
                <c:pt idx="14">
                  <c:v>1kv</c:v>
                </c:pt>
                <c:pt idx="15">
                  <c:v>3kv 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Sheet1!$B$2:$B$61</c:f>
              <c:numCache>
                <c:formatCode>General</c:formatCode>
                <c:ptCount val="18"/>
                <c:pt idx="0">
                  <c:v>7.9</c:v>
                </c:pt>
                <c:pt idx="1">
                  <c:v>34.6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Sheet1!$A$2:$A$61</c:f>
              <c:strCache>
                <c:ptCount val="18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  <c:pt idx="12">
                  <c:v>3kv </c:v>
                </c:pt>
                <c:pt idx="13">
                  <c:v>4kv</c:v>
                </c:pt>
                <c:pt idx="14">
                  <c:v>1kv</c:v>
                </c:pt>
                <c:pt idx="15">
                  <c:v>3kv 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Sheet1!$D$2:$D$61</c:f>
              <c:numCache>
                <c:formatCode>General</c:formatCode>
                <c:ptCount val="18"/>
                <c:pt idx="3">
                  <c:v>-1.1000000000000001</c:v>
                </c:pt>
                <c:pt idx="4">
                  <c:v>-1.1000000000000001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Sheet1!$A$2:$A$61</c:f>
              <c:strCache>
                <c:ptCount val="18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  <c:pt idx="12">
                  <c:v>3kv </c:v>
                </c:pt>
                <c:pt idx="13">
                  <c:v>4kv</c:v>
                </c:pt>
                <c:pt idx="14">
                  <c:v>1kv</c:v>
                </c:pt>
                <c:pt idx="15">
                  <c:v>3kv 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Sheet1!$F$2:$F$61</c:f>
              <c:numCache>
                <c:formatCode>General</c:formatCode>
                <c:ptCount val="18"/>
                <c:pt idx="6">
                  <c:v>20</c:v>
                </c:pt>
                <c:pt idx="7">
                  <c:v>13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Sheet1!$A$2:$A$61</c:f>
              <c:strCache>
                <c:ptCount val="18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  <c:pt idx="12">
                  <c:v>3kv </c:v>
                </c:pt>
                <c:pt idx="13">
                  <c:v>4kv</c:v>
                </c:pt>
                <c:pt idx="14">
                  <c:v>1kv</c:v>
                </c:pt>
                <c:pt idx="15">
                  <c:v>3kv 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Sheet1!$H$2:$H$61</c:f>
              <c:numCache>
                <c:formatCode>General</c:formatCode>
                <c:ptCount val="18"/>
                <c:pt idx="9">
                  <c:v>0</c:v>
                </c:pt>
                <c:pt idx="10">
                  <c:v>4.0999999999999996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Sheet1!$A$2:$A$61</c:f>
              <c:strCache>
                <c:ptCount val="18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  <c:pt idx="12">
                  <c:v>3kv </c:v>
                </c:pt>
                <c:pt idx="13">
                  <c:v>4kv</c:v>
                </c:pt>
                <c:pt idx="14">
                  <c:v>1kv</c:v>
                </c:pt>
                <c:pt idx="15">
                  <c:v>3kv 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Sheet1!$J$2:$J$61</c:f>
              <c:numCache>
                <c:formatCode>General</c:formatCode>
                <c:ptCount val="18"/>
                <c:pt idx="12">
                  <c:v>12.4</c:v>
                </c:pt>
                <c:pt idx="13">
                  <c:v>20.7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Sheet1!$A$2:$A$61</c:f>
              <c:strCache>
                <c:ptCount val="18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  <c:pt idx="12">
                  <c:v>3kv </c:v>
                </c:pt>
                <c:pt idx="13">
                  <c:v>4kv</c:v>
                </c:pt>
                <c:pt idx="14">
                  <c:v>1kv</c:v>
                </c:pt>
                <c:pt idx="15">
                  <c:v>3kv 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Sheet1!$L$2:$L$61</c:f>
              <c:numCache>
                <c:formatCode>General</c:formatCode>
                <c:ptCount val="18"/>
                <c:pt idx="15">
                  <c:v>12.4</c:v>
                </c:pt>
                <c:pt idx="16">
                  <c:v>27.8</c:v>
                </c:pt>
              </c:numCache>
            </c:numRef>
          </c:val>
        </c:ser>
        <c:gapWidth val="140"/>
        <c:overlap val="100"/>
        <c:axId val="108526592"/>
        <c:axId val="10959782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Sheet1!$A$2:$A$61</c:f>
              <c:strCache>
                <c:ptCount val="18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  <c:pt idx="12">
                  <c:v>3kv </c:v>
                </c:pt>
                <c:pt idx="13">
                  <c:v>4kv</c:v>
                </c:pt>
                <c:pt idx="14">
                  <c:v>1kv</c:v>
                </c:pt>
                <c:pt idx="15">
                  <c:v>3kv 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Sheet1!$C$2:$C$61</c:f>
              <c:numCache>
                <c:formatCode>General</c:formatCode>
                <c:ptCount val="18"/>
                <c:pt idx="0">
                  <c:v>0.9</c:v>
                </c:pt>
                <c:pt idx="1">
                  <c:v>0.9</c:v>
                </c:pt>
                <c:pt idx="2">
                  <c:v>17.2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Sheet1!$A$2:$A$61</c:f>
              <c:strCache>
                <c:ptCount val="18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  <c:pt idx="12">
                  <c:v>3kv </c:v>
                </c:pt>
                <c:pt idx="13">
                  <c:v>4kv</c:v>
                </c:pt>
                <c:pt idx="14">
                  <c:v>1kv</c:v>
                </c:pt>
                <c:pt idx="15">
                  <c:v>3kv 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Sheet1!$E$2:$E$61</c:f>
              <c:numCache>
                <c:formatCode>General</c:formatCode>
                <c:ptCount val="18"/>
                <c:pt idx="3">
                  <c:v>-7</c:v>
                </c:pt>
                <c:pt idx="4">
                  <c:v>-1.1000000000000001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Sheet1!$A$2:$A$61</c:f>
              <c:strCache>
                <c:ptCount val="18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  <c:pt idx="12">
                  <c:v>3kv </c:v>
                </c:pt>
                <c:pt idx="13">
                  <c:v>4kv</c:v>
                </c:pt>
                <c:pt idx="14">
                  <c:v>1kv</c:v>
                </c:pt>
                <c:pt idx="15">
                  <c:v>3kv 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Sheet1!$G$2:$G$61</c:f>
              <c:numCache>
                <c:formatCode>General</c:formatCode>
                <c:ptCount val="18"/>
                <c:pt idx="6">
                  <c:v>0</c:v>
                </c:pt>
                <c:pt idx="7">
                  <c:v>0</c:v>
                </c:pt>
                <c:pt idx="8">
                  <c:v>17.2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Sheet1!$A$2:$A$61</c:f>
              <c:strCache>
                <c:ptCount val="18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  <c:pt idx="12">
                  <c:v>3kv </c:v>
                </c:pt>
                <c:pt idx="13">
                  <c:v>4kv</c:v>
                </c:pt>
                <c:pt idx="14">
                  <c:v>1kv</c:v>
                </c:pt>
                <c:pt idx="15">
                  <c:v>3kv 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Sheet1!$I$2:$I$61</c:f>
              <c:numCache>
                <c:formatCode>General</c:formatCode>
                <c:ptCount val="18"/>
                <c:pt idx="9">
                  <c:v>0</c:v>
                </c:pt>
                <c:pt idx="10">
                  <c:v>0</c:v>
                </c:pt>
                <c:pt idx="11">
                  <c:v>4.0999999999999996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Sheet1!$A$2:$A$61</c:f>
              <c:strCache>
                <c:ptCount val="18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  <c:pt idx="12">
                  <c:v>3kv </c:v>
                </c:pt>
                <c:pt idx="13">
                  <c:v>4kv</c:v>
                </c:pt>
                <c:pt idx="14">
                  <c:v>1kv</c:v>
                </c:pt>
                <c:pt idx="15">
                  <c:v>3kv 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Sheet1!$K$2:$K$61</c:f>
              <c:numCache>
                <c:formatCode>General</c:formatCode>
                <c:ptCount val="18"/>
                <c:pt idx="12">
                  <c:v>0</c:v>
                </c:pt>
                <c:pt idx="13">
                  <c:v>20.7</c:v>
                </c:pt>
                <c:pt idx="14">
                  <c:v>20.7</c:v>
                </c:pt>
              </c:numCache>
            </c:numRef>
          </c:val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</c:dPt>
          <c:cat>
            <c:strRef>
              <c:f>Sheet1!$A$2:$A$61</c:f>
              <c:strCache>
                <c:ptCount val="18"/>
                <c:pt idx="0">
                  <c:v>3kv </c:v>
                </c:pt>
                <c:pt idx="1">
                  <c:v>4kv</c:v>
                </c:pt>
                <c:pt idx="2">
                  <c:v>1kv</c:v>
                </c:pt>
                <c:pt idx="3">
                  <c:v>3kv </c:v>
                </c:pt>
                <c:pt idx="4">
                  <c:v>4kv</c:v>
                </c:pt>
                <c:pt idx="5">
                  <c:v>1kv</c:v>
                </c:pt>
                <c:pt idx="6">
                  <c:v>3kv </c:v>
                </c:pt>
                <c:pt idx="7">
                  <c:v>4kv</c:v>
                </c:pt>
                <c:pt idx="8">
                  <c:v>1kv</c:v>
                </c:pt>
                <c:pt idx="9">
                  <c:v>3kv </c:v>
                </c:pt>
                <c:pt idx="10">
                  <c:v>4kv</c:v>
                </c:pt>
                <c:pt idx="11">
                  <c:v>1kv</c:v>
                </c:pt>
                <c:pt idx="12">
                  <c:v>3kv </c:v>
                </c:pt>
                <c:pt idx="13">
                  <c:v>4kv</c:v>
                </c:pt>
                <c:pt idx="14">
                  <c:v>1kv</c:v>
                </c:pt>
                <c:pt idx="15">
                  <c:v>3kv </c:v>
                </c:pt>
                <c:pt idx="16">
                  <c:v>4kv</c:v>
                </c:pt>
                <c:pt idx="17">
                  <c:v>1kv</c:v>
                </c:pt>
              </c:strCache>
            </c:strRef>
          </c:cat>
          <c:val>
            <c:numRef>
              <c:f>Sheet1!$M$2:$M$61</c:f>
              <c:numCache>
                <c:formatCode>General</c:formatCode>
                <c:ptCount val="18"/>
                <c:pt idx="15">
                  <c:v>4.0999999999999996</c:v>
                </c:pt>
                <c:pt idx="16">
                  <c:v>44.3</c:v>
                </c:pt>
                <c:pt idx="17">
                  <c:v>43.2</c:v>
                </c:pt>
              </c:numCache>
            </c:numRef>
          </c:val>
        </c:ser>
        <c:marker val="1"/>
        <c:axId val="109599360"/>
        <c:axId val="109609344"/>
      </c:lineChart>
      <c:catAx>
        <c:axId val="108526592"/>
        <c:scaling>
          <c:orientation val="minMax"/>
        </c:scaling>
        <c:axPos val="b"/>
        <c:maj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109597824"/>
        <c:crossesAt val="0"/>
        <c:auto val="1"/>
        <c:lblAlgn val="ctr"/>
        <c:lblOffset val="100"/>
        <c:tickLblSkip val="1"/>
        <c:tickMarkSkip val="4"/>
      </c:catAx>
      <c:valAx>
        <c:axId val="10959782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08526592"/>
        <c:crosses val="autoZero"/>
        <c:crossBetween val="between"/>
        <c:majorUnit val="20"/>
        <c:minorUnit val="20"/>
      </c:valAx>
      <c:catAx>
        <c:axId val="10959936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09609344"/>
        <c:crossesAt val="-90"/>
        <c:auto val="1"/>
        <c:lblAlgn val="ctr"/>
        <c:lblOffset val="100"/>
        <c:tickLblSkip val="1"/>
        <c:tickMarkSkip val="1"/>
      </c:catAx>
      <c:valAx>
        <c:axId val="10960934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09599360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2823842592592549E-2"/>
          <c:y val="2.8963511539311541E-2"/>
          <c:w val="0.87078020833333436"/>
          <c:h val="0.82634766456753561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Sheet1!$A$2:$A$28</c:f>
              <c:strCache>
                <c:ptCount val="12"/>
                <c:pt idx="0">
                  <c:v>3kv </c:v>
                </c:pt>
                <c:pt idx="1">
                  <c:v>4kv </c:v>
                </c:pt>
                <c:pt idx="2">
                  <c:v>1kv </c:v>
                </c:pt>
                <c:pt idx="3">
                  <c:v>3kv </c:v>
                </c:pt>
                <c:pt idx="4">
                  <c:v>4kv</c:v>
                </c:pt>
                <c:pt idx="5">
                  <c:v>1kv </c:v>
                </c:pt>
                <c:pt idx="6">
                  <c:v>3kv </c:v>
                </c:pt>
                <c:pt idx="7">
                  <c:v>4kv</c:v>
                </c:pt>
                <c:pt idx="8">
                  <c:v>1kv </c:v>
                </c:pt>
                <c:pt idx="9">
                  <c:v>3kv </c:v>
                </c:pt>
                <c:pt idx="10">
                  <c:v>4kv</c:v>
                </c:pt>
                <c:pt idx="11">
                  <c:v>1kv </c:v>
                </c:pt>
              </c:strCache>
            </c:strRef>
          </c:cat>
          <c:val>
            <c:numRef>
              <c:f>Sheet1!$B$2:$B$28</c:f>
              <c:numCache>
                <c:formatCode>General</c:formatCode>
                <c:ptCount val="12"/>
                <c:pt idx="0">
                  <c:v>-2.1</c:v>
                </c:pt>
                <c:pt idx="1">
                  <c:v>-22.6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Sheet1!$A$2:$A$28</c:f>
              <c:strCache>
                <c:ptCount val="12"/>
                <c:pt idx="0">
                  <c:v>3kv </c:v>
                </c:pt>
                <c:pt idx="1">
                  <c:v>4kv </c:v>
                </c:pt>
                <c:pt idx="2">
                  <c:v>1kv </c:v>
                </c:pt>
                <c:pt idx="3">
                  <c:v>3kv </c:v>
                </c:pt>
                <c:pt idx="4">
                  <c:v>4kv</c:v>
                </c:pt>
                <c:pt idx="5">
                  <c:v>1kv </c:v>
                </c:pt>
                <c:pt idx="6">
                  <c:v>3kv </c:v>
                </c:pt>
                <c:pt idx="7">
                  <c:v>4kv</c:v>
                </c:pt>
                <c:pt idx="8">
                  <c:v>1kv </c:v>
                </c:pt>
                <c:pt idx="9">
                  <c:v>3kv </c:v>
                </c:pt>
                <c:pt idx="10">
                  <c:v>4kv</c:v>
                </c:pt>
                <c:pt idx="11">
                  <c:v>1kv </c:v>
                </c:pt>
              </c:strCache>
            </c:strRef>
          </c:cat>
          <c:val>
            <c:numRef>
              <c:f>Sheet1!$D$2:$D$28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krav til sikkerhet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Sheet1!$A$2:$A$28</c:f>
              <c:strCache>
                <c:ptCount val="12"/>
                <c:pt idx="0">
                  <c:v>3kv </c:v>
                </c:pt>
                <c:pt idx="1">
                  <c:v>4kv </c:v>
                </c:pt>
                <c:pt idx="2">
                  <c:v>1kv </c:v>
                </c:pt>
                <c:pt idx="3">
                  <c:v>3kv </c:v>
                </c:pt>
                <c:pt idx="4">
                  <c:v>4kv</c:v>
                </c:pt>
                <c:pt idx="5">
                  <c:v>1kv </c:v>
                </c:pt>
                <c:pt idx="6">
                  <c:v>3kv </c:v>
                </c:pt>
                <c:pt idx="7">
                  <c:v>4kv</c:v>
                </c:pt>
                <c:pt idx="8">
                  <c:v>1kv </c:v>
                </c:pt>
                <c:pt idx="9">
                  <c:v>3kv </c:v>
                </c:pt>
                <c:pt idx="10">
                  <c:v>4kv</c:v>
                </c:pt>
                <c:pt idx="11">
                  <c:v>1kv </c:v>
                </c:pt>
              </c:strCache>
            </c:strRef>
          </c:cat>
          <c:val>
            <c:numRef>
              <c:f>Sheet1!$F$2:$F$28</c:f>
              <c:numCache>
                <c:formatCode>General</c:formatCode>
                <c:ptCount val="12"/>
                <c:pt idx="6">
                  <c:v>4.0999999999999996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Sheet1!$A$2:$A$28</c:f>
              <c:strCache>
                <c:ptCount val="12"/>
                <c:pt idx="0">
                  <c:v>3kv </c:v>
                </c:pt>
                <c:pt idx="1">
                  <c:v>4kv </c:v>
                </c:pt>
                <c:pt idx="2">
                  <c:v>1kv </c:v>
                </c:pt>
                <c:pt idx="3">
                  <c:v>3kv </c:v>
                </c:pt>
                <c:pt idx="4">
                  <c:v>4kv</c:v>
                </c:pt>
                <c:pt idx="5">
                  <c:v>1kv </c:v>
                </c:pt>
                <c:pt idx="6">
                  <c:v>3kv </c:v>
                </c:pt>
                <c:pt idx="7">
                  <c:v>4kv</c:v>
                </c:pt>
                <c:pt idx="8">
                  <c:v>1kv </c:v>
                </c:pt>
                <c:pt idx="9">
                  <c:v>3kv </c:v>
                </c:pt>
                <c:pt idx="10">
                  <c:v>4kv</c:v>
                </c:pt>
                <c:pt idx="11">
                  <c:v>1kv </c:v>
                </c:pt>
              </c:strCache>
            </c:strRef>
          </c:cat>
          <c:val>
            <c:numRef>
              <c:f>Sheet1!$H$2:$H$28</c:f>
              <c:numCache>
                <c:formatCode>General</c:formatCode>
                <c:ptCount val="12"/>
                <c:pt idx="9">
                  <c:v>-9.6</c:v>
                </c:pt>
                <c:pt idx="10">
                  <c:v>0.9</c:v>
                </c:pt>
              </c:numCache>
            </c:numRef>
          </c:val>
        </c:ser>
        <c:gapWidth val="140"/>
        <c:overlap val="100"/>
        <c:axId val="109906176"/>
        <c:axId val="10991654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Sheet1!$A$2:$A$28</c:f>
              <c:strCache>
                <c:ptCount val="12"/>
                <c:pt idx="0">
                  <c:v>3kv </c:v>
                </c:pt>
                <c:pt idx="1">
                  <c:v>4kv </c:v>
                </c:pt>
                <c:pt idx="2">
                  <c:v>1kv </c:v>
                </c:pt>
                <c:pt idx="3">
                  <c:v>3kv </c:v>
                </c:pt>
                <c:pt idx="4">
                  <c:v>4kv</c:v>
                </c:pt>
                <c:pt idx="5">
                  <c:v>1kv </c:v>
                </c:pt>
                <c:pt idx="6">
                  <c:v>3kv </c:v>
                </c:pt>
                <c:pt idx="7">
                  <c:v>4kv</c:v>
                </c:pt>
                <c:pt idx="8">
                  <c:v>1kv </c:v>
                </c:pt>
                <c:pt idx="9">
                  <c:v>3kv </c:v>
                </c:pt>
                <c:pt idx="10">
                  <c:v>4kv</c:v>
                </c:pt>
                <c:pt idx="11">
                  <c:v>1kv </c:v>
                </c:pt>
              </c:strCache>
            </c:strRef>
          </c:cat>
          <c:val>
            <c:numRef>
              <c:f>Sheet1!$C$2:$C$28</c:f>
              <c:numCache>
                <c:formatCode>General</c:formatCode>
                <c:ptCount val="12"/>
                <c:pt idx="0">
                  <c:v>6.6</c:v>
                </c:pt>
                <c:pt idx="1">
                  <c:v>-15.4</c:v>
                </c:pt>
                <c:pt idx="2">
                  <c:v>-24.4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Sheet1!$A$2:$A$28</c:f>
              <c:strCache>
                <c:ptCount val="12"/>
                <c:pt idx="0">
                  <c:v>3kv </c:v>
                </c:pt>
                <c:pt idx="1">
                  <c:v>4kv </c:v>
                </c:pt>
                <c:pt idx="2">
                  <c:v>1kv </c:v>
                </c:pt>
                <c:pt idx="3">
                  <c:v>3kv </c:v>
                </c:pt>
                <c:pt idx="4">
                  <c:v>4kv</c:v>
                </c:pt>
                <c:pt idx="5">
                  <c:v>1kv </c:v>
                </c:pt>
                <c:pt idx="6">
                  <c:v>3kv </c:v>
                </c:pt>
                <c:pt idx="7">
                  <c:v>4kv</c:v>
                </c:pt>
                <c:pt idx="8">
                  <c:v>1kv </c:v>
                </c:pt>
                <c:pt idx="9">
                  <c:v>3kv </c:v>
                </c:pt>
                <c:pt idx="10">
                  <c:v>4kv</c:v>
                </c:pt>
                <c:pt idx="11">
                  <c:v>1kv </c:v>
                </c:pt>
              </c:strCache>
            </c:strRef>
          </c:cat>
          <c:val>
            <c:numRef>
              <c:f>Sheet1!$E$2:$E$28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krav til sikkerhet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Sheet1!$A$2:$A$28</c:f>
              <c:strCache>
                <c:ptCount val="12"/>
                <c:pt idx="0">
                  <c:v>3kv </c:v>
                </c:pt>
                <c:pt idx="1">
                  <c:v>4kv </c:v>
                </c:pt>
                <c:pt idx="2">
                  <c:v>1kv </c:v>
                </c:pt>
                <c:pt idx="3">
                  <c:v>3kv </c:v>
                </c:pt>
                <c:pt idx="4">
                  <c:v>4kv</c:v>
                </c:pt>
                <c:pt idx="5">
                  <c:v>1kv </c:v>
                </c:pt>
                <c:pt idx="6">
                  <c:v>3kv </c:v>
                </c:pt>
                <c:pt idx="7">
                  <c:v>4kv</c:v>
                </c:pt>
                <c:pt idx="8">
                  <c:v>1kv </c:v>
                </c:pt>
                <c:pt idx="9">
                  <c:v>3kv </c:v>
                </c:pt>
                <c:pt idx="10">
                  <c:v>4kv</c:v>
                </c:pt>
                <c:pt idx="11">
                  <c:v>1kv </c:v>
                </c:pt>
              </c:strCache>
            </c:strRef>
          </c:cat>
          <c:val>
            <c:numRef>
              <c:f>Sheet1!$G$2:$G$28</c:f>
              <c:numCache>
                <c:formatCode>General</c:formatCode>
                <c:ptCount val="12"/>
                <c:pt idx="6">
                  <c:v>7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Sheet1!$A$2:$A$28</c:f>
              <c:strCache>
                <c:ptCount val="12"/>
                <c:pt idx="0">
                  <c:v>3kv </c:v>
                </c:pt>
                <c:pt idx="1">
                  <c:v>4kv </c:v>
                </c:pt>
                <c:pt idx="2">
                  <c:v>1kv </c:v>
                </c:pt>
                <c:pt idx="3">
                  <c:v>3kv </c:v>
                </c:pt>
                <c:pt idx="4">
                  <c:v>4kv</c:v>
                </c:pt>
                <c:pt idx="5">
                  <c:v>1kv </c:v>
                </c:pt>
                <c:pt idx="6">
                  <c:v>3kv </c:v>
                </c:pt>
                <c:pt idx="7">
                  <c:v>4kv</c:v>
                </c:pt>
                <c:pt idx="8">
                  <c:v>1kv </c:v>
                </c:pt>
                <c:pt idx="9">
                  <c:v>3kv </c:v>
                </c:pt>
                <c:pt idx="10">
                  <c:v>4kv</c:v>
                </c:pt>
                <c:pt idx="11">
                  <c:v>1kv </c:v>
                </c:pt>
              </c:strCache>
            </c:strRef>
          </c:cat>
          <c:val>
            <c:numRef>
              <c:f>Sheet1!$I$2:$I$28</c:f>
              <c:numCache>
                <c:formatCode>General</c:formatCode>
                <c:ptCount val="12"/>
                <c:pt idx="9">
                  <c:v>7</c:v>
                </c:pt>
                <c:pt idx="10">
                  <c:v>-16.600000000000001</c:v>
                </c:pt>
                <c:pt idx="11">
                  <c:v>-16.600000000000001</c:v>
                </c:pt>
              </c:numCache>
            </c:numRef>
          </c:val>
        </c:ser>
        <c:marker val="1"/>
        <c:axId val="109918080"/>
        <c:axId val="109919616"/>
      </c:lineChart>
      <c:catAx>
        <c:axId val="109906176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09916544"/>
        <c:crossesAt val="0"/>
        <c:auto val="1"/>
        <c:lblAlgn val="ctr"/>
        <c:lblOffset val="100"/>
        <c:tickLblSkip val="1"/>
        <c:tickMarkSkip val="4"/>
      </c:catAx>
      <c:valAx>
        <c:axId val="10991654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09906176"/>
        <c:crosses val="autoZero"/>
        <c:crossBetween val="between"/>
        <c:majorUnit val="20"/>
        <c:minorUnit val="20"/>
      </c:valAx>
      <c:catAx>
        <c:axId val="10991808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09919616"/>
        <c:crossesAt val="-90"/>
        <c:auto val="1"/>
        <c:lblAlgn val="ctr"/>
        <c:lblOffset val="100"/>
        <c:tickLblSkip val="1"/>
        <c:tickMarkSkip val="1"/>
      </c:catAx>
      <c:valAx>
        <c:axId val="109919616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09918080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0.76033</cdr:x>
      <cdr:y>0.17009</cdr:y>
    </cdr:from>
    <cdr:to>
      <cdr:x>0.76033</cdr:x>
      <cdr:y>0.86295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572291" y="857254"/>
          <a:ext cx="0" cy="3492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0.64493</cdr:x>
      <cdr:y>0.02817</cdr:y>
    </cdr:from>
    <cdr:to>
      <cdr:x>0.64493</cdr:x>
      <cdr:y>0.8515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572164" y="142876"/>
          <a:ext cx="0" cy="4176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0.64493</cdr:x>
      <cdr:y>0.02817</cdr:y>
    </cdr:from>
    <cdr:to>
      <cdr:x>0.92605</cdr:x>
      <cdr:y>0.10392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572164" y="142876"/>
          <a:ext cx="2428892" cy="3842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nb-NO" sz="1800" dirty="0" err="1" smtClean="0">
              <a:latin typeface="Univers 45 Light" pitchFamily="34" charset="0"/>
            </a:rPr>
            <a:t>Fastrentelån</a:t>
          </a:r>
          <a:endParaRPr lang="nb-NO" sz="1800" dirty="0">
            <a:latin typeface="Univers 45 Light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0.78549</cdr:x>
      <cdr:y>0.02817</cdr:y>
    </cdr:from>
    <cdr:to>
      <cdr:x>0.78549</cdr:x>
      <cdr:y>0.8515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786610" y="142876"/>
          <a:ext cx="0" cy="4176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0.62012</cdr:x>
      <cdr:y>0.02817</cdr:y>
    </cdr:from>
    <cdr:to>
      <cdr:x>0.80202</cdr:x>
      <cdr:y>0.1556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357850" y="142876"/>
          <a:ext cx="1571636" cy="6463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800" dirty="0" err="1" smtClean="0">
              <a:latin typeface="Univers 45 Light"/>
            </a:rPr>
            <a:t>Finansierings-situasjonen</a:t>
          </a:r>
          <a:endParaRPr lang="nb-NO" sz="18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0.79376</cdr:x>
      <cdr:y>0.01408</cdr:y>
    </cdr:from>
    <cdr:to>
      <cdr:x>0.92629</cdr:x>
      <cdr:y>0.14151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858048" y="71438"/>
          <a:ext cx="1145059" cy="6463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800" smtClean="0">
              <a:latin typeface="Univers 45 Light"/>
            </a:rPr>
            <a:t>Kapital-dekning</a:t>
          </a:r>
          <a:endParaRPr lang="nb-NO" sz="18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0.63666</cdr:x>
      <cdr:y>0.02817</cdr:y>
    </cdr:from>
    <cdr:to>
      <cdr:x>0.63666</cdr:x>
      <cdr:y>0.8515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500726" y="142876"/>
          <a:ext cx="0" cy="4176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smtClean="0"/>
              <a:t>Norges Banks utlånsundersøkelse 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>
                <a:solidFill>
                  <a:schemeClr val="tx2"/>
                </a:solidFill>
              </a:rPr>
              <a:t>4</a:t>
            </a:r>
            <a:r>
              <a:rPr lang="nb-NO" sz="4000" dirty="0" smtClean="0">
                <a:solidFill>
                  <a:schemeClr val="tx2"/>
                </a:solidFill>
              </a:rPr>
              <a:t>. </a:t>
            </a:r>
            <a:r>
              <a:rPr lang="nb-NO" sz="4000" dirty="0">
                <a:solidFill>
                  <a:schemeClr val="tx2"/>
                </a:solidFill>
              </a:rPr>
              <a:t>kvartal 2009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14282" y="500042"/>
          <a:ext cx="8643998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742056" y="6538477"/>
            <a:ext cx="5429288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nb-NO" dirty="0" smtClean="0">
                <a:latin typeface="Univers 45 Light" pitchFamily="34" charset="0"/>
              </a:rPr>
              <a:t>Kilde</a:t>
            </a:r>
            <a:r>
              <a:rPr lang="nb-NO" dirty="0">
                <a:latin typeface="Univers 45 Light" pitchFamily="34" charset="0"/>
              </a:rPr>
              <a:t>: </a:t>
            </a:r>
            <a:r>
              <a:rPr lang="nb-NO" dirty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714612" y="714356"/>
            <a:ext cx="17859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>
                <a:latin typeface="Univers 45 Light" pitchFamily="34" charset="0"/>
              </a:rPr>
              <a:t>Vanlige boliglån</a:t>
            </a:r>
            <a:r>
              <a:rPr lang="nb-NO" baseline="30000" dirty="0">
                <a:latin typeface="Univers 45 Light" pitchFamily="34" charset="0"/>
              </a:rPr>
              <a:t>3)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57224" y="714356"/>
            <a:ext cx="18573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>
                <a:latin typeface="Univers 45 Light" pitchFamily="34" charset="0"/>
              </a:rPr>
              <a:t>Samlet</a:t>
            </a:r>
            <a:endParaRPr lang="nb-NO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6357950" y="714356"/>
            <a:ext cx="17986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 pitchFamily="34" charset="0"/>
              </a:rPr>
              <a:t>Fastrentelån</a:t>
            </a:r>
            <a:endParaRPr lang="nb-NO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6362716" y="642918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4572000" y="714356"/>
            <a:ext cx="17859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 pitchFamily="34" charset="0"/>
              </a:rPr>
              <a:t>Rammelån</a:t>
            </a:r>
            <a:r>
              <a:rPr lang="nb-NO" dirty="0" smtClean="0">
                <a:latin typeface="Univers 45 Light" pitchFamily="34" charset="0"/>
              </a:rPr>
              <a:t> med pant i bolig</a:t>
            </a:r>
            <a:endParaRPr lang="nb-NO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357158" y="142852"/>
            <a:ext cx="8143932" cy="428628"/>
          </a:xfrm>
        </p:spPr>
        <p:txBody>
          <a:bodyPr/>
          <a:lstStyle/>
          <a:p>
            <a:pPr eaLnBrk="1" hangingPunct="1"/>
            <a:r>
              <a:rPr lang="nb-NO" b="1" dirty="0" smtClean="0">
                <a:latin typeface="Univers 45 Light" pitchFamily="34" charset="0"/>
              </a:rPr>
              <a:t>Figur 1</a:t>
            </a:r>
            <a:r>
              <a:rPr lang="nb-NO" dirty="0" smtClean="0">
                <a:latin typeface="Univers 45 Light" pitchFamily="34" charset="0"/>
              </a:rPr>
              <a:t> Etterspørsel etter lån fra husholdninger. Nettotall.</a:t>
            </a:r>
            <a:r>
              <a:rPr lang="nb-NO" baseline="30000" dirty="0" smtClean="0">
                <a:latin typeface="Univers 45 Light" pitchFamily="34" charset="0"/>
              </a:rPr>
              <a:t>1), 2)</a:t>
            </a:r>
            <a:r>
              <a:rPr lang="nb-NO" dirty="0" smtClean="0">
                <a:latin typeface="Univers 45 Light" pitchFamily="34" charset="0"/>
              </a:rPr>
              <a:t> Prosent</a:t>
            </a:r>
            <a:endParaRPr lang="en-GB" dirty="0" smtClean="0">
              <a:latin typeface="Univers 45 Light" pitchFamily="34" charset="0"/>
            </a:endParaRPr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285720" y="5357826"/>
            <a:ext cx="8715436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baseline="30000" dirty="0">
                <a:latin typeface="Univers 45 Light" pitchFamily="34" charset="0"/>
              </a:rPr>
              <a:t>1)</a:t>
            </a:r>
            <a:r>
              <a:rPr lang="nb-NO" dirty="0">
                <a:latin typeface="Univers 45 Light" pitchFamily="34" charset="0"/>
              </a:rPr>
              <a:t> </a:t>
            </a:r>
            <a:r>
              <a:rPr lang="nb-NO" dirty="0" smtClean="0">
                <a:latin typeface="Univers 45 Light" pitchFamily="34" charset="0"/>
              </a:rPr>
              <a:t>    Nettotall </a:t>
            </a:r>
            <a:r>
              <a:rPr lang="nb-NO" dirty="0">
                <a:latin typeface="Univers 45 Light" pitchFamily="34" charset="0"/>
              </a:rPr>
              <a:t>fremkommer ved å veie sammen svarene i </a:t>
            </a:r>
            <a:r>
              <a:rPr lang="nb-NO" dirty="0" smtClean="0">
                <a:latin typeface="Univers 45 Light" pitchFamily="34" charset="0"/>
              </a:rPr>
              <a:t>undersøkelsen</a:t>
            </a:r>
            <a:r>
              <a:rPr lang="nb-NO" dirty="0">
                <a:latin typeface="Univers 45 Light" pitchFamily="34" charset="0"/>
              </a:rPr>
              <a:t>. De </a:t>
            </a:r>
            <a:r>
              <a:rPr lang="nb-NO" dirty="0" smtClean="0">
                <a:latin typeface="Univers 45 Light" pitchFamily="34" charset="0"/>
              </a:rPr>
              <a:t>blå søylene </a:t>
            </a:r>
            <a:r>
              <a:rPr lang="nb-NO" dirty="0">
                <a:latin typeface="Univers 45 Light" pitchFamily="34" charset="0"/>
              </a:rPr>
              <a:t>viser utviklingen det </a:t>
            </a:r>
            <a:r>
              <a:rPr lang="nb-NO" dirty="0" smtClean="0">
                <a:latin typeface="Univers 45 Light" pitchFamily="34" charset="0"/>
              </a:rPr>
              <a:t>siste kvartalet</a:t>
            </a:r>
            <a:r>
              <a:rPr lang="nb-NO" dirty="0">
                <a:latin typeface="Univers 45 Light" pitchFamily="34" charset="0"/>
              </a:rPr>
              <a:t>. De røde punktene viser forventet utvikling </a:t>
            </a:r>
            <a:r>
              <a:rPr lang="nb-NO" dirty="0" smtClean="0">
                <a:latin typeface="Univers 45 Light" pitchFamily="34" charset="0"/>
              </a:rPr>
              <a:t>for neste </a:t>
            </a:r>
            <a:r>
              <a:rPr lang="nb-NO" dirty="0">
                <a:latin typeface="Univers 45 Light" pitchFamily="34" charset="0"/>
              </a:rPr>
              <a:t>kvartal. De røde punktene er forflyttet ett kvartal fram i tid</a:t>
            </a:r>
          </a:p>
          <a:p>
            <a:pPr marL="457200" indent="-457200" eaLnBrk="0" hangingPunct="0">
              <a:lnSpc>
                <a:spcPct val="80000"/>
              </a:lnSpc>
            </a:pPr>
            <a:r>
              <a:rPr lang="nb-NO" baseline="30000" dirty="0">
                <a:latin typeface="Univers 45 Light" pitchFamily="34" charset="0"/>
              </a:rPr>
              <a:t>2)</a:t>
            </a:r>
            <a:r>
              <a:rPr lang="nb-NO" dirty="0">
                <a:latin typeface="Univers 45 Light" pitchFamily="34" charset="0"/>
              </a:rPr>
              <a:t> </a:t>
            </a:r>
            <a:r>
              <a:rPr lang="nb-NO" dirty="0" smtClean="0">
                <a:latin typeface="Univers 45 Light" pitchFamily="34" charset="0"/>
              </a:rPr>
              <a:t>	Negative </a:t>
            </a:r>
            <a:r>
              <a:rPr lang="nb-NO" dirty="0">
                <a:latin typeface="Univers 45 Light" pitchFamily="34" charset="0"/>
              </a:rPr>
              <a:t>nettotall betyr fallende etterspørsel</a:t>
            </a:r>
          </a:p>
          <a:p>
            <a:pPr marL="457200" indent="-457200" eaLnBrk="0" hangingPunct="0">
              <a:lnSpc>
                <a:spcPct val="80000"/>
              </a:lnSpc>
            </a:pPr>
            <a:r>
              <a:rPr lang="nb-NO" baseline="30000" dirty="0">
                <a:latin typeface="Univers 45 Light" pitchFamily="34" charset="0"/>
              </a:rPr>
              <a:t>3</a:t>
            </a:r>
            <a:r>
              <a:rPr lang="nb-NO" baseline="30000" dirty="0" smtClean="0">
                <a:latin typeface="Univers 45 Light" pitchFamily="34" charset="0"/>
              </a:rPr>
              <a:t>)	</a:t>
            </a:r>
            <a:r>
              <a:rPr lang="nb-NO" dirty="0" smtClean="0">
                <a:latin typeface="Univers 45 Light" pitchFamily="34" charset="0"/>
              </a:rPr>
              <a:t>Nedbetalingslån </a:t>
            </a:r>
            <a:r>
              <a:rPr lang="nb-NO" dirty="0">
                <a:latin typeface="Univers 45 Light" pitchFamily="34" charset="0"/>
              </a:rPr>
              <a:t>med pant i bolig 	</a:t>
            </a:r>
          </a:p>
          <a:p>
            <a:pPr marL="457200" indent="-457200"/>
            <a:endParaRPr lang="nb-NO" dirty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4538662" y="642918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705087" y="652443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14282" y="928670"/>
          <a:ext cx="8643998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767314" y="6415087"/>
            <a:ext cx="449897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nb-NO" dirty="0" smtClean="0">
                <a:latin typeface="Univers 45 Light" pitchFamily="34" charset="0"/>
              </a:rPr>
              <a:t>Kilde</a:t>
            </a:r>
            <a:r>
              <a:rPr lang="nb-NO" dirty="0">
                <a:latin typeface="Univers 45 Light" pitchFamily="34" charset="0"/>
              </a:rPr>
              <a:t>: </a:t>
            </a:r>
            <a:r>
              <a:rPr lang="nb-NO" dirty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</p:txBody>
      </p:sp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428596" y="5857892"/>
            <a:ext cx="70723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baseline="30000" dirty="0">
                <a:latin typeface="Univers 45 Light" pitchFamily="34" charset="0"/>
              </a:rPr>
              <a:t>1)</a:t>
            </a:r>
            <a:r>
              <a:rPr lang="nb-NO" dirty="0">
                <a:latin typeface="Univers 45 Light" pitchFamily="34" charset="0"/>
              </a:rPr>
              <a:t> </a:t>
            </a:r>
            <a:r>
              <a:rPr lang="nb-NO" dirty="0" smtClean="0">
                <a:latin typeface="Univers 45 Light" pitchFamily="34" charset="0"/>
              </a:rPr>
              <a:t>	Se </a:t>
            </a:r>
            <a:r>
              <a:rPr lang="nb-NO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baseline="30000" dirty="0">
                <a:latin typeface="Univers 45 Light" pitchFamily="34" charset="0"/>
              </a:rPr>
              <a:t>2)</a:t>
            </a:r>
            <a:r>
              <a:rPr lang="nb-NO" dirty="0">
                <a:latin typeface="Univers 45 Light" pitchFamily="34" charset="0"/>
              </a:rPr>
              <a:t> </a:t>
            </a:r>
            <a:r>
              <a:rPr lang="nb-NO" dirty="0" smtClean="0">
                <a:latin typeface="Univers 45 Light" pitchFamily="34" charset="0"/>
              </a:rPr>
              <a:t>	Negative </a:t>
            </a:r>
            <a:r>
              <a:rPr lang="nb-NO" dirty="0">
                <a:latin typeface="Univers 45 Light" pitchFamily="34" charset="0"/>
              </a:rPr>
              <a:t>tall innebærer innstramming i kredittpraksis </a:t>
            </a:r>
          </a:p>
          <a:p>
            <a:pPr marL="342900" indent="-342900" eaLnBrk="0" hangingPunct="0"/>
            <a:r>
              <a:rPr lang="nb-NO" dirty="0">
                <a:latin typeface="Univers 45 Light" pitchFamily="34" charset="0"/>
              </a:rPr>
              <a:t>		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2285984" y="1785926"/>
            <a:ext cx="150019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>
                <a:latin typeface="Univers 45 Light" pitchFamily="34" charset="0"/>
              </a:rPr>
              <a:t>Makro-økonomiske</a:t>
            </a:r>
            <a:r>
              <a:rPr lang="nb-NO" dirty="0">
                <a:latin typeface="Univers 45 Light" pitchFamily="34" charset="0"/>
              </a:rPr>
              <a:t> utsikter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785786" y="1071546"/>
            <a:ext cx="15001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 pitchFamily="34" charset="0"/>
              </a:rPr>
              <a:t>Kreditt-praksis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baseline="30000" dirty="0" smtClean="0">
                <a:latin typeface="Univers 45 Light" pitchFamily="34" charset="0"/>
              </a:rPr>
              <a:t>2</a:t>
            </a:r>
            <a:r>
              <a:rPr lang="nb-NO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304456" y="1071546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2285984" y="1795162"/>
            <a:ext cx="594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714744" y="1785926"/>
            <a:ext cx="164307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smtClean="0">
                <a:latin typeface="Univers 45 Light" pitchFamily="34" charset="0"/>
              </a:rPr>
              <a:t>Mål for markedsandel</a:t>
            </a:r>
            <a:endParaRPr lang="nb-NO" dirty="0">
              <a:latin typeface="Univers 45 Light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285984" y="1071546"/>
            <a:ext cx="60166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>
                <a:latin typeface="Univers 45 Light" pitchFamily="34" charset="0"/>
              </a:rPr>
              <a:t>Faktorer som påvirker bankenes kredittpraksis</a:t>
            </a:r>
            <a:endParaRPr lang="nb-NO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357158" y="357166"/>
            <a:ext cx="8215370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b="1" dirty="0">
                <a:latin typeface="Univers 45 Light" pitchFamily="34" charset="0"/>
              </a:rPr>
              <a:t>Figur 2 </a:t>
            </a:r>
            <a:r>
              <a:rPr lang="nb-NO" dirty="0">
                <a:latin typeface="Univers 45 Light" pitchFamily="34" charset="0"/>
              </a:rPr>
              <a:t>Endring i kredittpraksis overfor </a:t>
            </a:r>
            <a:r>
              <a:rPr lang="nb-NO" dirty="0" smtClean="0">
                <a:latin typeface="Univers 45 Light" pitchFamily="34" charset="0"/>
              </a:rPr>
              <a:t>husholdninger. </a:t>
            </a:r>
            <a:r>
              <a:rPr lang="nb-NO" dirty="0">
                <a:latin typeface="Univers 45 Light" pitchFamily="34" charset="0"/>
              </a:rPr>
              <a:t>Faktorer som påvirker kredittpraksisen. Nettotall.</a:t>
            </a:r>
            <a:r>
              <a:rPr lang="nb-NO" baseline="30000" dirty="0">
                <a:latin typeface="Univers 45 Light" pitchFamily="34" charset="0"/>
              </a:rPr>
              <a:t>1)</a:t>
            </a:r>
            <a:r>
              <a:rPr lang="nb-NO" dirty="0">
                <a:latin typeface="Univers 45 Light" pitchFamily="34" charset="0"/>
              </a:rPr>
              <a:t> Prosent</a:t>
            </a:r>
            <a:endParaRPr lang="en-GB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286380" y="1795162"/>
            <a:ext cx="0" cy="349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5286380" y="1785926"/>
            <a:ext cx="15001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>
                <a:latin typeface="Univers 45 Light" pitchFamily="34" charset="0"/>
              </a:rPr>
              <a:t>Mislighold</a:t>
            </a:r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788632" y="1795162"/>
            <a:ext cx="0" cy="349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715140" y="1785926"/>
            <a:ext cx="15716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 pitchFamily="34" charset="0"/>
              </a:rPr>
              <a:t>Finansierings-situasjonen</a:t>
            </a:r>
            <a:endParaRPr lang="nb-NO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14282" y="500042"/>
          <a:ext cx="8640000" cy="5089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463090" y="6557940"/>
            <a:ext cx="4498975" cy="30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nb-NO" dirty="0" smtClean="0">
                <a:latin typeface="Univers 45 Light" pitchFamily="34" charset="0"/>
              </a:rPr>
              <a:t>Kilde</a:t>
            </a:r>
            <a:r>
              <a:rPr lang="nb-NO" dirty="0">
                <a:latin typeface="Univers 45 Light" pitchFamily="34" charset="0"/>
              </a:rPr>
              <a:t>: </a:t>
            </a:r>
            <a:r>
              <a:rPr lang="nb-NO" dirty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2643174" y="642918"/>
            <a:ext cx="18975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smtClean="0">
                <a:latin typeface="Univers 45 Light" pitchFamily="34" charset="0"/>
              </a:rPr>
              <a:t>Maksimal nedbetalingstid</a:t>
            </a:r>
            <a:endParaRPr lang="nb-NO" baseline="30000" dirty="0"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857224" y="642918"/>
            <a:ext cx="17859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smtClean="0">
                <a:latin typeface="Univers 45 Light" pitchFamily="34" charset="0"/>
              </a:rPr>
              <a:t>Utlånsmargin</a:t>
            </a:r>
            <a:endParaRPr lang="nb-NO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673332" y="642917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4526384" y="642918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6357950" y="642918"/>
            <a:ext cx="18271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smtClean="0">
                <a:latin typeface="Univers 45 Light" pitchFamily="34" charset="0"/>
              </a:rPr>
              <a:t>Avdragsfrihet</a:t>
            </a:r>
            <a:endParaRPr lang="nb-NO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6392444" y="642918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4572000" y="642918"/>
            <a:ext cx="179586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>
                <a:latin typeface="Univers 45 Light" pitchFamily="34" charset="0"/>
              </a:rPr>
              <a:t>Maks. gjeld i forhold til boligens verdi</a:t>
            </a: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0" y="5224186"/>
            <a:ext cx="8643998" cy="1357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baseline="30000" dirty="0">
                <a:latin typeface="Univers 45 Light" pitchFamily="34" charset="0"/>
              </a:rPr>
              <a:t>1)</a:t>
            </a:r>
            <a:r>
              <a:rPr lang="nb-NO" dirty="0">
                <a:latin typeface="Univers 45 Light" pitchFamily="34" charset="0"/>
              </a:rPr>
              <a:t> </a:t>
            </a:r>
            <a:r>
              <a:rPr lang="nb-NO" dirty="0" smtClean="0">
                <a:latin typeface="Univers 45 Light" pitchFamily="34" charset="0"/>
              </a:rPr>
              <a:t>	Se </a:t>
            </a:r>
            <a:r>
              <a:rPr lang="nb-NO" dirty="0">
                <a:latin typeface="Univers 45 Light" pitchFamily="34" charset="0"/>
              </a:rPr>
              <a:t>fotnote 1 i figur 1 </a:t>
            </a:r>
          </a:p>
          <a:p>
            <a:pPr marL="457200" indent="-457200"/>
            <a:r>
              <a:rPr lang="nb-NO" baseline="30000" dirty="0">
                <a:latin typeface="Univers 45 Light" pitchFamily="34" charset="0"/>
              </a:rPr>
              <a:t>2)</a:t>
            </a:r>
            <a:r>
              <a:rPr lang="nb-NO" dirty="0">
                <a:latin typeface="Univers 45 Light" pitchFamily="34" charset="0"/>
              </a:rPr>
              <a:t> </a:t>
            </a:r>
            <a:r>
              <a:rPr lang="nb-NO" dirty="0" smtClean="0">
                <a:latin typeface="Univers 45 Light" pitchFamily="34" charset="0"/>
              </a:rPr>
              <a:t>	Positive </a:t>
            </a:r>
            <a:r>
              <a:rPr lang="nb-NO" dirty="0">
                <a:latin typeface="Univers 45 Light" pitchFamily="34" charset="0"/>
              </a:rPr>
              <a:t>tall for utlånsmargin betyr økt utlånsmargin og </a:t>
            </a:r>
            <a:r>
              <a:rPr lang="nb-NO" dirty="0" smtClean="0">
                <a:latin typeface="Univers 45 Light" pitchFamily="34" charset="0"/>
              </a:rPr>
              <a:t>derfor strammere </a:t>
            </a:r>
            <a:r>
              <a:rPr lang="nb-NO" dirty="0">
                <a:latin typeface="Univers 45 Light" pitchFamily="34" charset="0"/>
              </a:rPr>
              <a:t>kredittpraksis. Negative tall for maksimal </a:t>
            </a:r>
            <a:r>
              <a:rPr lang="nb-NO" dirty="0" smtClean="0">
                <a:latin typeface="Univers 45 Light" pitchFamily="34" charset="0"/>
              </a:rPr>
              <a:t>nedbetalingstid, </a:t>
            </a:r>
            <a:r>
              <a:rPr lang="nb-NO" dirty="0">
                <a:latin typeface="Univers 45 Light" pitchFamily="34" charset="0"/>
              </a:rPr>
              <a:t>maksimal gjeld i forhold til boligens verdi og </a:t>
            </a:r>
            <a:r>
              <a:rPr lang="nb-NO" dirty="0" smtClean="0">
                <a:latin typeface="Univers 45 Light" pitchFamily="34" charset="0"/>
              </a:rPr>
              <a:t>for avdragsfrihet </a:t>
            </a:r>
            <a:r>
              <a:rPr lang="nb-NO" dirty="0">
                <a:latin typeface="Univers 45 Light" pitchFamily="34" charset="0"/>
              </a:rPr>
              <a:t>innebærer strammere kredittpraksis 	</a:t>
            </a:r>
          </a:p>
          <a:p>
            <a:pPr marL="457200" indent="-457200"/>
            <a:endParaRPr lang="nb-NO" dirty="0">
              <a:latin typeface="Univers 45 Light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285720" y="142852"/>
            <a:ext cx="8286808" cy="428628"/>
          </a:xfrm>
        </p:spPr>
        <p:txBody>
          <a:bodyPr/>
          <a:lstStyle/>
          <a:p>
            <a:pPr eaLnBrk="1" hangingPunct="1"/>
            <a:r>
              <a:rPr lang="nb-NO" b="1" dirty="0" smtClean="0">
                <a:latin typeface="Univers 45 Light" pitchFamily="34" charset="0"/>
              </a:rPr>
              <a:t>Figur 3</a:t>
            </a:r>
            <a:r>
              <a:rPr lang="nb-NO" dirty="0" smtClean="0">
                <a:latin typeface="Univers 45 Light" pitchFamily="34" charset="0"/>
              </a:rPr>
              <a:t> Endring i lånebetingelser for husholdninger. Nettotall.</a:t>
            </a:r>
            <a:r>
              <a:rPr lang="nb-NO" baseline="30000" dirty="0" smtClean="0">
                <a:latin typeface="Univers 45 Light" pitchFamily="34" charset="0"/>
              </a:rPr>
              <a:t>1), 2)</a:t>
            </a:r>
            <a:r>
              <a:rPr lang="nb-NO" dirty="0" smtClean="0">
                <a:latin typeface="Univers 45 Light" pitchFamily="34" charset="0"/>
              </a:rPr>
              <a:t> Prosent</a:t>
            </a:r>
            <a:endParaRPr lang="en-GB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85720" y="857232"/>
          <a:ext cx="8640000" cy="5072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714348" y="6415087"/>
            <a:ext cx="449897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nb-NO" dirty="0" smtClean="0">
                <a:latin typeface="Univers 45 Light" pitchFamily="34" charset="0"/>
              </a:rPr>
              <a:t>Kilde</a:t>
            </a:r>
            <a:r>
              <a:rPr lang="nb-NO" dirty="0">
                <a:latin typeface="Univers 45 Light" pitchFamily="34" charset="0"/>
              </a:rPr>
              <a:t>: </a:t>
            </a:r>
            <a:r>
              <a:rPr lang="nb-NO" dirty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</p:txBody>
      </p:sp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571472" y="5786454"/>
            <a:ext cx="821537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baseline="30000" dirty="0">
                <a:latin typeface="Univers 45 Light" pitchFamily="34" charset="0"/>
              </a:rPr>
              <a:t>1)</a:t>
            </a:r>
            <a:r>
              <a:rPr lang="nb-NO" dirty="0">
                <a:latin typeface="Univers 45 Light" pitchFamily="34" charset="0"/>
              </a:rPr>
              <a:t> </a:t>
            </a:r>
            <a:r>
              <a:rPr lang="nb-NO" dirty="0" smtClean="0">
                <a:latin typeface="Univers 45 Light" pitchFamily="34" charset="0"/>
              </a:rPr>
              <a:t>	Se </a:t>
            </a:r>
            <a:r>
              <a:rPr lang="nb-NO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baseline="30000" dirty="0">
                <a:latin typeface="Univers 45 Light" pitchFamily="34" charset="0"/>
              </a:rPr>
              <a:t>2)</a:t>
            </a:r>
            <a:r>
              <a:rPr lang="nb-NO" dirty="0">
                <a:latin typeface="Univers 45 Light" pitchFamily="34" charset="0"/>
              </a:rPr>
              <a:t> </a:t>
            </a:r>
            <a:r>
              <a:rPr lang="nb-NO" dirty="0" smtClean="0">
                <a:latin typeface="Univers 45 Light" pitchFamily="34" charset="0"/>
              </a:rPr>
              <a:t>	Positive </a:t>
            </a:r>
            <a:r>
              <a:rPr lang="nb-NO" dirty="0">
                <a:latin typeface="Univers 45 Light" pitchFamily="34" charset="0"/>
              </a:rPr>
              <a:t>nettotall betyr økt etterspørsel / økt utnyttelsesgrad </a:t>
            </a:r>
            <a:r>
              <a:rPr lang="nb-NO" dirty="0" smtClean="0">
                <a:latin typeface="Univers 45 Light" pitchFamily="34" charset="0"/>
              </a:rPr>
              <a:t>på kredittlinjer</a:t>
            </a:r>
            <a:r>
              <a:rPr lang="nb-NO" dirty="0">
                <a:latin typeface="Univers 45 Light" pitchFamily="34" charset="0"/>
              </a:rPr>
              <a:t>		</a:t>
            </a: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857224" y="1000108"/>
            <a:ext cx="250033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>
                <a:latin typeface="Univers 45 Light" pitchFamily="34" charset="0"/>
              </a:rPr>
              <a:t>Låneetterspørsel fra ikke-finansielle foretak </a:t>
            </a:r>
            <a:endParaRPr lang="nb-NO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348318" y="1000108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357554" y="1000108"/>
            <a:ext cx="250033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>
                <a:latin typeface="Univers 45 Light" pitchFamily="34" charset="0"/>
              </a:rPr>
              <a:t>Utnyttelsesgrad på kredittlinjer</a:t>
            </a: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214282" y="142852"/>
            <a:ext cx="8572560" cy="769957"/>
          </a:xfrm>
        </p:spPr>
        <p:txBody>
          <a:bodyPr/>
          <a:lstStyle/>
          <a:p>
            <a:pPr eaLnBrk="1" hangingPunct="1"/>
            <a:r>
              <a:rPr lang="nb-NO" b="1" dirty="0" smtClean="0">
                <a:latin typeface="Univers 45 Light" pitchFamily="34" charset="0"/>
              </a:rPr>
              <a:t>Figur 4</a:t>
            </a:r>
            <a:r>
              <a:rPr lang="nb-NO" dirty="0" smtClean="0">
                <a:latin typeface="Univers 45 Light" pitchFamily="34" charset="0"/>
              </a:rPr>
              <a:t> Etterspørsel etter lån fra ikke-finansielle foretak og utnyttelsesgrad på kredittlinjer. Nettotall.</a:t>
            </a:r>
            <a:r>
              <a:rPr lang="nb-NO" baseline="30000" dirty="0" smtClean="0">
                <a:latin typeface="Univers 45 Light" pitchFamily="34" charset="0"/>
              </a:rPr>
              <a:t>1), 2)</a:t>
            </a:r>
            <a:r>
              <a:rPr lang="nb-NO" dirty="0" smtClean="0">
                <a:latin typeface="Univers 45 Light" pitchFamily="34" charset="0"/>
              </a:rPr>
              <a:t> Prosent</a:t>
            </a:r>
            <a:endParaRPr lang="en-GB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357158" y="785794"/>
          <a:ext cx="8640000" cy="5072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857224" y="6215082"/>
            <a:ext cx="449897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nb-NO" dirty="0" smtClean="0">
                <a:latin typeface="Univers 45 Light" pitchFamily="34" charset="0"/>
              </a:rPr>
              <a:t>Kilde</a:t>
            </a:r>
            <a:r>
              <a:rPr lang="nb-NO" dirty="0">
                <a:latin typeface="Univers 45 Light" pitchFamily="34" charset="0"/>
              </a:rPr>
              <a:t>: </a:t>
            </a:r>
            <a:r>
              <a:rPr lang="nb-NO" dirty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</p:txBody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500034" y="5643578"/>
            <a:ext cx="7715304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baseline="30000" dirty="0">
                <a:latin typeface="Univers 45 Light" pitchFamily="34" charset="0"/>
              </a:rPr>
              <a:t>1)</a:t>
            </a:r>
            <a:r>
              <a:rPr lang="nb-NO" dirty="0">
                <a:latin typeface="Univers 45 Light" pitchFamily="34" charset="0"/>
              </a:rPr>
              <a:t> </a:t>
            </a:r>
            <a:r>
              <a:rPr lang="nb-NO" dirty="0" smtClean="0">
                <a:latin typeface="Univers 45 Light" pitchFamily="34" charset="0"/>
              </a:rPr>
              <a:t>	Se </a:t>
            </a:r>
            <a:r>
              <a:rPr lang="nb-NO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baseline="30000" dirty="0">
                <a:latin typeface="Univers 45 Light" pitchFamily="34" charset="0"/>
              </a:rPr>
              <a:t>2)</a:t>
            </a:r>
            <a:r>
              <a:rPr lang="nb-NO" dirty="0">
                <a:latin typeface="Univers 45 Light" pitchFamily="34" charset="0"/>
              </a:rPr>
              <a:t> </a:t>
            </a:r>
            <a:r>
              <a:rPr lang="nb-NO" dirty="0" smtClean="0">
                <a:latin typeface="Univers 45 Light" pitchFamily="34" charset="0"/>
              </a:rPr>
              <a:t>	Negative </a:t>
            </a:r>
            <a:r>
              <a:rPr lang="nb-NO" dirty="0">
                <a:latin typeface="Univers 45 Light" pitchFamily="34" charset="0"/>
              </a:rPr>
              <a:t>tall innebærer innstramming i kredittpraksis 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1000100" y="928670"/>
            <a:ext cx="3643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>
                <a:latin typeface="Univers 45 Light" pitchFamily="34" charset="0"/>
              </a:rPr>
              <a:t>Samlet </a:t>
            </a:r>
            <a:endParaRPr lang="nb-NO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671146" y="928670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714876" y="928670"/>
            <a:ext cx="3643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>
                <a:latin typeface="Univers 45 Light" pitchFamily="34" charset="0"/>
              </a:rPr>
              <a:t>Næringseiendom</a:t>
            </a: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357158" y="285728"/>
            <a:ext cx="8286808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b="1" dirty="0">
                <a:latin typeface="Univers 45 Light" pitchFamily="34" charset="0"/>
              </a:rPr>
              <a:t>Figur 5 </a:t>
            </a:r>
            <a:r>
              <a:rPr lang="nb-NO" dirty="0">
                <a:latin typeface="Univers 45 Light" pitchFamily="34" charset="0"/>
              </a:rPr>
              <a:t>Endring i kredittpraksis overfor ikke-finansielle </a:t>
            </a:r>
            <a:r>
              <a:rPr lang="nb-NO" dirty="0" smtClean="0">
                <a:latin typeface="Univers 45 Light" pitchFamily="34" charset="0"/>
              </a:rPr>
              <a:t>foretak. </a:t>
            </a:r>
            <a:r>
              <a:rPr lang="nb-NO" dirty="0">
                <a:latin typeface="Univers 45 Light" pitchFamily="34" charset="0"/>
              </a:rPr>
              <a:t>Nettotall.</a:t>
            </a:r>
            <a:r>
              <a:rPr lang="nb-NO" baseline="30000" dirty="0">
                <a:latin typeface="Univers 45 Light" pitchFamily="34" charset="0"/>
              </a:rPr>
              <a:t>1), 2)</a:t>
            </a:r>
            <a:r>
              <a:rPr lang="nb-NO" dirty="0">
                <a:latin typeface="Univers 45 Light" pitchFamily="34" charset="0"/>
              </a:rPr>
              <a:t> Prosent</a:t>
            </a:r>
            <a:endParaRPr lang="en-GB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85720" y="928670"/>
          <a:ext cx="8640000" cy="5072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785786" y="6367789"/>
            <a:ext cx="449897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nb-NO" dirty="0" smtClean="0">
                <a:latin typeface="Univers 45 Light"/>
              </a:rPr>
              <a:t>Kilde</a:t>
            </a:r>
            <a:r>
              <a:rPr lang="nb-NO" dirty="0">
                <a:latin typeface="Univers 45 Light"/>
              </a:rPr>
              <a:t>: </a:t>
            </a:r>
            <a:r>
              <a:rPr lang="nb-NO" dirty="0">
                <a:solidFill>
                  <a:schemeClr val="tx2"/>
                </a:solidFill>
                <a:latin typeface="Univers 45 Light"/>
              </a:rPr>
              <a:t>Norges Bank </a:t>
            </a:r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428596" y="5786454"/>
            <a:ext cx="814393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baseline="30000" dirty="0">
                <a:latin typeface="Univers 45 Light"/>
              </a:rPr>
              <a:t>1</a:t>
            </a:r>
            <a:r>
              <a:rPr lang="nb-NO" baseline="30000" dirty="0" smtClean="0">
                <a:latin typeface="Univers 45 Light"/>
              </a:rPr>
              <a:t>)	</a:t>
            </a:r>
            <a:r>
              <a:rPr lang="nb-NO" dirty="0" smtClean="0">
                <a:latin typeface="Univers 45 Light"/>
              </a:rPr>
              <a:t> </a:t>
            </a:r>
            <a:r>
              <a:rPr lang="nb-NO" dirty="0">
                <a:latin typeface="Univers 45 Light"/>
              </a:rPr>
              <a:t>Se fotnote 1 i figur 1</a:t>
            </a:r>
          </a:p>
          <a:p>
            <a:pPr marL="342900" indent="-342900" eaLnBrk="0" hangingPunct="0"/>
            <a:r>
              <a:rPr lang="nb-NO" baseline="30000" dirty="0">
                <a:latin typeface="Univers 45 Light"/>
              </a:rPr>
              <a:t>2) </a:t>
            </a:r>
            <a:r>
              <a:rPr lang="nb-NO" baseline="30000" dirty="0" smtClean="0">
                <a:latin typeface="Univers 45 Light"/>
              </a:rPr>
              <a:t>	</a:t>
            </a:r>
            <a:r>
              <a:rPr lang="nb-NO" dirty="0" smtClean="0">
                <a:latin typeface="Univers 45 Light"/>
              </a:rPr>
              <a:t>Negative </a:t>
            </a:r>
            <a:r>
              <a:rPr lang="nb-NO" dirty="0">
                <a:latin typeface="Univers 45 Light"/>
              </a:rPr>
              <a:t>tall betyr at faktoren bidrar til innstramming </a:t>
            </a:r>
            <a:r>
              <a:rPr lang="nb-NO" dirty="0" smtClean="0">
                <a:latin typeface="Univers 45 Light"/>
              </a:rPr>
              <a:t>i kredittpraksis </a:t>
            </a:r>
            <a:r>
              <a:rPr lang="nb-NO" dirty="0">
                <a:latin typeface="Univers 45 Light"/>
              </a:rPr>
              <a:t>	</a:t>
            </a:r>
            <a:endParaRPr lang="nb-NO" dirty="0" smtClean="0">
              <a:latin typeface="Univers 45 Light"/>
            </a:endParaRP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785786" y="1071546"/>
            <a:ext cx="142876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>
                <a:latin typeface="Univers 45 Light"/>
              </a:rPr>
              <a:t>Makro-økonomiske</a:t>
            </a:r>
            <a:r>
              <a:rPr lang="nb-NO" dirty="0">
                <a:latin typeface="Univers 45 Light"/>
              </a:rPr>
              <a:t> utsikter</a:t>
            </a: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572000" y="1071546"/>
            <a:ext cx="121444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>
                <a:latin typeface="Univers 45 Light"/>
              </a:rPr>
              <a:t>Bankens risikovilje</a:t>
            </a:r>
            <a:endParaRPr lang="nb-NO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2111576" y="1071545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357554" y="1071546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2143108" y="1071546"/>
            <a:ext cx="121444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/>
              </a:rPr>
              <a:t>Nærings-spesifikke</a:t>
            </a:r>
            <a:r>
              <a:rPr lang="nb-NO" dirty="0" smtClean="0">
                <a:latin typeface="Univers 45 Light"/>
              </a:rPr>
              <a:t> utsikter</a:t>
            </a:r>
            <a:endParaRPr lang="nb-NO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285720" y="285728"/>
            <a:ext cx="8286808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b="1" dirty="0">
                <a:latin typeface="Univers 45 Light"/>
              </a:rPr>
              <a:t>Figur 6 </a:t>
            </a:r>
            <a:r>
              <a:rPr lang="nb-NO" dirty="0">
                <a:latin typeface="Univers 45 Light"/>
              </a:rPr>
              <a:t>Faktorer som påvirker kredittpraksisen overfor ikke-finansielle </a:t>
            </a:r>
            <a:r>
              <a:rPr lang="nb-NO" dirty="0" smtClean="0">
                <a:latin typeface="Univers 45 Light"/>
              </a:rPr>
              <a:t>foretak. </a:t>
            </a:r>
            <a:r>
              <a:rPr lang="nb-NO" dirty="0">
                <a:latin typeface="Univers 45 Light"/>
              </a:rPr>
              <a:t>Nettotall.</a:t>
            </a:r>
            <a:r>
              <a:rPr lang="nb-NO" baseline="30000" dirty="0">
                <a:latin typeface="Univers 45 Light"/>
              </a:rPr>
              <a:t>1), 2)</a:t>
            </a:r>
            <a:r>
              <a:rPr lang="nb-NO" dirty="0">
                <a:latin typeface="Univers 45 Light"/>
              </a:rPr>
              <a:t> Prosent</a:t>
            </a:r>
            <a:endParaRPr lang="en-GB" dirty="0">
              <a:latin typeface="Univers 45 Light"/>
            </a:endParaRP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603532" y="1071546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357554" y="1071546"/>
            <a:ext cx="121444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smtClean="0">
                <a:latin typeface="Univers 45 Light"/>
              </a:rPr>
              <a:t>Mål for </a:t>
            </a:r>
            <a:r>
              <a:rPr lang="nb-NO" dirty="0" err="1" smtClean="0">
                <a:latin typeface="Univers 45 Light"/>
              </a:rPr>
              <a:t>markeds-andel</a:t>
            </a:r>
            <a:endParaRPr lang="nb-NO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85720" y="714356"/>
          <a:ext cx="8640000" cy="5018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642910" y="6462386"/>
            <a:ext cx="449897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nb-NO" dirty="0" smtClean="0">
                <a:latin typeface="Univers 45 Light"/>
              </a:rPr>
              <a:t> Kilde</a:t>
            </a:r>
            <a:r>
              <a:rPr lang="nb-NO" dirty="0">
                <a:latin typeface="Univers 45 Light"/>
              </a:rPr>
              <a:t>: </a:t>
            </a:r>
            <a:r>
              <a:rPr lang="nb-NO" dirty="0">
                <a:solidFill>
                  <a:schemeClr val="tx2"/>
                </a:solidFill>
                <a:latin typeface="Univers 45 Light"/>
              </a:rPr>
              <a:t>Norges Bank </a:t>
            </a:r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714612" y="857232"/>
            <a:ext cx="19288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>
                <a:latin typeface="Univers 45 Light"/>
              </a:rPr>
              <a:t>Krav til egenkapital</a:t>
            </a:r>
            <a:endParaRPr lang="nb-NO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928662" y="857232"/>
            <a:ext cx="17859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smtClean="0">
                <a:latin typeface="Univers 45 Light"/>
              </a:rPr>
              <a:t>Utlånsmargin</a:t>
            </a:r>
            <a:endParaRPr lang="nb-NO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746144" y="873980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96140" y="85821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00826" y="857232"/>
            <a:ext cx="17922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>
                <a:latin typeface="Univers 45 Light"/>
              </a:rPr>
              <a:t>Gebyrer</a:t>
            </a: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469294" y="873980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857232"/>
            <a:ext cx="19288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>
                <a:latin typeface="Univers 45 Light"/>
              </a:rPr>
              <a:t>Krav til sikkerhet</a:t>
            </a: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214282" y="5389358"/>
            <a:ext cx="8501122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baseline="30000" dirty="0">
                <a:latin typeface="Univers 45 Light"/>
              </a:rPr>
              <a:t>1)</a:t>
            </a:r>
            <a:r>
              <a:rPr lang="nb-NO" dirty="0">
                <a:latin typeface="Univers 45 Light"/>
              </a:rPr>
              <a:t> </a:t>
            </a:r>
            <a:r>
              <a:rPr lang="nb-NO" dirty="0" smtClean="0">
                <a:latin typeface="Univers 45 Light"/>
              </a:rPr>
              <a:t>	Se </a:t>
            </a:r>
            <a:r>
              <a:rPr lang="nb-NO" dirty="0">
                <a:latin typeface="Univers 45 Light"/>
              </a:rPr>
              <a:t>fotnote 1 i figur 1 </a:t>
            </a:r>
          </a:p>
          <a:p>
            <a:pPr marL="457200" indent="-457200"/>
            <a:r>
              <a:rPr lang="nb-NO" baseline="30000" dirty="0">
                <a:latin typeface="Univers 45 Light"/>
              </a:rPr>
              <a:t>2)</a:t>
            </a:r>
            <a:r>
              <a:rPr lang="nb-NO" dirty="0">
                <a:latin typeface="Univers 45 Light"/>
              </a:rPr>
              <a:t> </a:t>
            </a:r>
            <a:r>
              <a:rPr lang="nb-NO" dirty="0" smtClean="0">
                <a:latin typeface="Univers 45 Light"/>
              </a:rPr>
              <a:t>	Positive </a:t>
            </a:r>
            <a:r>
              <a:rPr lang="nb-NO" dirty="0">
                <a:latin typeface="Univers 45 Light"/>
              </a:rPr>
              <a:t>tall for utlånsmargin betyr økt utlånsmargin. Positive </a:t>
            </a:r>
            <a:r>
              <a:rPr lang="nb-NO" dirty="0" smtClean="0">
                <a:latin typeface="Univers 45 Light"/>
              </a:rPr>
              <a:t>tall for </a:t>
            </a:r>
            <a:r>
              <a:rPr lang="nb-NO" dirty="0">
                <a:latin typeface="Univers 45 Light"/>
              </a:rPr>
              <a:t>utlånsmargin, krav til egenkapital, krav til sikkerhet og </a:t>
            </a:r>
            <a:r>
              <a:rPr lang="nb-NO" dirty="0" smtClean="0">
                <a:latin typeface="Univers 45 Light"/>
              </a:rPr>
              <a:t>for gebyrer </a:t>
            </a:r>
            <a:r>
              <a:rPr lang="nb-NO" dirty="0">
                <a:latin typeface="Univers 45 Light"/>
              </a:rPr>
              <a:t>innebærer strammere kredittpraksis 	</a:t>
            </a:r>
          </a:p>
          <a:p>
            <a:pPr marL="457200" indent="-457200"/>
            <a:endParaRPr lang="nb-NO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285720" y="166992"/>
            <a:ext cx="8572560" cy="635000"/>
          </a:xfrm>
        </p:spPr>
        <p:txBody>
          <a:bodyPr/>
          <a:lstStyle/>
          <a:p>
            <a:pPr eaLnBrk="1" hangingPunct="1"/>
            <a:r>
              <a:rPr lang="nb-NO" b="1" dirty="0" smtClean="0">
                <a:latin typeface="Univers 45 Light"/>
              </a:rPr>
              <a:t>Figur 7</a:t>
            </a:r>
            <a:r>
              <a:rPr lang="nb-NO" dirty="0" smtClean="0">
                <a:latin typeface="Univers 45 Light"/>
              </a:rPr>
              <a:t> Endring i lånebetingelser for ikke-finansielle foretak. Nettotall.</a:t>
            </a:r>
            <a:r>
              <a:rPr lang="nb-NO" baseline="30000" dirty="0" smtClean="0">
                <a:latin typeface="Univers 45 Light"/>
              </a:rPr>
              <a:t>1), 2)</a:t>
            </a:r>
            <a:r>
              <a:rPr lang="nb-NO" dirty="0" smtClean="0">
                <a:latin typeface="Univers 45 Light"/>
              </a:rPr>
              <a:t> Prosent</a:t>
            </a:r>
            <a:endParaRPr lang="en-GB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5106</TotalTime>
  <Words>267</Words>
  <Application>Microsoft Office PowerPoint</Application>
  <PresentationFormat>On-screen Show (4:3)</PresentationFormat>
  <Paragraphs>68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Norges Banks utlånsundersøkelse </vt:lpstr>
      <vt:lpstr>Figur 1 Etterspørsel etter lån fra husholdninger. Nettotall.1), 2) Prosent</vt:lpstr>
      <vt:lpstr>Slide 3</vt:lpstr>
      <vt:lpstr>Figur 3 Endring i lånebetingelser for husholdninger. Nettotall.1), 2) Prosent</vt:lpstr>
      <vt:lpstr>Figur 4 Etterspørsel etter lån fra ikke-finansielle foretak og utnyttelsesgrad på kredittlinjer. Nettotall.1), 2) Prosent</vt:lpstr>
      <vt:lpstr>Slide 6</vt:lpstr>
      <vt:lpstr>Slide 7</vt:lpstr>
      <vt:lpstr>Figur 7 Endring i lånebetingelser for ikke-finansielle foretak. Nettotall.1), 2) Prosent</vt:lpstr>
    </vt:vector>
  </TitlesOfParts>
  <Company>Norges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 </dc:title>
  <dc:creator>Magdalena Riiser</dc:creator>
  <cp:lastModifiedBy>Kari-Anne Røisgård</cp:lastModifiedBy>
  <cp:revision>356</cp:revision>
  <dcterms:created xsi:type="dcterms:W3CDTF">2008-03-11T13:27:45Z</dcterms:created>
  <dcterms:modified xsi:type="dcterms:W3CDTF">2010-01-25T11:25:40Z</dcterms:modified>
</cp:coreProperties>
</file>