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3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11.6</c:v>
                </c:pt>
                <c:pt idx="1">
                  <c:v>29.971027943769069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11.6</c:v>
                </c:pt>
                <c:pt idx="4">
                  <c:v>26.036336703158408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Sheet1!$F$2:$F$16</c:f>
              <c:numCache>
                <c:formatCode>0.0</c:formatCode>
                <c:ptCount val="15"/>
                <c:pt idx="6" formatCode="General">
                  <c:v>-3.9</c:v>
                </c:pt>
                <c:pt idx="7" formatCode="General">
                  <c:v>21.765102949090313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Sheet1!$H$2:$H$16</c:f>
              <c:numCache>
                <c:formatCode>0.0</c:formatCode>
                <c:ptCount val="15"/>
                <c:pt idx="9" formatCode="General">
                  <c:v>7.2</c:v>
                </c:pt>
                <c:pt idx="10" formatCode="General">
                  <c:v>14.344880130805082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-8.5</c:v>
                </c:pt>
                <c:pt idx="13">
                  <c:v>-18.755584915405354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7952512"/>
        <c:axId val="19243648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-15.1</c:v>
                </c:pt>
                <c:pt idx="1">
                  <c:v>7.2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-13</c:v>
                </c:pt>
                <c:pt idx="4">
                  <c:v>7.2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Sheet1!$G$2:$G$16</c:f>
              <c:numCache>
                <c:formatCode>0.0</c:formatCode>
                <c:ptCount val="15"/>
                <c:pt idx="6">
                  <c:v>-24.8</c:v>
                </c:pt>
                <c:pt idx="7" formatCode="General">
                  <c:v>14.6</c:v>
                </c:pt>
                <c:pt idx="8" formatCode="General">
                  <c:v>18.79809553684699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 formatCode="0.0">
                  <c:v>-4.2</c:v>
                </c:pt>
                <c:pt idx="10">
                  <c:v>13.1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 formatCode="0.0">
                  <c:v>-18.8</c:v>
                </c:pt>
                <c:pt idx="13">
                  <c:v>0</c:v>
                </c:pt>
                <c:pt idx="14">
                  <c:v>10.205248578554741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471424"/>
        <c:axId val="192480768"/>
      </c:lineChart>
      <c:catAx>
        <c:axId val="1879525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243648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9243648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7952512"/>
        <c:crosses val="autoZero"/>
        <c:crossBetween val="between"/>
        <c:majorUnit val="20"/>
        <c:minorUnit val="20"/>
      </c:valAx>
      <c:catAx>
        <c:axId val="1924714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248076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92480768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247142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17.8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16</c:v>
                </c:pt>
                <c:pt idx="13">
                  <c:v>3.9346912406106611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1839360"/>
        <c:axId val="5184051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-0.9</c:v>
                </c:pt>
                <c:pt idx="1">
                  <c:v>3</c:v>
                </c:pt>
                <c:pt idx="2">
                  <c:v>-2.9670074122433223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 formatCode="0.0">
                  <c:v>14.8</c:v>
                </c:pt>
                <c:pt idx="4">
                  <c:v>0</c:v>
                </c:pt>
                <c:pt idx="5">
                  <c:v>7.7084226861056937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 formatCode="0.0">
                  <c:v>-3</c:v>
                </c:pt>
                <c:pt idx="10">
                  <c:v>3</c:v>
                </c:pt>
                <c:pt idx="11">
                  <c:v>1.2617157203831391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9.8000000000000007</c:v>
                </c:pt>
                <c:pt idx="13">
                  <c:v>3</c:v>
                </c:pt>
                <c:pt idx="14">
                  <c:v>4.2287231326264614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842048"/>
        <c:axId val="51852032"/>
      </c:lineChart>
      <c:catAx>
        <c:axId val="5183936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5184051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184051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839360"/>
        <c:crosses val="autoZero"/>
        <c:crossBetween val="between"/>
        <c:majorUnit val="20"/>
        <c:minorUnit val="20"/>
      </c:valAx>
      <c:catAx>
        <c:axId val="518420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85203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1852032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84204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-40.223707196445815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-4.3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1916800"/>
        <c:axId val="52025984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16800"/>
        <c:axId val="52025984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-12.8</c:v>
                </c:pt>
                <c:pt idx="1">
                  <c:v>-46.1</c:v>
                </c:pt>
                <c:pt idx="2">
                  <c:v>-17.490920418988168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-3.8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-4.3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-3.8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19872"/>
        <c:axId val="51921664"/>
      </c:lineChart>
      <c:catAx>
        <c:axId val="5191680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5202598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202598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916800"/>
        <c:crosses val="autoZero"/>
        <c:crossBetween val="between"/>
        <c:majorUnit val="20"/>
        <c:minorUnit val="20"/>
      </c:valAx>
      <c:catAx>
        <c:axId val="519198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92166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1921664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91987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4.5</c:v>
                </c:pt>
                <c:pt idx="1">
                  <c:v>7.0020307494751304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-1.1000000000000001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-0.8885530021941116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2068736"/>
        <c:axId val="520702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 formatCode="0.0">
                  <c:v>0</c:v>
                </c:pt>
                <c:pt idx="1">
                  <c:v>7</c:v>
                </c:pt>
                <c:pt idx="2">
                  <c:v>-13.02643348615079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 formatCode="0.0">
                  <c:v>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-0.9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68736"/>
        <c:axId val="52070272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81792"/>
        <c:axId val="52071808"/>
      </c:lineChart>
      <c:catAx>
        <c:axId val="5206873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520702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207027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068736"/>
        <c:crosses val="autoZero"/>
        <c:crossBetween val="between"/>
        <c:majorUnit val="20"/>
        <c:minorUnit val="20"/>
      </c:valAx>
      <c:valAx>
        <c:axId val="5207180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52081792"/>
        <c:crosses val="max"/>
        <c:crossBetween val="between"/>
        <c:majorUnit val="20"/>
      </c:valAx>
      <c:catAx>
        <c:axId val="52081792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52071808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15.3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1585024"/>
        <c:axId val="5158694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">
                  <c:v>-0.9</c:v>
                </c:pt>
                <c:pt idx="1">
                  <c:v>0</c:v>
                </c:pt>
                <c:pt idx="2">
                  <c:v>-0.8885530021941116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 formatCode="0.0">
                  <c:v>15.3</c:v>
                </c:pt>
                <c:pt idx="4">
                  <c:v>16.600000000000001</c:v>
                </c:pt>
                <c:pt idx="5">
                  <c:v>-0.8885530021941116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88480"/>
        <c:axId val="51594368"/>
      </c:lineChart>
      <c:catAx>
        <c:axId val="5158502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5158694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158694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585024"/>
        <c:crosses val="autoZero"/>
        <c:crossBetween val="between"/>
        <c:majorUnit val="20"/>
        <c:minorUnit val="20"/>
      </c:valAx>
      <c:catAx>
        <c:axId val="515884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59436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1594368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58848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-2.2000000000000002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-1.1403718570037333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-0.9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-0.8885530021941116</c:v>
                </c:pt>
                <c:pt idx="16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1676672"/>
        <c:axId val="5167859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 formatCode="0.0">
                  <c:v>-2.2000000000000002</c:v>
                </c:pt>
                <c:pt idx="1">
                  <c:v>0</c:v>
                </c:pt>
                <c:pt idx="2">
                  <c:v>1.3293705938917209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 formatCode="0.0">
                  <c:v>0</c:v>
                </c:pt>
                <c:pt idx="4">
                  <c:v>-1.1000000000000001</c:v>
                </c:pt>
                <c:pt idx="5">
                  <c:v>1.3293705938917209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 formatCode="0.0">
                  <c:v>0</c:v>
                </c:pt>
                <c:pt idx="7">
                  <c:v>0</c:v>
                </c:pt>
                <c:pt idx="8">
                  <c:v>1.3293705938917209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 formatCode="0.0">
                  <c:v>0</c:v>
                </c:pt>
                <c:pt idx="10">
                  <c:v>0</c:v>
                </c:pt>
                <c:pt idx="11">
                  <c:v>4.5801498692936065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 formatCode="0.0">
                  <c:v>0</c:v>
                </c:pt>
                <c:pt idx="13">
                  <c:v>0</c:v>
                </c:pt>
                <c:pt idx="14">
                  <c:v>1.3293705938917209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 formatCode="0.0">
                  <c:v>-0.9</c:v>
                </c:pt>
                <c:pt idx="16">
                  <c:v>0</c:v>
                </c:pt>
                <c:pt idx="17">
                  <c:v>0.44081759169760915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80384"/>
        <c:axId val="51681920"/>
      </c:lineChart>
      <c:catAx>
        <c:axId val="5167667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5167859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167859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1676672"/>
        <c:crosses val="autoZero"/>
        <c:crossBetween val="between"/>
        <c:majorUnit val="20"/>
        <c:minorUnit val="20"/>
      </c:valAx>
      <c:catAx>
        <c:axId val="516803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168192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1681920"/>
        <c:scaling>
          <c:orientation val="minMax"/>
          <c:max val="60"/>
          <c:min val="-6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5168038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-45.9</c:v>
                </c:pt>
                <c:pt idx="1">
                  <c:v>-38.858636972928871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 formatCode="0.0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0</c:v>
                </c:pt>
                <c:pt idx="7" formatCode="0.0">
                  <c:v>13.02643348615079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0</c:v>
                </c:pt>
                <c:pt idx="10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92650496"/>
        <c:axId val="9265676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0.0">
                  <c:v>-7</c:v>
                </c:pt>
                <c:pt idx="1">
                  <c:v>-37.5</c:v>
                </c:pt>
                <c:pt idx="2">
                  <c:v>-37.970083970734763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 formatCode="0.0">
                  <c:v>0</c:v>
                </c:pt>
                <c:pt idx="4">
                  <c:v>0</c:v>
                </c:pt>
                <c:pt idx="5" formatCode="0.0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 formatCode="0.0">
                  <c:v>-13</c:v>
                </c:pt>
                <c:pt idx="7">
                  <c:v>0</c:v>
                </c:pt>
                <c:pt idx="8" formatCode="0.0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 formatCode="0.0">
                  <c:v>0</c:v>
                </c:pt>
                <c:pt idx="10">
                  <c:v>0</c:v>
                </c:pt>
                <c:pt idx="11" formatCode="0.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58304"/>
        <c:axId val="92664192"/>
      </c:lineChart>
      <c:catAx>
        <c:axId val="9265049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9265676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92656768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2650496"/>
        <c:crosses val="autoZero"/>
        <c:crossBetween val="between"/>
        <c:majorUnit val="20"/>
        <c:minorUnit val="20"/>
      </c:valAx>
      <c:catAx>
        <c:axId val="926583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266419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92664192"/>
        <c:scaling>
          <c:orientation val="minMax"/>
          <c:max val="80"/>
          <c:min val="-80"/>
        </c:scaling>
        <c:delete val="0"/>
        <c:axPos val="r"/>
        <c:numFmt formatCode="0.0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265830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2014 </a:t>
            </a:r>
            <a:r>
              <a:rPr lang="nb-NO" sz="4000" dirty="0" smtClean="0">
                <a:solidFill>
                  <a:schemeClr val="tx2"/>
                </a:solidFill>
              </a:rPr>
              <a:t>Q2</a:t>
            </a:r>
            <a:endParaRPr lang="nb-NO" sz="4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94935200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smtClean="0">
                <a:latin typeface="Univers 45 Light" pitchFamily="34" charset="0"/>
              </a:rPr>
              <a:t>Residential mortgages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</a:t>
            </a:r>
            <a:r>
              <a:rPr lang="en-GB" sz="1600" dirty="0" smtClean="0">
                <a:latin typeface="Univers 45 Light" pitchFamily="34" charset="0"/>
              </a:rPr>
              <a:t>reported developments for the relevant quarter</a:t>
            </a:r>
            <a:r>
              <a:rPr lang="en-GB" sz="1600" dirty="0">
                <a:latin typeface="Univers 45 Light" pitchFamily="34" charset="0"/>
              </a:rPr>
              <a:t>. The red diamonds show </a:t>
            </a:r>
            <a:r>
              <a:rPr lang="en-GB" sz="1600" dirty="0" smtClean="0">
                <a:latin typeface="Univers 45 Light" pitchFamily="34" charset="0"/>
              </a:rPr>
              <a:t>expected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developments for </a:t>
            </a:r>
            <a:r>
              <a:rPr lang="en-GB" sz="1600" smtClean="0">
                <a:latin typeface="Univers 45 Light" pitchFamily="34" charset="0"/>
              </a:rPr>
              <a:t>that quarter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</a:t>
            </a:r>
            <a:r>
              <a:rPr lang="en-GB" sz="1600" dirty="0">
                <a:latin typeface="Univers 45 Light" pitchFamily="34" charset="0"/>
              </a:rPr>
              <a:t>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710092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81594419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20688"/>
            <a:ext cx="2144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500" dirty="0" smtClean="0">
                <a:latin typeface="Univers 45 Light" pitchFamily="34" charset="0"/>
              </a:rPr>
              <a:t>denote </a:t>
            </a:r>
            <a:r>
              <a:rPr lang="en-GB" sz="15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19940735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06498834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30686985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75096497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</a:t>
            </a:r>
            <a:r>
              <a:rPr lang="en-GB" sz="1500" dirty="0" smtClean="0">
                <a:latin typeface="Univers 45 Light"/>
              </a:rPr>
              <a:t>denote </a:t>
            </a:r>
            <a:r>
              <a:rPr lang="en-GB" sz="1500" dirty="0">
                <a:latin typeface="Univers 45 Light"/>
              </a:rPr>
              <a:t>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10191</TotalTime>
  <Words>463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PowerPoint Presentation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 Presentation</vt:lpstr>
      <vt:lpstr>PowerPoint Presentation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Mundal, Olav Michael Kåre</cp:lastModifiedBy>
  <cp:revision>679</cp:revision>
  <dcterms:created xsi:type="dcterms:W3CDTF">2008-03-11T13:27:45Z</dcterms:created>
  <dcterms:modified xsi:type="dcterms:W3CDTF">2014-07-15T10:17:49Z</dcterms:modified>
</cp:coreProperties>
</file>