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79" r:id="rId5"/>
    <p:sldId id="278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0080"/>
    <a:srgbClr val="190080"/>
    <a:srgbClr val="000066"/>
    <a:srgbClr val="006666"/>
    <a:srgbClr val="E4E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671" autoAdjust="0"/>
  </p:normalViewPr>
  <p:slideViewPr>
    <p:cSldViewPr>
      <p:cViewPr>
        <p:scale>
          <a:sx n="100" d="100"/>
          <a:sy n="100" d="100"/>
        </p:scale>
        <p:origin x="-3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1691"/>
          <c:h val="0.8657212643678251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11.6</c:v>
                </c:pt>
                <c:pt idx="1">
                  <c:v>29.971027943769069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Repayment loans secured on dwellings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11.6</c:v>
                </c:pt>
                <c:pt idx="4">
                  <c:v>26.036336703158408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Home equity lines on credit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Sheet1!$F$2:$F$16</c:f>
              <c:numCache>
                <c:formatCode>0.0</c:formatCode>
                <c:ptCount val="15"/>
                <c:pt idx="6" formatCode="General">
                  <c:v>-3.9</c:v>
                </c:pt>
                <c:pt idx="7" formatCode="General">
                  <c:v>21.765102949090313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First-home mortgages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Sheet1!$H$2:$H$16</c:f>
              <c:numCache>
                <c:formatCode>0.0</c:formatCode>
                <c:ptCount val="15"/>
                <c:pt idx="9" formatCode="General">
                  <c:v>7.2</c:v>
                </c:pt>
                <c:pt idx="10" formatCode="General">
                  <c:v>14.344880130805082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Fixed-rate loans</c:v>
                </c:pt>
              </c:strCache>
            </c:strRef>
          </c:tx>
          <c:spPr>
            <a:solidFill>
              <a:schemeClr val="accent6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-8.5</c:v>
                </c:pt>
                <c:pt idx="13">
                  <c:v>-18.755584915405354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87952512"/>
        <c:axId val="192436480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Total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 formatCode="0.0">
                  <c:v>-15.1</c:v>
                </c:pt>
                <c:pt idx="1">
                  <c:v>7.2</c:v>
                </c:pt>
                <c:pt idx="2">
                  <c:v>0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Repayment loans secured on dwellings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 formatCode="0.0">
                  <c:v>-13</c:v>
                </c:pt>
                <c:pt idx="4">
                  <c:v>7.2</c:v>
                </c:pt>
                <c:pt idx="5">
                  <c:v>0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Home equity lines on credit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Sheet1!$G$2:$G$16</c:f>
              <c:numCache>
                <c:formatCode>0.0</c:formatCode>
                <c:ptCount val="15"/>
                <c:pt idx="6">
                  <c:v>-24.8</c:v>
                </c:pt>
                <c:pt idx="7" formatCode="General">
                  <c:v>14.6</c:v>
                </c:pt>
                <c:pt idx="8" formatCode="General">
                  <c:v>18.79809553684699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First-home mortgages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 formatCode="0.0">
                  <c:v>-4.2</c:v>
                </c:pt>
                <c:pt idx="10">
                  <c:v>13.1</c:v>
                </c:pt>
                <c:pt idx="11">
                  <c:v>0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Fixed-rate loans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 formatCode="0.0">
                  <c:v>-18.8</c:v>
                </c:pt>
                <c:pt idx="13">
                  <c:v>0</c:v>
                </c:pt>
                <c:pt idx="14">
                  <c:v>10.205248578554741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471424"/>
        <c:axId val="192480768"/>
      </c:lineChart>
      <c:catAx>
        <c:axId val="187952512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92436480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92436480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7952512"/>
        <c:crosses val="autoZero"/>
        <c:crossBetween val="between"/>
        <c:majorUnit val="20"/>
        <c:minorUnit val="20"/>
      </c:valAx>
      <c:catAx>
        <c:axId val="19247142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2480768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192480768"/>
        <c:scaling>
          <c:orientation val="minMax"/>
          <c:max val="60"/>
          <c:min val="-6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2471424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084426946631752E-2"/>
          <c:y val="2.4974137931034483E-2"/>
          <c:w val="0.86867366579177663"/>
          <c:h val="0.865940229885057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6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17.8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16</c:v>
                </c:pt>
                <c:pt idx="13">
                  <c:v>3.9346912406106611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51839360"/>
        <c:axId val="51840512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 formatCode="0.0">
                  <c:v>-0.9</c:v>
                </c:pt>
                <c:pt idx="1">
                  <c:v>3</c:v>
                </c:pt>
                <c:pt idx="2">
                  <c:v>-2.9670074122433223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 formatCode="0.0">
                  <c:v>14.8</c:v>
                </c:pt>
                <c:pt idx="4">
                  <c:v>0</c:v>
                </c:pt>
                <c:pt idx="5">
                  <c:v>7.7084226861056937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 formatCode="0.0">
                  <c:v>-2.2999999999999998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 formatCode="0.0">
                  <c:v>-3</c:v>
                </c:pt>
                <c:pt idx="10">
                  <c:v>3</c:v>
                </c:pt>
                <c:pt idx="11">
                  <c:v>1.2617157203831391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9.8000000000000007</c:v>
                </c:pt>
                <c:pt idx="13">
                  <c:v>3</c:v>
                </c:pt>
                <c:pt idx="14">
                  <c:v>4.2287231326264614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842048"/>
        <c:axId val="51852032"/>
      </c:lineChart>
      <c:catAx>
        <c:axId val="5183936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51840512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51840512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1839360"/>
        <c:crosses val="autoZero"/>
        <c:crossBetween val="between"/>
        <c:majorUnit val="20"/>
        <c:minorUnit val="20"/>
      </c:valAx>
      <c:catAx>
        <c:axId val="5184204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1852032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51852032"/>
        <c:scaling>
          <c:orientation val="minMax"/>
          <c:max val="60"/>
          <c:min val="-60"/>
        </c:scaling>
        <c:delete val="0"/>
        <c:axPos val="r"/>
        <c:numFmt formatCode="0.0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1842048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528871391076119E-2"/>
          <c:y val="2.4974137931034483E-2"/>
          <c:w val="0.86589588801400508"/>
          <c:h val="0.8489095785440693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0</c:v>
                </c:pt>
                <c:pt idx="1">
                  <c:v>-40.223707196445815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-4.3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0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51916800"/>
        <c:axId val="52025984"/>
      </c:barChart>
      <c:lineChart>
        <c:grouping val="standard"/>
        <c:varyColors val="0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916800"/>
        <c:axId val="52025984"/>
      </c:line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 formatCode="0.0">
                  <c:v>-12.8</c:v>
                </c:pt>
                <c:pt idx="1">
                  <c:v>-46.1</c:v>
                </c:pt>
                <c:pt idx="2">
                  <c:v>-17.490920418988168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-3.8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0</c:v>
                </c:pt>
                <c:pt idx="10">
                  <c:v>-4.3</c:v>
                </c:pt>
                <c:pt idx="11">
                  <c:v>0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-3.8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919872"/>
        <c:axId val="51921664"/>
      </c:lineChart>
      <c:catAx>
        <c:axId val="5191680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52025984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52025984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1916800"/>
        <c:crosses val="autoZero"/>
        <c:crossBetween val="between"/>
        <c:majorUnit val="20"/>
        <c:minorUnit val="20"/>
      </c:valAx>
      <c:catAx>
        <c:axId val="5191987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1921664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51921664"/>
        <c:scaling>
          <c:orientation val="minMax"/>
          <c:max val="60"/>
          <c:min val="-60"/>
        </c:scaling>
        <c:delete val="0"/>
        <c:axPos val="r"/>
        <c:numFmt formatCode="0.0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1919872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24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4.5</c:v>
                </c:pt>
                <c:pt idx="1">
                  <c:v>7.0020307494751304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3">
                  <c:v>-1.1000000000000001</c:v>
                </c:pt>
                <c:pt idx="4">
                  <c:v>0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6">
                  <c:v>0</c:v>
                </c:pt>
                <c:pt idx="7">
                  <c:v>-0.8885530021941116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52068736"/>
        <c:axId val="52070272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 formatCode="0.0">
                  <c:v>0</c:v>
                </c:pt>
                <c:pt idx="1">
                  <c:v>7</c:v>
                </c:pt>
                <c:pt idx="2">
                  <c:v>-13.02643348615079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3" formatCode="0.0">
                  <c:v>0.9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Sheet1!$G$2:$G$10</c:f>
              <c:numCache>
                <c:formatCode>General</c:formatCode>
                <c:ptCount val="9"/>
                <c:pt idx="6">
                  <c:v>0</c:v>
                </c:pt>
                <c:pt idx="7">
                  <c:v>-0.9</c:v>
                </c:pt>
                <c:pt idx="8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068736"/>
        <c:axId val="52070272"/>
      </c:lineChart>
      <c:lineChart>
        <c:grouping val="standard"/>
        <c:varyColors val="0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Sheet1!$A$2:$A$10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Sheet1!$H$2:$H$10</c:f>
              <c:numCache>
                <c:formatCode>General</c:formatCode>
                <c:ptCount val="9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081792"/>
        <c:axId val="52071808"/>
      </c:lineChart>
      <c:catAx>
        <c:axId val="52068736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52070272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52070272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2068736"/>
        <c:crosses val="autoZero"/>
        <c:crossBetween val="between"/>
        <c:majorUnit val="20"/>
        <c:minorUnit val="20"/>
      </c:valAx>
      <c:valAx>
        <c:axId val="52071808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52081792"/>
        <c:crosses val="max"/>
        <c:crossBetween val="between"/>
        <c:majorUnit val="20"/>
      </c:valAx>
      <c:catAx>
        <c:axId val="52081792"/>
        <c:scaling>
          <c:orientation val="minMax"/>
        </c:scaling>
        <c:delete val="0"/>
        <c:axPos val="b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52071808"/>
        <c:crossesAt val="-90"/>
        <c:auto val="1"/>
        <c:lblAlgn val="ctr"/>
        <c:lblOffset val="100"/>
        <c:noMultiLvlLbl val="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693132108486499E-2"/>
          <c:y val="2.4245516784986012E-2"/>
          <c:w val="0.86861373578302714"/>
          <c:h val="0.8399592156162968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-0.9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3">
                  <c:v>15.3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51585024"/>
        <c:axId val="51586944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 formatCode="0.0">
                  <c:v>-0.9</c:v>
                </c:pt>
                <c:pt idx="1">
                  <c:v>0</c:v>
                </c:pt>
                <c:pt idx="2">
                  <c:v>-0.8885530021941116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 formatCode="0.0">
                  <c:v>15.3</c:v>
                </c:pt>
                <c:pt idx="4">
                  <c:v>16.600000000000001</c:v>
                </c:pt>
                <c:pt idx="5">
                  <c:v>-0.8885530021941116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588480"/>
        <c:axId val="51594368"/>
      </c:lineChart>
      <c:catAx>
        <c:axId val="51585024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51586944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51586944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1585024"/>
        <c:crosses val="autoZero"/>
        <c:crossBetween val="between"/>
        <c:majorUnit val="20"/>
        <c:minorUnit val="20"/>
      </c:valAx>
      <c:catAx>
        <c:axId val="5158848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1594368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51594368"/>
        <c:scaling>
          <c:orientation val="minMax"/>
          <c:max val="60"/>
          <c:min val="-60"/>
        </c:scaling>
        <c:delete val="0"/>
        <c:axPos val="r"/>
        <c:numFmt formatCode="0.0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1588480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613"/>
          <c:h val="0.865721264367824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-2.2000000000000002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3">
                  <c:v>-1.1000000000000001</c:v>
                </c:pt>
                <c:pt idx="4">
                  <c:v>-1.1403718570037333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Sheet1!$F$2:$F$19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Sheet1!$H$2:$H$19</c:f>
              <c:numCache>
                <c:formatCode>General</c:formatCode>
                <c:ptCount val="18"/>
                <c:pt idx="9">
                  <c:v>-0.9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Sheet1!$J$2:$J$19</c:f>
              <c:numCache>
                <c:formatCode>General</c:formatCode>
                <c:ptCount val="18"/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Sheet1!$L$2:$L$19</c:f>
              <c:numCache>
                <c:formatCode>General</c:formatCode>
                <c:ptCount val="18"/>
                <c:pt idx="15">
                  <c:v>-0.8885530021941116</c:v>
                </c:pt>
                <c:pt idx="16" formatCode="0.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51676672"/>
        <c:axId val="51678592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 formatCode="0.0">
                  <c:v>-2.2000000000000002</c:v>
                </c:pt>
                <c:pt idx="1">
                  <c:v>0</c:v>
                </c:pt>
                <c:pt idx="2">
                  <c:v>1.3293705938917209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8"/>
                <c:pt idx="3" formatCode="0.0">
                  <c:v>0</c:v>
                </c:pt>
                <c:pt idx="4">
                  <c:v>-1.1000000000000001</c:v>
                </c:pt>
                <c:pt idx="5">
                  <c:v>1.3293705938917209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Sheet1!$G$2:$G$19</c:f>
              <c:numCache>
                <c:formatCode>General</c:formatCode>
                <c:ptCount val="18"/>
                <c:pt idx="6" formatCode="0.0">
                  <c:v>0</c:v>
                </c:pt>
                <c:pt idx="7">
                  <c:v>0</c:v>
                </c:pt>
                <c:pt idx="8">
                  <c:v>1.3293705938917209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Sheet1!$I$2:$I$19</c:f>
              <c:numCache>
                <c:formatCode>General</c:formatCode>
                <c:ptCount val="18"/>
                <c:pt idx="9" formatCode="0.0">
                  <c:v>0</c:v>
                </c:pt>
                <c:pt idx="10">
                  <c:v>0</c:v>
                </c:pt>
                <c:pt idx="11">
                  <c:v>4.5801498692936065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Sheet1!$K$2:$K$19</c:f>
              <c:numCache>
                <c:formatCode>General</c:formatCode>
                <c:ptCount val="18"/>
                <c:pt idx="12" formatCode="0.0">
                  <c:v>0</c:v>
                </c:pt>
                <c:pt idx="13">
                  <c:v>0</c:v>
                </c:pt>
                <c:pt idx="14">
                  <c:v>1.3293705938917209</c:v>
                </c:pt>
              </c:numCache>
            </c:numRef>
          </c:val>
          <c:smooth val="0"/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  <c:bubble3D val="0"/>
          </c:dPt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Sheet1!$M$2:$M$19</c:f>
              <c:numCache>
                <c:formatCode>General</c:formatCode>
                <c:ptCount val="18"/>
                <c:pt idx="15" formatCode="0.0">
                  <c:v>-0.9</c:v>
                </c:pt>
                <c:pt idx="16">
                  <c:v>0</c:v>
                </c:pt>
                <c:pt idx="17">
                  <c:v>0.44081759169760915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680384"/>
        <c:axId val="51681920"/>
      </c:lineChart>
      <c:catAx>
        <c:axId val="51676672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51678592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51678592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51676672"/>
        <c:crosses val="autoZero"/>
        <c:crossBetween val="between"/>
        <c:majorUnit val="20"/>
        <c:minorUnit val="20"/>
      </c:valAx>
      <c:catAx>
        <c:axId val="5168038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51681920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51681920"/>
        <c:scaling>
          <c:orientation val="minMax"/>
          <c:max val="60"/>
          <c:min val="-60"/>
        </c:scaling>
        <c:delete val="0"/>
        <c:axPos val="r"/>
        <c:numFmt formatCode="0.0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51680384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613"/>
          <c:h val="0.865721264367824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-45.9</c:v>
                </c:pt>
                <c:pt idx="1">
                  <c:v>-38.858636972928871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3">
                  <c:v>0</c:v>
                </c:pt>
                <c:pt idx="4" formatCode="0.0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6">
                  <c:v>0</c:v>
                </c:pt>
                <c:pt idx="7" formatCode="0.0">
                  <c:v>13.02643348615079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Sheet1!$H$2:$H$13</c:f>
              <c:numCache>
                <c:formatCode>General</c:formatCode>
                <c:ptCount val="12"/>
                <c:pt idx="9">
                  <c:v>0</c:v>
                </c:pt>
                <c:pt idx="10" formatCode="0.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92650496"/>
        <c:axId val="92656768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 formatCode="0.0">
                  <c:v>-7</c:v>
                </c:pt>
                <c:pt idx="1">
                  <c:v>-37.5</c:v>
                </c:pt>
                <c:pt idx="2">
                  <c:v>-37.970083970734763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3" formatCode="0.0">
                  <c:v>0</c:v>
                </c:pt>
                <c:pt idx="4">
                  <c:v>0</c:v>
                </c:pt>
                <c:pt idx="5" formatCode="0.0">
                  <c:v>0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6" formatCode="0.0">
                  <c:v>-13</c:v>
                </c:pt>
                <c:pt idx="7">
                  <c:v>0</c:v>
                </c:pt>
                <c:pt idx="8" formatCode="0.0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Sheet1!$I$2:$I$13</c:f>
              <c:numCache>
                <c:formatCode>General</c:formatCode>
                <c:ptCount val="12"/>
                <c:pt idx="9" formatCode="0.0">
                  <c:v>0</c:v>
                </c:pt>
                <c:pt idx="10">
                  <c:v>0</c:v>
                </c:pt>
                <c:pt idx="11" formatCode="0.0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658304"/>
        <c:axId val="92664192"/>
      </c:lineChart>
      <c:catAx>
        <c:axId val="92650496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92656768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92656768"/>
        <c:scaling>
          <c:orientation val="minMax"/>
          <c:max val="80"/>
          <c:min val="-8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92650496"/>
        <c:crosses val="autoZero"/>
        <c:crossBetween val="between"/>
        <c:majorUnit val="20"/>
        <c:minorUnit val="20"/>
      </c:valAx>
      <c:catAx>
        <c:axId val="9265830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92664192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92664192"/>
        <c:scaling>
          <c:orientation val="minMax"/>
          <c:max val="80"/>
          <c:min val="-80"/>
        </c:scaling>
        <c:delete val="0"/>
        <c:axPos val="r"/>
        <c:numFmt formatCode="0.0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92658304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0.0368</cdr:y>
    </cdr:from>
    <cdr:to>
      <cdr:x>0.92524</cdr:x>
      <cdr:y>0.14883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48251" y="192096"/>
          <a:ext cx="1512144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 pitchFamily="34" charset="0"/>
            </a:rPr>
            <a:t>Fixed-rate loans</a:t>
          </a:r>
          <a:endParaRPr lang="en-GB" sz="1600" dirty="0">
            <a:latin typeface="Univers 45 Ligh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0.16139</cdr:y>
    </cdr:from>
    <cdr:to>
      <cdr:x>0.75987</cdr:x>
      <cdr:y>0.87863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842436"/>
          <a:ext cx="0" cy="374399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0.42913</cdr:x>
      <cdr:y>0.14759</cdr:y>
    </cdr:from>
    <cdr:to>
      <cdr:x>0.57756</cdr:x>
      <cdr:y>0.25962</cdr:y>
    </cdr:to>
    <cdr:sp macro="" textlink="">
      <cdr:nvSpPr>
        <cdr:cNvPr id="3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923928" y="770428"/>
          <a:ext cx="1357322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/>
            </a:rPr>
            <a:t>Economic outlook</a:t>
          </a:r>
          <a:endParaRPr lang="en-GB" sz="1600" dirty="0">
            <a:latin typeface="Univers 45 Light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GB" sz="1600" dirty="0" smtClean="0">
              <a:latin typeface="Univers 45 Light" pitchFamily="34" charset="0"/>
            </a:rPr>
            <a:t>Fixed-rate loans</a:t>
          </a:r>
          <a:endParaRPr lang="en-GB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0.09303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5" y="147047"/>
          <a:ext cx="1521927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/>
            </a:rPr>
            <a:t>Funding</a:t>
          </a:r>
          <a:endParaRPr lang="en-GB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0.1394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50" y="142871"/>
          <a:ext cx="1357335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/>
            </a:rPr>
            <a:t>Capital adequacy</a:t>
          </a:r>
          <a:endParaRPr lang="en-GB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2674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36192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</a:t>
            </a:r>
            <a:r>
              <a:rPr lang="nb-NO" dirty="0" err="1" smtClean="0"/>
              <a:t>Bank’s</a:t>
            </a:r>
            <a:r>
              <a:rPr lang="nb-NO" dirty="0" smtClean="0"/>
              <a:t> Survey </a:t>
            </a:r>
            <a:r>
              <a:rPr lang="nb-NO" dirty="0" err="1" smtClean="0"/>
              <a:t>of</a:t>
            </a:r>
            <a:r>
              <a:rPr lang="nb-NO" dirty="0" smtClean="0"/>
              <a:t> Bank Lending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2014 </a:t>
            </a:r>
            <a:r>
              <a:rPr lang="nb-NO" sz="4000" dirty="0" smtClean="0">
                <a:solidFill>
                  <a:schemeClr val="tx2"/>
                </a:solidFill>
              </a:rPr>
              <a:t>Q2</a:t>
            </a:r>
            <a:endParaRPr lang="nb-NO" sz="40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694935200"/>
              </p:ext>
            </p:extLst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67744" y="548680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smtClean="0">
                <a:latin typeface="Univers 45 Light" pitchFamily="34" charset="0"/>
              </a:rPr>
              <a:t>Residential mortgages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364088" y="620688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First-home mortgages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563888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Home equity     lines of credit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</p:spPr>
        <p:txBody>
          <a:bodyPr/>
          <a:lstStyle/>
          <a:p>
            <a:pPr algn="l" eaLnBrk="1" hangingPunct="1"/>
            <a:r>
              <a:rPr lang="en-GB" sz="2000" b="1" dirty="0" smtClean="0">
                <a:latin typeface="Univers 45 Light" pitchFamily="34" charset="0"/>
              </a:rPr>
              <a:t>Chart 1</a:t>
            </a:r>
            <a:r>
              <a:rPr lang="en-GB" sz="2000" dirty="0" smtClean="0">
                <a:latin typeface="Univers 45 Light" pitchFamily="34" charset="0"/>
              </a:rPr>
              <a:t> Household credit demand. Net percentage balances.</a:t>
            </a:r>
            <a:r>
              <a:rPr lang="en-GB" sz="2000" baseline="30000" dirty="0" smtClean="0">
                <a:latin typeface="Univers 45 Light" pitchFamily="34" charset="0"/>
              </a:rPr>
              <a:t>1), 2)</a:t>
            </a:r>
            <a:r>
              <a:rPr lang="en-GB" sz="2000" dirty="0" smtClean="0">
                <a:latin typeface="Univers 45 Light" pitchFamily="34" charset="0"/>
              </a:rPr>
              <a:t> </a:t>
            </a: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Net percentage balances are calculated by weighting together the responses in the survey. The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 blue bars show </a:t>
            </a:r>
            <a:r>
              <a:rPr lang="en-GB" sz="1600" dirty="0" smtClean="0">
                <a:latin typeface="Univers 45 Light" pitchFamily="34" charset="0"/>
              </a:rPr>
              <a:t>reported developments for the relevant quarter</a:t>
            </a:r>
            <a:r>
              <a:rPr lang="en-GB" sz="1600" dirty="0">
                <a:latin typeface="Univers 45 Light" pitchFamily="34" charset="0"/>
              </a:rPr>
              <a:t>. The red diamonds show </a:t>
            </a:r>
            <a:r>
              <a:rPr lang="en-GB" sz="1600" dirty="0" smtClean="0">
                <a:latin typeface="Univers 45 Light" pitchFamily="34" charset="0"/>
              </a:rPr>
              <a:t>expected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 developments for </a:t>
            </a:r>
            <a:r>
              <a:rPr lang="en-GB" sz="1600" smtClean="0">
                <a:latin typeface="Univers 45 Light" pitchFamily="34" charset="0"/>
              </a:rPr>
              <a:t>that quarter </a:t>
            </a:r>
            <a:endParaRPr lang="en-GB" sz="1600" dirty="0" smtClean="0">
              <a:latin typeface="Univers 45 Light" pitchFamily="34" charset="0"/>
            </a:endParaRP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2</a:t>
            </a:r>
            <a:r>
              <a:rPr lang="en-GB" sz="1600" dirty="0">
                <a:latin typeface="Univers 45 Light" pitchFamily="34" charset="0"/>
              </a:rPr>
              <a:t>) Negative net percentage balances denote falling demand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3710092"/>
              </p:ext>
            </p:extLst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6944" y="5993982"/>
            <a:ext cx="8358246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See footnote 1 in Chart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</a:t>
            </a:r>
            <a:r>
              <a:rPr lang="en-GB" sz="1600" dirty="0" smtClean="0">
                <a:latin typeface="Univers 45 Light" pitchFamily="34" charset="0"/>
              </a:rPr>
              <a:t>Negative net percentage balances denote tighter credit standards</a:t>
            </a:r>
          </a:p>
          <a:p>
            <a:pPr marL="342900" indent="-3429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</a:t>
            </a: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2214546" y="900009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First-home mortgages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39552" y="83671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standards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5736" y="836712"/>
            <a:ext cx="0" cy="4536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780440" y="1509410"/>
            <a:ext cx="475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779912" y="928670"/>
            <a:ext cx="4792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Factors affecting credit standards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52370" y="52378"/>
            <a:ext cx="9091630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2000" b="1" dirty="0" smtClean="0">
                <a:latin typeface="Univers 45 Light" pitchFamily="34" charset="0"/>
              </a:rPr>
              <a:t>Chart 2 </a:t>
            </a:r>
            <a:r>
              <a:rPr lang="en-GB" sz="2000" dirty="0" smtClean="0">
                <a:latin typeface="Univers 45 Light" pitchFamily="34" charset="0"/>
              </a:rPr>
              <a:t>Change in credit standards for households. Factors affecting credit standards.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1)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64088" y="1484784"/>
            <a:ext cx="0" cy="388843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9396" y="836712"/>
            <a:ext cx="516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000892" y="1500174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Market share objectives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508104" y="1484784"/>
            <a:ext cx="1357335" cy="584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Capital adequacy</a:t>
            </a:r>
            <a:endParaRPr lang="en-GB" sz="1600" baseline="300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281594419"/>
              </p:ext>
            </p:extLst>
          </p:nvPr>
        </p:nvGraphicFramePr>
        <p:xfrm>
          <a:off x="0" y="548680"/>
          <a:ext cx="9144000" cy="5000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051720" y="692696"/>
            <a:ext cx="196901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Maximum </a:t>
            </a:r>
            <a:br>
              <a:rPr lang="en-GB" sz="1600" dirty="0" smtClean="0">
                <a:latin typeface="Univers 45 Light" pitchFamily="34" charset="0"/>
              </a:rPr>
            </a:br>
            <a:r>
              <a:rPr lang="en-GB" sz="1600" dirty="0" smtClean="0">
                <a:latin typeface="Univers 45 Light" pitchFamily="34" charset="0"/>
              </a:rPr>
              <a:t>loan-to-income ratio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95536" y="620688"/>
            <a:ext cx="2144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Lending margins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220072" y="69269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Fees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9912" y="692695"/>
            <a:ext cx="16561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Maximum loan-to-value ratio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373217"/>
            <a:ext cx="91440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500" dirty="0">
                <a:latin typeface="Univers 45 Light" pitchFamily="34" charset="0"/>
              </a:rPr>
              <a:t>1) </a:t>
            </a:r>
            <a:r>
              <a:rPr lang="en-GB" sz="1500" dirty="0">
                <a:latin typeface="Univers 45 Light" pitchFamily="34" charset="0"/>
              </a:rPr>
              <a:t>See footnote 1 in Chart 1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2) Positive net percentage balances for lending margins </a:t>
            </a:r>
            <a:r>
              <a:rPr lang="en-GB" sz="1500" dirty="0" smtClean="0">
                <a:latin typeface="Univers 45 Light" pitchFamily="34" charset="0"/>
              </a:rPr>
              <a:t>denote </a:t>
            </a:r>
            <a:r>
              <a:rPr lang="en-GB" sz="1500" dirty="0">
                <a:latin typeface="Univers 45 Light" pitchFamily="34" charset="0"/>
              </a:rPr>
              <a:t>higher lending margins. Positive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net percentage balances for lending margins and fees denote tighter credit standards. Negative net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percentage balances for maximum LTI ratio, maximum LTV ratio and use of interest-only periods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denote tighter credit standards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Source: </a:t>
            </a:r>
            <a:r>
              <a:rPr lang="en-GB" sz="15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500" dirty="0">
                <a:solidFill>
                  <a:schemeClr val="tx2"/>
                </a:solidFill>
                <a:latin typeface="Univers 45 Light" pitchFamily="34" charset="0"/>
              </a:rPr>
              <a:t> </a:t>
            </a:r>
            <a:r>
              <a:rPr lang="en-GB" sz="1500" dirty="0" smtClean="0">
                <a:solidFill>
                  <a:schemeClr val="tx2"/>
                </a:solidFill>
                <a:latin typeface="Univers 45 Light" pitchFamily="34" charset="0"/>
              </a:rPr>
              <a:t>Bank</a:t>
            </a:r>
            <a:endParaRPr lang="nb-NO" sz="1500" dirty="0">
              <a:latin typeface="Arial Narrow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Chart 3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en-GB" sz="2000" dirty="0">
                <a:latin typeface="Univers 45 Light" pitchFamily="34" charset="0"/>
              </a:rPr>
              <a:t>Change in loan conditions for households. Net percentage balances</a:t>
            </a:r>
            <a:r>
              <a:rPr lang="en-GB" sz="1900" baseline="30000" dirty="0">
                <a:latin typeface="Univers 45 Light" pitchFamily="34" charset="0"/>
              </a:rPr>
              <a:t>1</a:t>
            </a:r>
            <a:r>
              <a:rPr lang="nb-NO" sz="1900" baseline="30000" dirty="0">
                <a:latin typeface="Univers 45 Light" pitchFamily="34" charset="0"/>
              </a:rPr>
              <a:t>), 2)</a:t>
            </a:r>
            <a:endParaRPr lang="en-GB" sz="1900" dirty="0" smtClean="0">
              <a:latin typeface="Univers 45 Light" pitchFamily="34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32240" y="692696"/>
            <a:ext cx="19288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Use of </a:t>
            </a:r>
            <a:br>
              <a:rPr lang="en-GB" sz="1600" dirty="0" smtClean="0">
                <a:latin typeface="Univers 45 Light" pitchFamily="34" charset="0"/>
              </a:rPr>
            </a:br>
            <a:r>
              <a:rPr lang="en-GB" sz="1600" dirty="0" smtClean="0">
                <a:latin typeface="Univers 45 Light" pitchFamily="34" charset="0"/>
              </a:rPr>
              <a:t>interest-only periods</a:t>
            </a:r>
            <a:endParaRPr lang="en-GB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019940735"/>
              </p:ext>
            </p:extLst>
          </p:nvPr>
        </p:nvGraphicFramePr>
        <p:xfrm>
          <a:off x="0" y="857232"/>
          <a:ext cx="9144000" cy="5236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49279"/>
            <a:ext cx="9233470" cy="792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500" dirty="0">
                <a:latin typeface="Univers 45 Light" pitchFamily="34" charset="0"/>
              </a:rPr>
              <a:t>1) </a:t>
            </a:r>
            <a:r>
              <a:rPr lang="en-GB" sz="15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2) Positive net percentage balances denote increased demand or increased </a:t>
            </a:r>
            <a:r>
              <a:rPr lang="en-GB" sz="1500" dirty="0" smtClean="0">
                <a:latin typeface="Univers 45 Light" pitchFamily="34" charset="0"/>
              </a:rPr>
              <a:t>credit line utilisation rate</a:t>
            </a:r>
            <a:endParaRPr lang="en-GB" sz="1500" dirty="0">
              <a:latin typeface="Univers 45 Light" pitchFamily="34" charset="0"/>
            </a:endParaRP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Source: </a:t>
            </a:r>
            <a:r>
              <a:rPr lang="en-GB" sz="1500" dirty="0" err="1">
                <a:latin typeface="Univers 45 Light" pitchFamily="34" charset="0"/>
              </a:rPr>
              <a:t>Norges</a:t>
            </a:r>
            <a:r>
              <a:rPr lang="en-GB" sz="1500" dirty="0">
                <a:latin typeface="Univers 45 Light" pitchFamily="34" charset="0"/>
              </a:rPr>
              <a:t> Bank</a:t>
            </a:r>
            <a:endParaRPr lang="nb-NO" sz="15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93201" y="998632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Credit demand among non-financial enterprises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Credit line utilisation rate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  <a:noFill/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Chart 4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en-GB" sz="2000" dirty="0">
                <a:latin typeface="Univers 45 Light" pitchFamily="34" charset="0"/>
              </a:rPr>
              <a:t>Credit demand among non-financial </a:t>
            </a:r>
            <a:r>
              <a:rPr lang="en-GB" sz="2000" dirty="0" smtClean="0">
                <a:latin typeface="Univers 45 Light" pitchFamily="34" charset="0"/>
              </a:rPr>
              <a:t>enterprises </a:t>
            </a:r>
            <a:r>
              <a:rPr lang="en-GB" sz="2000" dirty="0">
                <a:latin typeface="Univers 45 Light" pitchFamily="34" charset="0"/>
              </a:rPr>
              <a:t>and </a:t>
            </a:r>
            <a:r>
              <a:rPr lang="en-GB" sz="2000" dirty="0" smtClean="0">
                <a:latin typeface="Univers 45 Light" pitchFamily="34" charset="0"/>
              </a:rPr>
              <a:t>credit line utilisation rate. </a:t>
            </a:r>
            <a:r>
              <a:rPr lang="en-GB" sz="2000" dirty="0">
                <a:latin typeface="Univers 45 Light" pitchFamily="34" charset="0"/>
              </a:rPr>
              <a:t>Net percentage balances</a:t>
            </a:r>
            <a:r>
              <a:rPr lang="en-GB" sz="2000" baseline="30000" dirty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906498834"/>
              </p:ext>
            </p:extLst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Commercial real </a:t>
            </a:r>
            <a:r>
              <a:rPr lang="nb-NO" sz="1600" dirty="0" err="1" smtClean="0">
                <a:latin typeface="Univers 45 Light" pitchFamily="34" charset="0"/>
              </a:rPr>
              <a:t>estate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 smtClean="0">
                <a:latin typeface="Univers 45 Light" pitchFamily="34" charset="0"/>
              </a:rPr>
              <a:t>Chart 5 </a:t>
            </a:r>
            <a:r>
              <a:rPr lang="en-GB" sz="2000" dirty="0">
                <a:latin typeface="Univers 45 Light" pitchFamily="34" charset="0"/>
              </a:rPr>
              <a:t>Change in credit standards for non-financial </a:t>
            </a:r>
            <a:r>
              <a:rPr lang="en-GB" sz="2000" dirty="0" smtClean="0">
                <a:latin typeface="Univers 45 Light" pitchFamily="34" charset="0"/>
              </a:rPr>
              <a:t>enterprises</a:t>
            </a:r>
            <a:r>
              <a:rPr lang="en-GB" sz="2000" dirty="0">
                <a:latin typeface="Univers 45 Light" pitchFamily="34" charset="0"/>
              </a:rPr>
              <a:t>. Net percentage balances</a:t>
            </a:r>
            <a:r>
              <a:rPr lang="en-GB" sz="2000" baseline="30000" dirty="0">
                <a:latin typeface="Univers 45 Light" pitchFamily="34" charset="0"/>
              </a:rPr>
              <a:t>1), 2</a:t>
            </a:r>
            <a:r>
              <a:rPr lang="nb-NO" sz="2000" baseline="30000" dirty="0" smtClean="0">
                <a:latin typeface="Univers 45 Light" pitchFamily="34" charset="0"/>
              </a:rPr>
              <a:t>)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030686985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1000108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Economic outlook</a:t>
            </a:r>
            <a:endParaRPr lang="en-GB" sz="1600" dirty="0">
              <a:latin typeface="Univers 45 Light"/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Banks’ risk appetite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Sector- specific outlook</a:t>
            </a:r>
            <a:endParaRPr lang="en-GB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 smtClean="0">
                <a:latin typeface="Univers 45 Light"/>
              </a:rPr>
              <a:t>Chart 6 </a:t>
            </a:r>
            <a:r>
              <a:rPr lang="en-GB" sz="2000" dirty="0">
                <a:latin typeface="Univers 45 Light" pitchFamily="34" charset="0"/>
              </a:rPr>
              <a:t>Factors affecting credit standards for non-financial </a:t>
            </a:r>
            <a:r>
              <a:rPr lang="en-GB" sz="2000" dirty="0" smtClean="0">
                <a:latin typeface="Univers 45 Light" pitchFamily="34" charset="0"/>
              </a:rPr>
              <a:t>enterprises</a:t>
            </a:r>
            <a:r>
              <a:rPr lang="en-GB" sz="2000" dirty="0">
                <a:latin typeface="Univers 45 Light" pitchFamily="34" charset="0"/>
              </a:rPr>
              <a:t>. Net percentage balances</a:t>
            </a:r>
            <a:r>
              <a:rPr lang="en-GB" sz="2000" baseline="30000" dirty="0">
                <a:latin typeface="Univers 45 Light" pitchFamily="34" charset="0"/>
              </a:rPr>
              <a:t>1), 2)</a:t>
            </a: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2175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Market share objectives</a:t>
            </a:r>
            <a:endParaRPr lang="en-GB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675096497"/>
              </p:ext>
            </p:extLst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Equity capital requirements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Lending margins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Fees</a:t>
            </a:r>
            <a:endParaRPr lang="en-GB" sz="1600" dirty="0">
              <a:latin typeface="Univers 45 Light"/>
            </a:endParaRP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Maximum loan maturity</a:t>
            </a:r>
            <a:endParaRPr lang="en-GB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517232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000" indent="-457200"/>
            <a:r>
              <a:rPr lang="nb-NO" sz="1500" dirty="0">
                <a:latin typeface="Univers 45 Light"/>
              </a:rPr>
              <a:t>1</a:t>
            </a:r>
            <a:r>
              <a:rPr lang="en-GB" sz="1500" dirty="0">
                <a:latin typeface="Univers 45 Light"/>
              </a:rPr>
              <a:t>) See footnote 1 in Chart 1 </a:t>
            </a:r>
          </a:p>
          <a:p>
            <a:pPr marL="36000" indent="-457200"/>
            <a:r>
              <a:rPr lang="en-GB" sz="1500" dirty="0">
                <a:latin typeface="Univers 45 Light"/>
              </a:rPr>
              <a:t>2) Positive net percentage balances for lending margins denote higher lending margins. Positive</a:t>
            </a:r>
          </a:p>
          <a:p>
            <a:pPr marL="36000" indent="-457200"/>
            <a:r>
              <a:rPr lang="en-GB" sz="1500" dirty="0">
                <a:latin typeface="Univers 45 Light"/>
              </a:rPr>
              <a:t> net percentage balances for lending margins, equity capital requirements and fees denote tighter credit standards. Negative net percentage balances for maximum loan maturity </a:t>
            </a:r>
            <a:r>
              <a:rPr lang="en-GB" sz="1500" dirty="0" smtClean="0">
                <a:latin typeface="Univers 45 Light"/>
              </a:rPr>
              <a:t>denote </a:t>
            </a:r>
            <a:r>
              <a:rPr lang="en-GB" sz="1500" dirty="0">
                <a:latin typeface="Univers 45 Light"/>
              </a:rPr>
              <a:t>tighter credit standards</a:t>
            </a:r>
          </a:p>
          <a:p>
            <a:pPr marL="457200" indent="-457200"/>
            <a:r>
              <a:rPr lang="en-GB" sz="1500" dirty="0">
                <a:latin typeface="Univers 45 Light"/>
              </a:rPr>
              <a:t>Source: </a:t>
            </a:r>
            <a:r>
              <a:rPr lang="en-GB" sz="1500" dirty="0" err="1">
                <a:solidFill>
                  <a:schemeClr val="tx2"/>
                </a:solidFill>
                <a:latin typeface="Univers 45 Light"/>
              </a:rPr>
              <a:t>Norges</a:t>
            </a:r>
            <a:r>
              <a:rPr lang="en-GB" sz="1500" dirty="0">
                <a:solidFill>
                  <a:schemeClr val="tx2"/>
                </a:solidFill>
                <a:latin typeface="Univers 45 Light"/>
              </a:rPr>
              <a:t> Bank</a:t>
            </a:r>
            <a:r>
              <a:rPr lang="nb-NO" sz="1500" dirty="0">
                <a:solidFill>
                  <a:schemeClr val="tx2"/>
                </a:solidFill>
                <a:latin typeface="Univers 45 Light"/>
              </a:rPr>
              <a:t> </a:t>
            </a:r>
          </a:p>
          <a:p>
            <a:pPr marL="457200" indent="-457200"/>
            <a:endParaRPr lang="nb-NO" sz="1500" dirty="0">
              <a:latin typeface="Univers 45 Light"/>
            </a:endParaRPr>
          </a:p>
          <a:p>
            <a:pPr marL="457200" indent="-457200"/>
            <a:endParaRPr lang="nb-NO" sz="15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  <a:noFill/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Chart 7</a:t>
            </a:r>
            <a:r>
              <a:rPr lang="nb-NO" sz="2000" dirty="0" smtClean="0">
                <a:latin typeface="Univers 45 Light"/>
              </a:rPr>
              <a:t> </a:t>
            </a:r>
            <a:r>
              <a:rPr lang="en-GB" sz="2000" dirty="0">
                <a:latin typeface="Univers 45 Light"/>
              </a:rPr>
              <a:t>Change in loan conditions for non-financial </a:t>
            </a:r>
            <a:r>
              <a:rPr lang="en-GB" sz="2000" dirty="0" smtClean="0">
                <a:latin typeface="Univers 45 Light"/>
              </a:rPr>
              <a:t>enterprises</a:t>
            </a:r>
            <a:r>
              <a:rPr lang="en-GB" sz="2000" dirty="0">
                <a:latin typeface="Univers 45 Light"/>
              </a:rPr>
              <a:t>. </a:t>
            </a:r>
            <a:br>
              <a:rPr lang="en-GB" sz="2000" dirty="0">
                <a:latin typeface="Univers 45 Light"/>
              </a:rPr>
            </a:br>
            <a:r>
              <a:rPr lang="en-GB" sz="2000" dirty="0">
                <a:latin typeface="Univers 45 Light"/>
              </a:rPr>
              <a:t>Net percentage balances</a:t>
            </a:r>
            <a:r>
              <a:rPr lang="en-GB" sz="2000" baseline="30000" dirty="0">
                <a:latin typeface="Univers 45 Light"/>
              </a:rPr>
              <a:t>1), 2)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10191</TotalTime>
  <Words>463</Words>
  <Application>Microsoft Office PowerPoint</Application>
  <PresentationFormat>On-screen Show (4:3)</PresentationFormat>
  <Paragraphs>82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Bank’s Survey of Bank Lending</vt:lpstr>
      <vt:lpstr>Chart 1 Household credit demand. Net percentage balances.1), 2) </vt:lpstr>
      <vt:lpstr>PowerPoint Presentation</vt:lpstr>
      <vt:lpstr>Chart 3 Change in loan conditions for households. Net percentage balances1), 2)</vt:lpstr>
      <vt:lpstr>Chart 4 Credit demand among non-financial enterprises and credit line utilisation rate. Net percentage balances1), 2)</vt:lpstr>
      <vt:lpstr>PowerPoint Presentation</vt:lpstr>
      <vt:lpstr>PowerPoint Presentation</vt:lpstr>
      <vt:lpstr>Chart 7 Change in loan conditions for non-financial enterprises.  Net percentage balances1), 2)</vt:lpstr>
    </vt:vector>
  </TitlesOfParts>
  <Company>Norges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</dc:title>
  <dc:creator>Magdalena Riiser</dc:creator>
  <cp:lastModifiedBy>Mundal, Olav Michael Kåre</cp:lastModifiedBy>
  <cp:revision>679</cp:revision>
  <dcterms:created xsi:type="dcterms:W3CDTF">2008-03-11T13:27:45Z</dcterms:created>
  <dcterms:modified xsi:type="dcterms:W3CDTF">2014-07-15T10:17:49Z</dcterms:modified>
</cp:coreProperties>
</file>