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42113" cy="987266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FF9933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69"/>
          <c:h val="0.865721264367825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chemeClr val="accent2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11.6</c:v>
                </c:pt>
                <c:pt idx="1">
                  <c:v>29.971027943769069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11.6</c:v>
                </c:pt>
                <c:pt idx="4">
                  <c:v>26.036336703158408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Sheet1!$F$2:$F$16</c:f>
              <c:numCache>
                <c:formatCode>0.0</c:formatCode>
                <c:ptCount val="15"/>
                <c:pt idx="6" formatCode="General">
                  <c:v>-3.9</c:v>
                </c:pt>
                <c:pt idx="7" formatCode="General">
                  <c:v>21.765102949090313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Sheet1!$H$2:$H$16</c:f>
              <c:numCache>
                <c:formatCode>0.0</c:formatCode>
                <c:ptCount val="15"/>
                <c:pt idx="9" formatCode="General">
                  <c:v>7.2</c:v>
                </c:pt>
                <c:pt idx="10" formatCode="General">
                  <c:v>14.344880130805082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-8.5</c:v>
                </c:pt>
                <c:pt idx="13">
                  <c:v>-18.755584915405354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90830080"/>
        <c:axId val="19083200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-15.1</c:v>
                </c:pt>
                <c:pt idx="1">
                  <c:v>7.2</c:v>
                </c:pt>
                <c:pt idx="2">
                  <c:v>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-13</c:v>
                </c:pt>
                <c:pt idx="4">
                  <c:v>7.2</c:v>
                </c:pt>
                <c:pt idx="5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Sheet1!$G$2:$G$16</c:f>
              <c:numCache>
                <c:formatCode>0.0</c:formatCode>
                <c:ptCount val="15"/>
                <c:pt idx="6" formatCode="General">
                  <c:v>-24.8</c:v>
                </c:pt>
                <c:pt idx="7" formatCode="General">
                  <c:v>14.6</c:v>
                </c:pt>
                <c:pt idx="8" formatCode="General">
                  <c:v>18.79809553684699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-4.2</c:v>
                </c:pt>
                <c:pt idx="10">
                  <c:v>13.1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-18.8</c:v>
                </c:pt>
                <c:pt idx="13">
                  <c:v>0</c:v>
                </c:pt>
                <c:pt idx="14">
                  <c:v>10.205248578554741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837888"/>
        <c:axId val="190839424"/>
      </c:lineChart>
      <c:catAx>
        <c:axId val="19083008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083200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9083200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0830080"/>
        <c:crosses val="autoZero"/>
        <c:crossBetween val="between"/>
        <c:majorUnit val="20"/>
        <c:minorUnit val="20"/>
      </c:valAx>
      <c:catAx>
        <c:axId val="1908378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083942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90839424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083788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17.8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Markedsandeler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  <c:pt idx="12">
                  <c:v>16</c:v>
                </c:pt>
                <c:pt idx="13">
                  <c:v>3.9346912406106611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6046464"/>
        <c:axId val="604838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-0.9</c:v>
                </c:pt>
                <c:pt idx="1">
                  <c:v>3</c:v>
                </c:pt>
                <c:pt idx="2">
                  <c:v>-2.9670074122433223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14.8</c:v>
                </c:pt>
                <c:pt idx="4">
                  <c:v>0</c:v>
                </c:pt>
                <c:pt idx="5">
                  <c:v>7.7084226861056937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-2.2999999999999998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-3</c:v>
                </c:pt>
                <c:pt idx="10">
                  <c:v>3</c:v>
                </c:pt>
                <c:pt idx="11">
                  <c:v>1.2617157203831391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Markedsandeler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9.8000000000000007</c:v>
                </c:pt>
                <c:pt idx="13">
                  <c:v>3</c:v>
                </c:pt>
                <c:pt idx="14">
                  <c:v>4.2287231326264614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50176"/>
        <c:axId val="6051712"/>
      </c:lineChart>
      <c:catAx>
        <c:axId val="604646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604838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604838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6046464"/>
        <c:crosses val="autoZero"/>
        <c:crossBetween val="between"/>
        <c:majorUnit val="20"/>
        <c:minorUnit val="20"/>
      </c:valAx>
      <c:catAx>
        <c:axId val="60501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605171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6051712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6050176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486"/>
          <c:h val="0.848909578544069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</c:v>
                </c:pt>
                <c:pt idx="1">
                  <c:v>-40.223707196445815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-4.3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6140288"/>
        <c:axId val="6142208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40288"/>
        <c:axId val="6142208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-12.8</c:v>
                </c:pt>
                <c:pt idx="1">
                  <c:v>-46.1</c:v>
                </c:pt>
                <c:pt idx="2">
                  <c:v>-17.490920418988168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-3.8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-4.3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-3.8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48096"/>
        <c:axId val="6149632"/>
      </c:lineChart>
      <c:catAx>
        <c:axId val="614028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614220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614220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6140288"/>
        <c:crosses val="autoZero"/>
        <c:crossBetween val="between"/>
        <c:majorUnit val="20"/>
        <c:minorUnit val="20"/>
      </c:valAx>
      <c:catAx>
        <c:axId val="61480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614963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6149632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6148096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4.5</c:v>
                </c:pt>
                <c:pt idx="1">
                  <c:v>7.0020307494751304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-1.1000000000000001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0</c:v>
                </c:pt>
                <c:pt idx="7">
                  <c:v>-0.8885530021941116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91066880"/>
        <c:axId val="19106841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</c:v>
                </c:pt>
                <c:pt idx="1">
                  <c:v>7</c:v>
                </c:pt>
                <c:pt idx="2">
                  <c:v>-13.02643348615079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0.9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-0.9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066880"/>
        <c:axId val="191068416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071744"/>
        <c:axId val="191070208"/>
      </c:lineChart>
      <c:catAx>
        <c:axId val="19106688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9106841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91068416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1066880"/>
        <c:crosses val="autoZero"/>
        <c:crossBetween val="between"/>
        <c:majorUnit val="20"/>
        <c:minorUnit val="20"/>
      </c:valAx>
      <c:valAx>
        <c:axId val="191070208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1071744"/>
        <c:crosses val="max"/>
        <c:crossBetween val="between"/>
        <c:majorUnit val="20"/>
      </c:valAx>
      <c:catAx>
        <c:axId val="191071744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1070208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48687664041993E-2"/>
          <c:y val="2.6221161406893935E-2"/>
          <c:w val="0.86861373578302714"/>
          <c:h val="0.8399592156162967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-0.9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15.3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221619712"/>
        <c:axId val="22170828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-0.9</c:v>
                </c:pt>
                <c:pt idx="1">
                  <c:v>0</c:v>
                </c:pt>
                <c:pt idx="2">
                  <c:v>-0.8885530021941116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15.3</c:v>
                </c:pt>
                <c:pt idx="4">
                  <c:v>16.600000000000001</c:v>
                </c:pt>
                <c:pt idx="5">
                  <c:v>-0.8885530021941116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709824"/>
        <c:axId val="221711744"/>
      </c:lineChart>
      <c:catAx>
        <c:axId val="22161971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22170828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22170828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21619712"/>
        <c:crosses val="autoZero"/>
        <c:crossBetween val="between"/>
        <c:majorUnit val="20"/>
        <c:minorUnit val="20"/>
      </c:valAx>
      <c:catAx>
        <c:axId val="2217098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2171174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221711744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21709824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-2.2000000000000002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-1.1403718570037333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-0.9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 formatCode="0.0">
                  <c:v>-0.8885530021941116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867392"/>
        <c:axId val="589568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-2.2000000000000002</c:v>
                </c:pt>
                <c:pt idx="1">
                  <c:v>0</c:v>
                </c:pt>
                <c:pt idx="2">
                  <c:v>1.3293705938917209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0</c:v>
                </c:pt>
                <c:pt idx="4">
                  <c:v>-1.1000000000000001</c:v>
                </c:pt>
                <c:pt idx="5">
                  <c:v>1.3293705938917209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  <c:pt idx="8">
                  <c:v>1.3293705938917209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  <c:pt idx="11">
                  <c:v>4.5801498692936065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  <c:pt idx="14">
                  <c:v>1.3293705938917209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-0.9</c:v>
                </c:pt>
                <c:pt idx="16">
                  <c:v>0</c:v>
                </c:pt>
                <c:pt idx="17">
                  <c:v>0.44081759169760915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7216"/>
        <c:axId val="41812736"/>
      </c:lineChart>
      <c:catAx>
        <c:axId val="586739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589568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89568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5867392"/>
        <c:crosses val="autoZero"/>
        <c:crossBetween val="between"/>
        <c:majorUnit val="20"/>
        <c:minorUnit val="20"/>
      </c:valAx>
      <c:catAx>
        <c:axId val="58972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181273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181273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5897216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-45.9</c:v>
                </c:pt>
                <c:pt idx="1">
                  <c:v>-38.858636972928871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 formatCode="0.0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 formatCode="0.0">
                  <c:v>0</c:v>
                </c:pt>
                <c:pt idx="7">
                  <c:v>13.02643348615079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 formatCode="0.0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3260160"/>
        <c:axId val="4327014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-7</c:v>
                </c:pt>
                <c:pt idx="1">
                  <c:v>-37.5</c:v>
                </c:pt>
                <c:pt idx="2">
                  <c:v>-37.970083970734763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0</c:v>
                </c:pt>
                <c:pt idx="4" formatCode="0.0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-13</c:v>
                </c:pt>
                <c:pt idx="7" formatCode="0.0">
                  <c:v>0</c:v>
                </c:pt>
                <c:pt idx="8" formatCode="0.0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0</c:v>
                </c:pt>
                <c:pt idx="10" formatCode="0.0">
                  <c:v>0</c:v>
                </c:pt>
                <c:pt idx="1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71680"/>
        <c:axId val="43273216"/>
      </c:lineChart>
      <c:catAx>
        <c:axId val="4326016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4327014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327014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3260160"/>
        <c:crosses val="autoZero"/>
        <c:crossBetween val="between"/>
        <c:majorUnit val="20"/>
        <c:minorUnit val="20"/>
      </c:valAx>
      <c:catAx>
        <c:axId val="432716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327321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327321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327168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7" y="4689239"/>
            <a:ext cx="5394320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2</a:t>
            </a:r>
            <a:r>
              <a:rPr lang="nb-NO" sz="4000" dirty="0" smtClean="0">
                <a:solidFill>
                  <a:schemeClr val="tx2"/>
                </a:solidFill>
              </a:rPr>
              <a:t>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2014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18775244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rapportert utvikling for gjeldende kvartal. </a:t>
            </a:r>
            <a:r>
              <a:rPr lang="nb-NO" sz="1600" dirty="0">
                <a:latin typeface="Univers 45 Light" pitchFamily="34" charset="0"/>
              </a:rPr>
              <a:t>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kvartalet. 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</a:t>
            </a:r>
            <a:r>
              <a:rPr lang="nb-NO" sz="1600" dirty="0" smtClean="0">
                <a:latin typeface="Univers 45 Light" pitchFamily="34" charset="0"/>
              </a:rPr>
              <a:t>etterspørsel. 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98004057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611560" y="857232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  kredittpraksis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79912" y="1600187"/>
            <a:ext cx="47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Makro-økonomiske</a:t>
            </a:r>
            <a:r>
              <a:rPr lang="nb-NO" sz="1600" dirty="0" smtClean="0">
                <a:latin typeface="Univers 45 Light" pitchFamily="34" charset="0"/>
              </a:rPr>
              <a:t> utsikter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51920" y="857232"/>
            <a:ext cx="4649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72229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Kapitaldekning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836712"/>
            <a:ext cx="0" cy="453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857446" y="1698269"/>
            <a:ext cx="17470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Markedsandeler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123728" y="836712"/>
            <a:ext cx="1728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Kredittpraksis, </a:t>
            </a: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33726609"/>
              </p:ext>
            </p:extLst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979712" y="611977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57016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57016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53787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lånebetingelser.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bruk av avdragsfrihet, maksimal </a:t>
            </a:r>
            <a:r>
              <a:rPr lang="nb-NO" sz="1600" dirty="0">
                <a:latin typeface="Univers 45 Light" pitchFamily="34" charset="0"/>
              </a:rPr>
              <a:t>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boligens verdi og inntekt innebærer </a:t>
            </a:r>
            <a:r>
              <a:rPr lang="nb-NO" sz="1600">
                <a:latin typeface="Univers 45 Light" pitchFamily="34" charset="0"/>
              </a:rPr>
              <a:t>strammere </a:t>
            </a:r>
            <a:r>
              <a:rPr lang="nb-NO" sz="1600" smtClean="0">
                <a:latin typeface="Univers 45 Light" pitchFamily="34" charset="0"/>
              </a:rPr>
              <a:t>lånebetingelser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solidFill>
                  <a:schemeClr val="tx1"/>
                </a:solidFill>
                <a:latin typeface="Univers 45 Light" pitchFamily="34" charset="0"/>
              </a:rPr>
              <a:t>Figur 3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solidFill>
                  <a:schemeClr val="tx1"/>
                </a:solidFill>
                <a:latin typeface="Univers 45 Light" pitchFamily="34" charset="0"/>
              </a:rPr>
              <a:t>1), 2)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Prosent</a:t>
            </a:r>
            <a:endParaRPr lang="en-GB" sz="2000" dirty="0" smtClean="0">
              <a:solidFill>
                <a:schemeClr val="tx1"/>
              </a:solidFill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11977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44930987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84141837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48286709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96277" y="990566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6843626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23299</TotalTime>
  <Words>425</Words>
  <Application>Microsoft Office PowerPoint</Application>
  <PresentationFormat>On-screen Show (4:3)</PresentationFormat>
  <Paragraphs>83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PowerPoint Presentation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PowerPoint Presentation</vt:lpstr>
      <vt:lpstr>PowerPoint Presentation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Mundal, Olav Michael Kåre</cp:lastModifiedBy>
  <cp:revision>743</cp:revision>
  <cp:lastPrinted>2013-04-10T14:01:22Z</cp:lastPrinted>
  <dcterms:created xsi:type="dcterms:W3CDTF">2008-03-11T13:27:45Z</dcterms:created>
  <dcterms:modified xsi:type="dcterms:W3CDTF">2014-07-14T10:57:14Z</dcterms:modified>
</cp:coreProperties>
</file>