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82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-22.3</c:v>
                </c:pt>
                <c:pt idx="1">
                  <c:v>11.6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-22.3</c:v>
                </c:pt>
                <c:pt idx="4">
                  <c:v>11.6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-21.8</c:v>
                </c:pt>
                <c:pt idx="7">
                  <c:v>-3.9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-13.2</c:v>
                </c:pt>
                <c:pt idx="10">
                  <c:v>7.2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-26</c:v>
                </c:pt>
                <c:pt idx="13">
                  <c:v>-8.5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59553792"/>
        <c:axId val="16692057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-12.743300215797504</c:v>
                </c:pt>
                <c:pt idx="1">
                  <c:v>-15.1</c:v>
                </c:pt>
                <c:pt idx="2">
                  <c:v>7.2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-12.743300215797504</c:v>
                </c:pt>
                <c:pt idx="4">
                  <c:v>-13</c:v>
                </c:pt>
                <c:pt idx="5">
                  <c:v>7.2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-2.9670074122433223</c:v>
                </c:pt>
                <c:pt idx="7">
                  <c:v>-24.8</c:v>
                </c:pt>
                <c:pt idx="8">
                  <c:v>14.6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-23.22941024949484</c:v>
                </c:pt>
                <c:pt idx="10">
                  <c:v>-4.2</c:v>
                </c:pt>
                <c:pt idx="11">
                  <c:v>13.1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 formatCode="0.0">
                  <c:v>-2.9670074122433223</c:v>
                </c:pt>
                <c:pt idx="13">
                  <c:v>-18.8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22112"/>
        <c:axId val="166923648"/>
      </c:lineChart>
      <c:catAx>
        <c:axId val="15955379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69205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692057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59553792"/>
        <c:crosses val="autoZero"/>
        <c:crossBetween val="between"/>
        <c:majorUnit val="20"/>
        <c:minorUnit val="20"/>
      </c:valAx>
      <c:catAx>
        <c:axId val="1669221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692364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692364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692211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9.8000000000000007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17.8</c:v>
                </c:pt>
                <c:pt idx="4">
                  <c:v>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-4.3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9.8000000000000007</c:v>
                </c:pt>
                <c:pt idx="1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7331328"/>
        <c:axId val="16733286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3.5903124029662297</c:v>
                </c:pt>
                <c:pt idx="1">
                  <c:v>-0.9</c:v>
                </c:pt>
                <c:pt idx="2">
                  <c:v>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6.5446813870839016</c:v>
                </c:pt>
                <c:pt idx="4">
                  <c:v>14.8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-2.2512891599772908</c:v>
                </c:pt>
                <c:pt idx="7">
                  <c:v>-2.2999999999999998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-5.2182965722206127</c:v>
                </c:pt>
                <c:pt idx="10">
                  <c:v>-3</c:v>
                </c:pt>
                <c:pt idx="11">
                  <c:v>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17.899999999999999</c:v>
                </c:pt>
                <c:pt idx="13">
                  <c:v>9.8000000000000007</c:v>
                </c:pt>
                <c:pt idx="1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338368"/>
        <c:axId val="167339904"/>
      </c:lineChart>
      <c:catAx>
        <c:axId val="16733132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6733286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733286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331328"/>
        <c:crosses val="autoZero"/>
        <c:crossBetween val="between"/>
        <c:majorUnit val="20"/>
        <c:minorUnit val="20"/>
      </c:valAx>
      <c:catAx>
        <c:axId val="1673383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33990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7339904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33836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-0.8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4.3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0953088"/>
        <c:axId val="160955008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53088"/>
        <c:axId val="160955008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-14.005015936180643</c:v>
                </c:pt>
                <c:pt idx="1">
                  <c:v>-12.8</c:v>
                </c:pt>
                <c:pt idx="2">
                  <c:v>-46.1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-3.8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4.2</c:v>
                </c:pt>
                <c:pt idx="10">
                  <c:v>0</c:v>
                </c:pt>
                <c:pt idx="11">
                  <c:v>-4.3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60896"/>
        <c:axId val="160962432"/>
      </c:lineChart>
      <c:catAx>
        <c:axId val="16095308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6095500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095500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953088"/>
        <c:crosses val="autoZero"/>
        <c:crossBetween val="between"/>
        <c:majorUnit val="20"/>
        <c:minorUnit val="20"/>
      </c:valAx>
      <c:catAx>
        <c:axId val="160960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96243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0962432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096089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3.8</c:v>
                </c:pt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1.1000000000000001</c:v>
                </c:pt>
                <c:pt idx="4">
                  <c:v>-1.1000000000000001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1076736"/>
        <c:axId val="1610782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0.0">
                  <c:v>-13.278252340960412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 formatCode="0.0">
                  <c:v>0.8885530021941116</c:v>
                </c:pt>
                <c:pt idx="4">
                  <c:v>0.9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-0.9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076736"/>
        <c:axId val="161078272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093888"/>
        <c:axId val="161092352"/>
      </c:lineChart>
      <c:catAx>
        <c:axId val="16107673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610782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10782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1076736"/>
        <c:crosses val="autoZero"/>
        <c:crossBetween val="between"/>
        <c:majorUnit val="20"/>
        <c:minorUnit val="20"/>
      </c:valAx>
      <c:valAx>
        <c:axId val="16109235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61093888"/>
        <c:crosses val="max"/>
        <c:crossBetween val="between"/>
        <c:majorUnit val="20"/>
      </c:valAx>
      <c:catAx>
        <c:axId val="161093888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61092352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-0.9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-0.9</c:v>
                </c:pt>
                <c:pt idx="4">
                  <c:v>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7056512"/>
        <c:axId val="1670584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">
                  <c:v>12.137880483956678</c:v>
                </c:pt>
                <c:pt idx="1">
                  <c:v>-0.9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 formatCode="0.0">
                  <c:v>13.02643348615079</c:v>
                </c:pt>
                <c:pt idx="4">
                  <c:v>15.3</c:v>
                </c:pt>
                <c:pt idx="5">
                  <c:v>16.600000000000001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060224"/>
        <c:axId val="167061760"/>
      </c:lineChart>
      <c:catAx>
        <c:axId val="1670565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670584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705843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056512"/>
        <c:crosses val="autoZero"/>
        <c:crossBetween val="between"/>
        <c:majorUnit val="20"/>
        <c:minorUnit val="20"/>
      </c:valAx>
      <c:catAx>
        <c:axId val="1670602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06176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7061760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706022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-0.9</c:v>
                </c:pt>
                <c:pt idx="1">
                  <c:v>-2.2000000000000002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-0.9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-0.9</c:v>
                </c:pt>
                <c:pt idx="16" formatCode="0.0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7189120"/>
        <c:axId val="1672076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 formatCode="0.0">
                  <c:v>12.137880483956678</c:v>
                </c:pt>
                <c:pt idx="1">
                  <c:v>-2.2000000000000002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 formatCode="0.0">
                  <c:v>11.886061629147056</c:v>
                </c:pt>
                <c:pt idx="4">
                  <c:v>0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 formatCode="0.0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 formatCode="0.0">
                  <c:v>13.02643348615079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 formatCode="0.0">
                  <c:v>7.0020307494751304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 formatCode="0.0">
                  <c:v>-0.8885530021941116</c:v>
                </c:pt>
                <c:pt idx="16">
                  <c:v>-0.9</c:v>
                </c:pt>
                <c:pt idx="1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209216"/>
        <c:axId val="167211008"/>
      </c:lineChart>
      <c:catAx>
        <c:axId val="1671891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672076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720768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189120"/>
        <c:crosses val="autoZero"/>
        <c:crossBetween val="between"/>
        <c:majorUnit val="20"/>
        <c:minorUnit val="20"/>
      </c:valAx>
      <c:catAx>
        <c:axId val="1672092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21100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7211008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20921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-36.4</c:v>
                </c:pt>
                <c:pt idx="1">
                  <c:v>-45.9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13</c:v>
                </c:pt>
                <c:pt idx="7" formatCode="0.0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0</c:v>
                </c:pt>
                <c:pt idx="10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7502208"/>
        <c:axId val="16750412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0.0">
                  <c:v>-30.50265789312704</c:v>
                </c:pt>
                <c:pt idx="1">
                  <c:v>-7</c:v>
                </c:pt>
                <c:pt idx="2">
                  <c:v>-37.5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  <c:pt idx="5" formatCode="0.0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 formatCode="0.0">
                  <c:v>0</c:v>
                </c:pt>
                <c:pt idx="7">
                  <c:v>-13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 formatCode="0.0">
                  <c:v>0</c:v>
                </c:pt>
                <c:pt idx="10">
                  <c:v>0</c:v>
                </c:pt>
                <c:pt idx="11" formatCode="0.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776256"/>
        <c:axId val="167777792"/>
      </c:lineChart>
      <c:catAx>
        <c:axId val="1675022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750412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7504128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502208"/>
        <c:crosses val="autoZero"/>
        <c:crossBetween val="between"/>
        <c:majorUnit val="20"/>
        <c:minorUnit val="20"/>
      </c:valAx>
      <c:catAx>
        <c:axId val="1677762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77779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7777792"/>
        <c:scaling>
          <c:orientation val="minMax"/>
          <c:max val="80"/>
          <c:min val="-8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77625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2014 Q1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80458581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smtClean="0">
                <a:latin typeface="Univers 45 Light" pitchFamily="34" charset="0"/>
              </a:rPr>
              <a:t>Residential mortgages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</a:t>
            </a:r>
            <a:r>
              <a:rPr lang="en-GB" sz="1600" dirty="0" smtClean="0">
                <a:latin typeface="Univers 45 Light" pitchFamily="34" charset="0"/>
              </a:rPr>
              <a:t>reported developments for the relevant quarter</a:t>
            </a:r>
            <a:r>
              <a:rPr lang="en-GB" sz="1600" dirty="0">
                <a:latin typeface="Univers 45 Light" pitchFamily="34" charset="0"/>
              </a:rPr>
              <a:t>. The red diamonds show </a:t>
            </a:r>
            <a:r>
              <a:rPr lang="en-GB" sz="1600" dirty="0" smtClean="0">
                <a:latin typeface="Univers 45 Light" pitchFamily="34" charset="0"/>
              </a:rPr>
              <a:t>expected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developments for </a:t>
            </a:r>
            <a:r>
              <a:rPr lang="en-GB" sz="1600" smtClean="0">
                <a:latin typeface="Univers 45 Light" pitchFamily="34" charset="0"/>
              </a:rPr>
              <a:t>that quarter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</a:t>
            </a:r>
            <a:r>
              <a:rPr lang="en-GB" sz="1600" dirty="0">
                <a:latin typeface="Univers 45 Light" pitchFamily="34" charset="0"/>
              </a:rPr>
              <a:t>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395632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44381565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20688"/>
            <a:ext cx="2144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5335636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1597391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83750457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3805498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10178</TotalTime>
  <Words>463</Words>
  <Application>Microsoft Office PowerPoint</Application>
  <PresentationFormat>Skjermfremvisning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PowerPoint-presentasjon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PowerPoint-presentasjon</vt:lpstr>
      <vt:lpstr>PowerPoint-presentasjon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Frøyland, Anne-Grethe Hilton</cp:lastModifiedBy>
  <cp:revision>673</cp:revision>
  <dcterms:created xsi:type="dcterms:W3CDTF">2008-03-11T13:27:45Z</dcterms:created>
  <dcterms:modified xsi:type="dcterms:W3CDTF">2014-04-24T07:16:55Z</dcterms:modified>
</cp:coreProperties>
</file>