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drawings/drawing4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11"/>
  </p:notesMasterIdLst>
  <p:handoutMasterIdLst>
    <p:handoutMasterId r:id="rId12"/>
  </p:handoutMasterIdLst>
  <p:sldIdLst>
    <p:sldId id="257" r:id="rId3"/>
    <p:sldId id="276" r:id="rId4"/>
    <p:sldId id="279" r:id="rId5"/>
    <p:sldId id="278" r:id="rId6"/>
    <p:sldId id="275" r:id="rId7"/>
    <p:sldId id="270" r:id="rId8"/>
    <p:sldId id="271" r:id="rId9"/>
    <p:sldId id="272" r:id="rId10"/>
  </p:sldIdLst>
  <p:sldSz cx="9144000" cy="6858000" type="screen4x3"/>
  <p:notesSz cx="6797675" cy="9926638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000080"/>
    <a:srgbClr val="190080"/>
    <a:srgbClr val="000066"/>
    <a:srgbClr val="006666"/>
    <a:srgbClr val="E4E4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50" autoAdjust="0"/>
    <p:restoredTop sz="94671" autoAdjust="0"/>
  </p:normalViewPr>
  <p:slideViewPr>
    <p:cSldViewPr>
      <p:cViewPr>
        <p:scale>
          <a:sx n="100" d="100"/>
          <a:sy n="100" d="100"/>
        </p:scale>
        <p:origin x="-822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151574803149912E-2"/>
          <c:y val="2.6427969348659052E-2"/>
          <c:w val="0.86769685039371691"/>
          <c:h val="0.86572126436782515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0080"/>
              </a:solidFill>
              <a:ln w="0">
                <a:solidFill>
                  <a:schemeClr val="tx1"/>
                </a:solidFill>
              </a:ln>
            </c:spPr>
          </c:dPt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-22.3</c:v>
                </c:pt>
                <c:pt idx="1">
                  <c:v>11.6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Repayment loans secured on dwellings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Sheet1!$D$2:$D$16</c:f>
              <c:numCache>
                <c:formatCode>General</c:formatCode>
                <c:ptCount val="15"/>
                <c:pt idx="3">
                  <c:v>-22.3</c:v>
                </c:pt>
                <c:pt idx="4">
                  <c:v>11.6</c:v>
                </c:pt>
              </c:numCache>
            </c:numRef>
          </c:val>
        </c:ser>
        <c:ser>
          <c:idx val="10"/>
          <c:order val="4"/>
          <c:tx>
            <c:strRef>
              <c:f>Sheet1!$F$1</c:f>
              <c:strCache>
                <c:ptCount val="1"/>
                <c:pt idx="0">
                  <c:v>Home equity lines on credit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Sheet1!$F$2:$F$16</c:f>
              <c:numCache>
                <c:formatCode>General</c:formatCode>
                <c:ptCount val="15"/>
                <c:pt idx="6">
                  <c:v>-21.8</c:v>
                </c:pt>
                <c:pt idx="7">
                  <c:v>-3.9</c:v>
                </c:pt>
              </c:numCache>
            </c:numRef>
          </c:val>
        </c:ser>
        <c:ser>
          <c:idx val="0"/>
          <c:order val="6"/>
          <c:tx>
            <c:strRef>
              <c:f>Sheet1!$H$1</c:f>
              <c:strCache>
                <c:ptCount val="1"/>
                <c:pt idx="0">
                  <c:v>First-home mortgages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Sheet1!$H$2:$H$16</c:f>
              <c:numCache>
                <c:formatCode>General</c:formatCode>
                <c:ptCount val="15"/>
                <c:pt idx="9">
                  <c:v>-13.2</c:v>
                </c:pt>
                <c:pt idx="10">
                  <c:v>7.2</c:v>
                </c:pt>
              </c:numCache>
            </c:numRef>
          </c:val>
        </c:ser>
        <c:ser>
          <c:idx val="5"/>
          <c:order val="8"/>
          <c:tx>
            <c:strRef>
              <c:f>Sheet1!$J$1</c:f>
              <c:strCache>
                <c:ptCount val="1"/>
                <c:pt idx="0">
                  <c:v>Fixed-rate loans</c:v>
                </c:pt>
              </c:strCache>
            </c:strRef>
          </c:tx>
          <c:spPr>
            <a:solidFill>
              <a:schemeClr val="accent6"/>
            </a:solidFill>
            <a:ln w="28575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Sheet1!$J$2:$J$16</c:f>
              <c:numCache>
                <c:formatCode>General</c:formatCode>
                <c:ptCount val="15"/>
                <c:pt idx="12">
                  <c:v>-26</c:v>
                </c:pt>
                <c:pt idx="13">
                  <c:v>-8.5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0"/>
        <c:overlap val="100"/>
        <c:axId val="159553792"/>
        <c:axId val="166920576"/>
      </c:barChart>
      <c:lineChart>
        <c:grouping val="standard"/>
        <c:varyColors val="0"/>
        <c:ser>
          <c:idx val="3"/>
          <c:order val="1"/>
          <c:tx>
            <c:strRef>
              <c:f>Sheet1!$C$1</c:f>
              <c:strCache>
                <c:ptCount val="1"/>
                <c:pt idx="0">
                  <c:v>Total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Sheet1!$C$2:$C$16</c:f>
              <c:numCache>
                <c:formatCode>General</c:formatCode>
                <c:ptCount val="15"/>
                <c:pt idx="0" formatCode="0.0">
                  <c:v>-12.743300215797504</c:v>
                </c:pt>
                <c:pt idx="1">
                  <c:v>-15.1</c:v>
                </c:pt>
                <c:pt idx="2">
                  <c:v>7.2</c:v>
                </c:pt>
              </c:numCache>
            </c:numRef>
          </c:val>
          <c:smooth val="0"/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Repayment loans secured on dwellings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Sheet1!$E$2:$E$16</c:f>
              <c:numCache>
                <c:formatCode>General</c:formatCode>
                <c:ptCount val="15"/>
                <c:pt idx="3" formatCode="0.0">
                  <c:v>-12.743300215797504</c:v>
                </c:pt>
                <c:pt idx="4">
                  <c:v>-13</c:v>
                </c:pt>
                <c:pt idx="5">
                  <c:v>7.2</c:v>
                </c:pt>
              </c:numCache>
            </c:numRef>
          </c:val>
          <c:smooth val="0"/>
        </c:ser>
        <c:ser>
          <c:idx val="15"/>
          <c:order val="5"/>
          <c:tx>
            <c:strRef>
              <c:f>Sheet1!$G$1</c:f>
              <c:strCache>
                <c:ptCount val="1"/>
                <c:pt idx="0">
                  <c:v>Home equity lines on credit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Sheet1!$G$2:$G$16</c:f>
              <c:numCache>
                <c:formatCode>General</c:formatCode>
                <c:ptCount val="15"/>
                <c:pt idx="6" formatCode="0.0">
                  <c:v>-2.9670074122433223</c:v>
                </c:pt>
                <c:pt idx="7">
                  <c:v>-24.8</c:v>
                </c:pt>
                <c:pt idx="8">
                  <c:v>14.6</c:v>
                </c:pt>
              </c:numCache>
            </c:numRef>
          </c:val>
          <c:smooth val="0"/>
        </c:ser>
        <c:ser>
          <c:idx val="4"/>
          <c:order val="7"/>
          <c:tx>
            <c:strRef>
              <c:f>Sheet1!$I$1</c:f>
              <c:strCache>
                <c:ptCount val="1"/>
                <c:pt idx="0">
                  <c:v>First-home mortgages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Sheet1!$I$2:$I$16</c:f>
              <c:numCache>
                <c:formatCode>General</c:formatCode>
                <c:ptCount val="15"/>
                <c:pt idx="9" formatCode="0.0">
                  <c:v>-23.22941024949484</c:v>
                </c:pt>
                <c:pt idx="10">
                  <c:v>-4.2</c:v>
                </c:pt>
                <c:pt idx="11">
                  <c:v>13.1</c:v>
                </c:pt>
              </c:numCache>
            </c:numRef>
          </c:val>
          <c:smooth val="0"/>
        </c:ser>
        <c:ser>
          <c:idx val="6"/>
          <c:order val="9"/>
          <c:tx>
            <c:strRef>
              <c:f>Sheet1!$K$1</c:f>
              <c:strCache>
                <c:ptCount val="1"/>
                <c:pt idx="0">
                  <c:v>Fixed-rate loans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0000"/>
              </a:solidFill>
              <a:ln>
                <a:noFill/>
              </a:ln>
            </c:spPr>
          </c:marker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Sheet1!$K$2:$K$16</c:f>
              <c:numCache>
                <c:formatCode>General</c:formatCode>
                <c:ptCount val="15"/>
                <c:pt idx="12" formatCode="0.0">
                  <c:v>-2.9670074122433223</c:v>
                </c:pt>
                <c:pt idx="13">
                  <c:v>-18.8</c:v>
                </c:pt>
                <c:pt idx="14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6922112"/>
        <c:axId val="166923648"/>
      </c:lineChart>
      <c:catAx>
        <c:axId val="159553792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ln w="3149">
            <a:solidFill>
              <a:schemeClr val="tx1"/>
            </a:solidFill>
            <a:prstDash val="solid"/>
          </a:ln>
        </c:spPr>
        <c:crossAx val="166920576"/>
        <c:crossesAt val="0"/>
        <c:auto val="1"/>
        <c:lblAlgn val="ctr"/>
        <c:lblOffset val="100"/>
        <c:tickLblSkip val="1"/>
        <c:tickMarkSkip val="4"/>
        <c:noMultiLvlLbl val="0"/>
      </c:catAx>
      <c:valAx>
        <c:axId val="166920576"/>
        <c:scaling>
          <c:orientation val="minMax"/>
          <c:max val="60"/>
          <c:min val="-60"/>
        </c:scaling>
        <c:delete val="0"/>
        <c:axPos val="l"/>
        <c:numFmt formatCode="General" sourceLinked="1"/>
        <c:majorTickMark val="in"/>
        <c:minorTickMark val="none"/>
        <c:tickLblPos val="nextTo"/>
        <c:spPr>
          <a:ln w="314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59553792"/>
        <c:crosses val="autoZero"/>
        <c:crossBetween val="between"/>
        <c:majorUnit val="20"/>
        <c:minorUnit val="20"/>
      </c:valAx>
      <c:catAx>
        <c:axId val="16692211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314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66923648"/>
        <c:crossesAt val="-90"/>
        <c:auto val="1"/>
        <c:lblAlgn val="ctr"/>
        <c:lblOffset val="100"/>
        <c:tickLblSkip val="1"/>
        <c:tickMarkSkip val="1"/>
        <c:noMultiLvlLbl val="0"/>
      </c:catAx>
      <c:valAx>
        <c:axId val="166923648"/>
        <c:scaling>
          <c:orientation val="minMax"/>
          <c:max val="60"/>
          <c:min val="-60"/>
        </c:scaling>
        <c:delete val="0"/>
        <c:axPos val="r"/>
        <c:numFmt formatCode="0" sourceLinked="0"/>
        <c:majorTickMark val="in"/>
        <c:minorTickMark val="none"/>
        <c:tickLblPos val="nextTo"/>
        <c:spPr>
          <a:ln w="314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66922112"/>
        <c:crosses val="max"/>
        <c:crossBetween val="between"/>
        <c:majorUnit val="20"/>
        <c:minorUnit val="20"/>
      </c:valAx>
      <c:spPr>
        <a:noFill/>
        <a:ln w="12593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5" b="0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nb-NO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084426946631752E-2"/>
          <c:y val="2.4974137931034483E-2"/>
          <c:w val="0.86867366579177663"/>
          <c:h val="0.8659402298850577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Kredittpraksis samlet faktisk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9.8000000000000007</c:v>
                </c:pt>
                <c:pt idx="1">
                  <c:v>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Førstehjemslån faktisk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Sheet1!$D$2:$D$16</c:f>
              <c:numCache>
                <c:formatCode>General</c:formatCode>
                <c:ptCount val="15"/>
                <c:pt idx="3">
                  <c:v>17.8</c:v>
                </c:pt>
                <c:pt idx="4">
                  <c:v>17.8</c:v>
                </c:pt>
              </c:numCache>
            </c:numRef>
          </c:val>
        </c:ser>
        <c:ser>
          <c:idx val="10"/>
          <c:order val="4"/>
          <c:tx>
            <c:strRef>
              <c:f>Sheet1!$F$1</c:f>
              <c:strCache>
                <c:ptCount val="1"/>
                <c:pt idx="0">
                  <c:v>Makroøkonomiske utsikter faktisk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Sheet1!$F$2:$F$16</c:f>
              <c:numCache>
                <c:formatCode>General</c:formatCode>
                <c:ptCount val="15"/>
                <c:pt idx="6">
                  <c:v>-4.3</c:v>
                </c:pt>
                <c:pt idx="7">
                  <c:v>0</c:v>
                </c:pt>
              </c:numCache>
            </c:numRef>
          </c:val>
        </c:ser>
        <c:ser>
          <c:idx val="0"/>
          <c:order val="6"/>
          <c:tx>
            <c:strRef>
              <c:f>Sheet1!$H$1</c:f>
              <c:strCache>
                <c:ptCount val="1"/>
                <c:pt idx="0">
                  <c:v>Kapitaldekning faktisk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Sheet1!$H$2:$H$16</c:f>
              <c:numCache>
                <c:formatCode>General</c:formatCode>
                <c:ptCount val="15"/>
                <c:pt idx="9">
                  <c:v>0</c:v>
                </c:pt>
                <c:pt idx="10">
                  <c:v>0</c:v>
                </c:pt>
              </c:numCache>
            </c:numRef>
          </c:val>
        </c:ser>
        <c:ser>
          <c:idx val="5"/>
          <c:order val="8"/>
          <c:tx>
            <c:strRef>
              <c:f>Sheet1!$J$1</c:f>
              <c:strCache>
                <c:ptCount val="1"/>
                <c:pt idx="0">
                  <c:v>Finansieringssituasjonen faktisk</c:v>
                </c:pt>
              </c:strCache>
            </c:strRef>
          </c:tx>
          <c:spPr>
            <a:solidFill>
              <a:srgbClr val="000080"/>
            </a:solidFill>
            <a:ln w="28575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Sheet1!$J$2:$J$16</c:f>
              <c:numCache>
                <c:formatCode>General</c:formatCode>
                <c:ptCount val="15"/>
                <c:pt idx="12">
                  <c:v>9.8000000000000007</c:v>
                </c:pt>
                <c:pt idx="13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0"/>
        <c:overlap val="100"/>
        <c:axId val="167331328"/>
        <c:axId val="167332864"/>
      </c:barChart>
      <c:lineChart>
        <c:grouping val="standard"/>
        <c:varyColors val="0"/>
        <c:ser>
          <c:idx val="3"/>
          <c:order val="1"/>
          <c:tx>
            <c:strRef>
              <c:f>Sheet1!$C$1</c:f>
              <c:strCache>
                <c:ptCount val="1"/>
                <c:pt idx="0">
                  <c:v>Kredittpraksis samlet forventet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Sheet1!$C$2:$C$16</c:f>
              <c:numCache>
                <c:formatCode>General</c:formatCode>
                <c:ptCount val="15"/>
                <c:pt idx="0" formatCode="0.0">
                  <c:v>3.5903124029662297</c:v>
                </c:pt>
                <c:pt idx="1">
                  <c:v>-0.9</c:v>
                </c:pt>
                <c:pt idx="2">
                  <c:v>3</c:v>
                </c:pt>
              </c:numCache>
            </c:numRef>
          </c:val>
          <c:smooth val="0"/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Førstehjemslån forventet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Sheet1!$E$2:$E$16</c:f>
              <c:numCache>
                <c:formatCode>General</c:formatCode>
                <c:ptCount val="15"/>
                <c:pt idx="3" formatCode="0.0">
                  <c:v>6.5446813870839016</c:v>
                </c:pt>
                <c:pt idx="4">
                  <c:v>14.8</c:v>
                </c:pt>
                <c:pt idx="5">
                  <c:v>0</c:v>
                </c:pt>
              </c:numCache>
            </c:numRef>
          </c:val>
          <c:smooth val="0"/>
        </c:ser>
        <c:ser>
          <c:idx val="15"/>
          <c:order val="5"/>
          <c:tx>
            <c:strRef>
              <c:f>Sheet1!$G$1</c:f>
              <c:strCache>
                <c:ptCount val="1"/>
                <c:pt idx="0">
                  <c:v>Makroøkonomiske utsikter faktisk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Sheet1!$G$2:$G$16</c:f>
              <c:numCache>
                <c:formatCode>General</c:formatCode>
                <c:ptCount val="15"/>
                <c:pt idx="6" formatCode="0.0">
                  <c:v>-2.2512891599772908</c:v>
                </c:pt>
                <c:pt idx="7">
                  <c:v>-2.2999999999999998</c:v>
                </c:pt>
                <c:pt idx="8">
                  <c:v>0</c:v>
                </c:pt>
              </c:numCache>
            </c:numRef>
          </c:val>
          <c:smooth val="0"/>
        </c:ser>
        <c:ser>
          <c:idx val="4"/>
          <c:order val="7"/>
          <c:tx>
            <c:strRef>
              <c:f>Sheet1!$I$1</c:f>
              <c:strCache>
                <c:ptCount val="1"/>
                <c:pt idx="0">
                  <c:v>Kapitaldekning forventet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Sheet1!$I$2:$I$16</c:f>
              <c:numCache>
                <c:formatCode>General</c:formatCode>
                <c:ptCount val="15"/>
                <c:pt idx="9" formatCode="0.0">
                  <c:v>-5.2182965722206127</c:v>
                </c:pt>
                <c:pt idx="10">
                  <c:v>-3</c:v>
                </c:pt>
                <c:pt idx="11">
                  <c:v>3</c:v>
                </c:pt>
              </c:numCache>
            </c:numRef>
          </c:val>
          <c:smooth val="0"/>
        </c:ser>
        <c:ser>
          <c:idx val="6"/>
          <c:order val="9"/>
          <c:tx>
            <c:strRef>
              <c:f>Sheet1!$K$1</c:f>
              <c:strCache>
                <c:ptCount val="1"/>
                <c:pt idx="0">
                  <c:v>Finansieringssituasjonen forventet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0000"/>
              </a:solidFill>
              <a:ln>
                <a:noFill/>
              </a:ln>
            </c:spPr>
          </c:marker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Sheet1!$K$2:$K$16</c:f>
              <c:numCache>
                <c:formatCode>General</c:formatCode>
                <c:ptCount val="15"/>
                <c:pt idx="12">
                  <c:v>17.899999999999999</c:v>
                </c:pt>
                <c:pt idx="13">
                  <c:v>9.8000000000000007</c:v>
                </c:pt>
                <c:pt idx="14">
                  <c:v>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7338368"/>
        <c:axId val="167339904"/>
      </c:lineChart>
      <c:catAx>
        <c:axId val="167331328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ln w="3150">
            <a:solidFill>
              <a:schemeClr val="tx1"/>
            </a:solidFill>
            <a:prstDash val="solid"/>
          </a:ln>
        </c:spPr>
        <c:crossAx val="167332864"/>
        <c:crossesAt val="0"/>
        <c:auto val="1"/>
        <c:lblAlgn val="ctr"/>
        <c:lblOffset val="100"/>
        <c:tickLblSkip val="1"/>
        <c:tickMarkSkip val="4"/>
        <c:noMultiLvlLbl val="0"/>
      </c:catAx>
      <c:valAx>
        <c:axId val="167332864"/>
        <c:scaling>
          <c:orientation val="minMax"/>
          <c:max val="60"/>
          <c:min val="-60"/>
        </c:scaling>
        <c:delete val="0"/>
        <c:axPos val="l"/>
        <c:numFmt formatCode="General" sourceLinked="1"/>
        <c:majorTickMark val="in"/>
        <c:minorTickMark val="none"/>
        <c:tickLblPos val="nextTo"/>
        <c:spPr>
          <a:ln w="31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5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67331328"/>
        <c:crosses val="autoZero"/>
        <c:crossBetween val="between"/>
        <c:majorUnit val="20"/>
        <c:minorUnit val="20"/>
      </c:valAx>
      <c:catAx>
        <c:axId val="167338368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low"/>
        <c:spPr>
          <a:ln w="31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67339904"/>
        <c:crossesAt val="-90"/>
        <c:auto val="1"/>
        <c:lblAlgn val="ctr"/>
        <c:lblOffset val="100"/>
        <c:tickLblSkip val="1"/>
        <c:tickMarkSkip val="1"/>
        <c:noMultiLvlLbl val="0"/>
      </c:catAx>
      <c:valAx>
        <c:axId val="167339904"/>
        <c:scaling>
          <c:orientation val="minMax"/>
          <c:max val="60"/>
          <c:min val="-60"/>
        </c:scaling>
        <c:delete val="0"/>
        <c:axPos val="r"/>
        <c:numFmt formatCode="0.0" sourceLinked="1"/>
        <c:majorTickMark val="in"/>
        <c:minorTickMark val="none"/>
        <c:tickLblPos val="nextTo"/>
        <c:spPr>
          <a:ln w="31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5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67338368"/>
        <c:crosses val="max"/>
        <c:crossBetween val="between"/>
        <c:majorUnit val="20"/>
        <c:minorUnit val="20"/>
      </c:valAx>
      <c:spPr>
        <a:noFill/>
        <a:ln w="12598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5" b="0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nb-NO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528871391076119E-2"/>
          <c:y val="2.4974137931034483E-2"/>
          <c:w val="0.86589588801400508"/>
          <c:h val="0.84890957854406934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Utlånsmargin faktisk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-0.8</c:v>
                </c:pt>
                <c:pt idx="1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Maks.gjeld ift inntekt faktisk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Sheet1!$D$2:$D$16</c:f>
              <c:numCache>
                <c:formatCode>General</c:formatCode>
                <c:ptCount val="15"/>
                <c:pt idx="3">
                  <c:v>4.3</c:v>
                </c:pt>
                <c:pt idx="4">
                  <c:v>0</c:v>
                </c:pt>
              </c:numCache>
            </c:numRef>
          </c:val>
        </c:ser>
        <c:ser>
          <c:idx val="10"/>
          <c:order val="4"/>
          <c:tx>
            <c:strRef>
              <c:f>Sheet1!$F$1</c:f>
              <c:strCache>
                <c:ptCount val="1"/>
                <c:pt idx="0">
                  <c:v>Maks.gjeld ift boligens verdi faktisk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Sheet1!$F$2:$F$16</c:f>
              <c:numCache>
                <c:formatCode>General</c:formatCode>
                <c:ptCount val="15"/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0"/>
          <c:order val="6"/>
          <c:tx>
            <c:strRef>
              <c:f>Sheet1!$H$1</c:f>
              <c:strCache>
                <c:ptCount val="1"/>
                <c:pt idx="0">
                  <c:v>Gebyrer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Sheet1!$H$2:$H$16</c:f>
              <c:numCache>
                <c:formatCode>General</c:formatCode>
                <c:ptCount val="15"/>
                <c:pt idx="9">
                  <c:v>0</c:v>
                </c:pt>
                <c:pt idx="10">
                  <c:v>-4.3</c:v>
                </c:pt>
              </c:numCache>
            </c:numRef>
          </c:val>
        </c:ser>
        <c:ser>
          <c:idx val="5"/>
          <c:order val="8"/>
          <c:tx>
            <c:strRef>
              <c:f>Sheet1!$J$1</c:f>
              <c:strCache>
                <c:ptCount val="1"/>
                <c:pt idx="0">
                  <c:v>Avdragsfrihet</c:v>
                </c:pt>
              </c:strCache>
            </c:strRef>
          </c:tx>
          <c:spPr>
            <a:solidFill>
              <a:srgbClr val="000080"/>
            </a:solidFill>
            <a:ln w="28575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Sheet1!$J$2:$J$16</c:f>
              <c:numCache>
                <c:formatCode>General</c:formatCode>
                <c:ptCount val="15"/>
                <c:pt idx="12">
                  <c:v>0</c:v>
                </c:pt>
                <c:pt idx="1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0"/>
        <c:overlap val="100"/>
        <c:axId val="160953088"/>
        <c:axId val="160955008"/>
      </c:barChart>
      <c:lineChart>
        <c:grouping val="standard"/>
        <c:varyColors val="0"/>
        <c:ser>
          <c:idx val="7"/>
          <c:order val="3"/>
          <c:tx>
            <c:strRef>
              <c:f>Sheet1!$E$1</c:f>
              <c:strCache>
                <c:ptCount val="1"/>
                <c:pt idx="0">
                  <c:v>Maks.gjeld ift inntekt forventet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Sheet1!$E$2:$E$16</c:f>
              <c:numCache>
                <c:formatCode>General</c:formatCode>
                <c:ptCount val="15"/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953088"/>
        <c:axId val="160955008"/>
      </c:lineChart>
      <c:lineChart>
        <c:grouping val="standard"/>
        <c:varyColors val="0"/>
        <c:ser>
          <c:idx val="3"/>
          <c:order val="1"/>
          <c:tx>
            <c:strRef>
              <c:f>Sheet1!$C$1</c:f>
              <c:strCache>
                <c:ptCount val="1"/>
                <c:pt idx="0">
                  <c:v>Utlånsmargin forventet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Sheet1!$C$2:$C$16</c:f>
              <c:numCache>
                <c:formatCode>General</c:formatCode>
                <c:ptCount val="15"/>
                <c:pt idx="0" formatCode="0.0">
                  <c:v>-14.005015936180643</c:v>
                </c:pt>
                <c:pt idx="1">
                  <c:v>-12.8</c:v>
                </c:pt>
                <c:pt idx="2">
                  <c:v>-46.1</c:v>
                </c:pt>
              </c:numCache>
            </c:numRef>
          </c:val>
          <c:smooth val="0"/>
        </c:ser>
        <c:ser>
          <c:idx val="15"/>
          <c:order val="5"/>
          <c:tx>
            <c:strRef>
              <c:f>Sheet1!$G$1</c:f>
              <c:strCache>
                <c:ptCount val="1"/>
                <c:pt idx="0">
                  <c:v>Maks.gjeld ift boligens verdi forventet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Sheet1!$G$2:$G$16</c:f>
              <c:numCache>
                <c:formatCode>General</c:formatCode>
                <c:ptCount val="15"/>
                <c:pt idx="6">
                  <c:v>0</c:v>
                </c:pt>
                <c:pt idx="7">
                  <c:v>-3.8</c:v>
                </c:pt>
                <c:pt idx="8">
                  <c:v>0</c:v>
                </c:pt>
              </c:numCache>
            </c:numRef>
          </c:val>
          <c:smooth val="0"/>
        </c:ser>
        <c:ser>
          <c:idx val="4"/>
          <c:order val="7"/>
          <c:tx>
            <c:strRef>
              <c:f>Sheet1!$I$1</c:f>
              <c:strCache>
                <c:ptCount val="1"/>
                <c:pt idx="0">
                  <c:v>Gebyrer forventet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Sheet1!$I$2:$I$16</c:f>
              <c:numCache>
                <c:formatCode>General</c:formatCode>
                <c:ptCount val="15"/>
                <c:pt idx="9">
                  <c:v>4.2</c:v>
                </c:pt>
                <c:pt idx="10">
                  <c:v>0</c:v>
                </c:pt>
                <c:pt idx="11">
                  <c:v>-4.3</c:v>
                </c:pt>
              </c:numCache>
            </c:numRef>
          </c:val>
          <c:smooth val="0"/>
        </c:ser>
        <c:ser>
          <c:idx val="6"/>
          <c:order val="9"/>
          <c:tx>
            <c:strRef>
              <c:f>Sheet1!$K$1</c:f>
              <c:strCache>
                <c:ptCount val="1"/>
                <c:pt idx="0">
                  <c:v>Avdragsfrihet forventet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0000"/>
              </a:solidFill>
              <a:ln>
                <a:noFill/>
              </a:ln>
            </c:spPr>
          </c:marker>
          <c:cat>
            <c:strRef>
              <c:f>Sheet1!$A$2:$A$16</c:f>
              <c:strCache>
                <c:ptCount val="15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</c:strCache>
            </c:strRef>
          </c:cat>
          <c:val>
            <c:numRef>
              <c:f>Sheet1!$K$2:$K$16</c:f>
              <c:numCache>
                <c:formatCode>General</c:formatCode>
                <c:ptCount val="15"/>
                <c:pt idx="12">
                  <c:v>0</c:v>
                </c:pt>
                <c:pt idx="13">
                  <c:v>-3.8</c:v>
                </c:pt>
                <c:pt idx="14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960896"/>
        <c:axId val="160962432"/>
      </c:lineChart>
      <c:catAx>
        <c:axId val="160953088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ln w="3150">
            <a:solidFill>
              <a:schemeClr val="tx1"/>
            </a:solidFill>
            <a:prstDash val="solid"/>
          </a:ln>
        </c:spPr>
        <c:crossAx val="160955008"/>
        <c:crossesAt val="0"/>
        <c:auto val="1"/>
        <c:lblAlgn val="ctr"/>
        <c:lblOffset val="100"/>
        <c:tickLblSkip val="1"/>
        <c:tickMarkSkip val="4"/>
        <c:noMultiLvlLbl val="0"/>
      </c:catAx>
      <c:valAx>
        <c:axId val="160955008"/>
        <c:scaling>
          <c:orientation val="minMax"/>
          <c:max val="60"/>
          <c:min val="-60"/>
        </c:scaling>
        <c:delete val="0"/>
        <c:axPos val="l"/>
        <c:numFmt formatCode="General" sourceLinked="1"/>
        <c:majorTickMark val="in"/>
        <c:minorTickMark val="none"/>
        <c:tickLblPos val="nextTo"/>
        <c:spPr>
          <a:ln w="31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5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60953088"/>
        <c:crosses val="autoZero"/>
        <c:crossBetween val="between"/>
        <c:majorUnit val="20"/>
        <c:minorUnit val="20"/>
      </c:valAx>
      <c:catAx>
        <c:axId val="160960896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31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60962432"/>
        <c:crossesAt val="-90"/>
        <c:auto val="1"/>
        <c:lblAlgn val="ctr"/>
        <c:lblOffset val="100"/>
        <c:tickLblSkip val="1"/>
        <c:tickMarkSkip val="1"/>
        <c:noMultiLvlLbl val="0"/>
      </c:catAx>
      <c:valAx>
        <c:axId val="160962432"/>
        <c:scaling>
          <c:orientation val="minMax"/>
          <c:max val="60"/>
          <c:min val="-60"/>
        </c:scaling>
        <c:delete val="0"/>
        <c:axPos val="r"/>
        <c:numFmt formatCode="0.0" sourceLinked="1"/>
        <c:majorTickMark val="in"/>
        <c:minorTickMark val="none"/>
        <c:tickLblPos val="nextTo"/>
        <c:spPr>
          <a:ln w="31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5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60960896"/>
        <c:crosses val="max"/>
        <c:crossBetween val="between"/>
        <c:majorUnit val="20"/>
        <c:minorUnit val="20"/>
      </c:valAx>
      <c:spPr>
        <a:noFill/>
        <a:ln w="12598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5" b="0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nb-NO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524278215223108E-2"/>
          <c:y val="2.642796934865901E-2"/>
          <c:w val="0.8683241469816273"/>
          <c:h val="0.8657212643678248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Låneetterspørsel faktisk</c:v>
                </c:pt>
              </c:strCache>
            </c:strRef>
          </c:tx>
          <c:spPr>
            <a:solidFill>
              <a:srgbClr val="000080"/>
            </a:solidFill>
            <a:ln w="25127">
              <a:noFill/>
            </a:ln>
          </c:spPr>
          <c:invertIfNegative val="0"/>
          <c:cat>
            <c:strRef>
              <c:f>Sheet1!$A$2:$A$10</c:f>
              <c:strCache>
                <c:ptCount val="9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3.8</c:v>
                </c:pt>
                <c:pt idx="1">
                  <c:v>4.5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Utnyttelsesgrad kredittlinjer faktisk</c:v>
                </c:pt>
              </c:strCache>
            </c:strRef>
          </c:tx>
          <c:spPr>
            <a:solidFill>
              <a:srgbClr val="000080"/>
            </a:solidFill>
            <a:ln w="25127">
              <a:noFill/>
            </a:ln>
          </c:spPr>
          <c:invertIfNegative val="0"/>
          <c:cat>
            <c:strRef>
              <c:f>Sheet1!$A$2:$A$10</c:f>
              <c:strCache>
                <c:ptCount val="9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3">
                  <c:v>1.1000000000000001</c:v>
                </c:pt>
                <c:pt idx="4">
                  <c:v>-1.1000000000000001</c:v>
                </c:pt>
              </c:numCache>
            </c:numRef>
          </c:val>
        </c:ser>
        <c:ser>
          <c:idx val="0"/>
          <c:order val="4"/>
          <c:tx>
            <c:strRef>
              <c:f>Sheet1!$F$1</c:f>
              <c:strCache>
                <c:ptCount val="1"/>
                <c:pt idx="0">
                  <c:v>Fastrentelån faktisk</c:v>
                </c:pt>
              </c:strCache>
            </c:strRef>
          </c:tx>
          <c:spPr>
            <a:solidFill>
              <a:srgbClr val="000080"/>
            </a:solidFill>
            <a:ln w="28575">
              <a:noFill/>
            </a:ln>
          </c:spPr>
          <c:invertIfNegative val="0"/>
          <c:cat>
            <c:strRef>
              <c:f>Sheet1!$A$2:$A$10</c:f>
              <c:strCache>
                <c:ptCount val="9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</c:strCache>
            </c:strRef>
          </c:cat>
          <c:val>
            <c:numRef>
              <c:f>Sheet1!$F$2:$F$10</c:f>
              <c:numCache>
                <c:formatCode>General</c:formatCode>
                <c:ptCount val="9"/>
                <c:pt idx="6">
                  <c:v>0</c:v>
                </c:pt>
                <c:pt idx="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0"/>
        <c:overlap val="100"/>
        <c:axId val="161076736"/>
        <c:axId val="161078272"/>
      </c:barChart>
      <c:lineChart>
        <c:grouping val="standard"/>
        <c:varyColors val="0"/>
        <c:ser>
          <c:idx val="3"/>
          <c:order val="1"/>
          <c:tx>
            <c:strRef>
              <c:f>Sheet1!$C$1</c:f>
              <c:strCache>
                <c:ptCount val="1"/>
                <c:pt idx="0">
                  <c:v>Låneetterspørsel forventet</c:v>
                </c:pt>
              </c:strCache>
            </c:strRef>
          </c:tx>
          <c:spPr>
            <a:ln w="28268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Sheet1!$A$2:$A$10</c:f>
              <c:strCache>
                <c:ptCount val="9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 formatCode="0.0">
                  <c:v>-13.278252340960412</c:v>
                </c:pt>
                <c:pt idx="1">
                  <c:v>0</c:v>
                </c:pt>
                <c:pt idx="2">
                  <c:v>7</c:v>
                </c:pt>
              </c:numCache>
            </c:numRef>
          </c:val>
          <c:smooth val="0"/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Utnyttelsesgrad kredittlinjer forventet</c:v>
                </c:pt>
              </c:strCache>
            </c:strRef>
          </c:tx>
          <c:spPr>
            <a:ln w="28268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Sheet1!$A$2:$A$10</c:f>
              <c:strCache>
                <c:ptCount val="9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</c:strCache>
            </c:strRef>
          </c:cat>
          <c:val>
            <c:numRef>
              <c:f>Sheet1!$E$2:$E$10</c:f>
              <c:numCache>
                <c:formatCode>General</c:formatCode>
                <c:ptCount val="9"/>
                <c:pt idx="3" formatCode="0.0">
                  <c:v>0.8885530021941116</c:v>
                </c:pt>
                <c:pt idx="4">
                  <c:v>0.9</c:v>
                </c:pt>
                <c:pt idx="5">
                  <c:v>0</c:v>
                </c:pt>
              </c:numCache>
            </c:numRef>
          </c:val>
          <c:smooth val="0"/>
        </c:ser>
        <c:ser>
          <c:idx val="4"/>
          <c:order val="5"/>
          <c:tx>
            <c:strRef>
              <c:f>Sheet1!$G$1</c:f>
              <c:strCache>
                <c:ptCount val="1"/>
                <c:pt idx="0">
                  <c:v>Fastrentelån forventet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0000"/>
              </a:solidFill>
              <a:ln>
                <a:noFill/>
              </a:ln>
            </c:spPr>
          </c:marker>
          <c:cat>
            <c:strRef>
              <c:f>Sheet1!$A$2:$A$10</c:f>
              <c:strCache>
                <c:ptCount val="9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</c:strCache>
            </c:strRef>
          </c:cat>
          <c:val>
            <c:numRef>
              <c:f>Sheet1!$G$2:$G$10</c:f>
              <c:numCache>
                <c:formatCode>General</c:formatCode>
                <c:ptCount val="9"/>
                <c:pt idx="6">
                  <c:v>0</c:v>
                </c:pt>
                <c:pt idx="7">
                  <c:v>0</c:v>
                </c:pt>
                <c:pt idx="8">
                  <c:v>-0.9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076736"/>
        <c:axId val="161078272"/>
      </c:lineChart>
      <c:lineChart>
        <c:grouping val="standard"/>
        <c:varyColors val="0"/>
        <c:ser>
          <c:idx val="5"/>
          <c:order val="6"/>
          <c:tx>
            <c:strRef>
              <c:f>Sheet1!$H$1</c:f>
              <c:strCache>
                <c:ptCount val="1"/>
                <c:pt idx="0">
                  <c:v>hjelpelinje</c:v>
                </c:pt>
              </c:strCache>
            </c:strRef>
          </c:tx>
          <c:spPr>
            <a:ln w="28575">
              <a:noFill/>
            </a:ln>
          </c:spPr>
          <c:cat>
            <c:strRef>
              <c:f>Sheet1!$A$2:$A$10</c:f>
              <c:strCache>
                <c:ptCount val="9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</c:strCache>
            </c:strRef>
          </c:cat>
          <c:val>
            <c:numRef>
              <c:f>Sheet1!$H$2:$H$10</c:f>
              <c:numCache>
                <c:formatCode>General</c:formatCode>
                <c:ptCount val="9"/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093888"/>
        <c:axId val="161092352"/>
      </c:lineChart>
      <c:catAx>
        <c:axId val="161076736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ln w="3140">
            <a:solidFill>
              <a:schemeClr val="tx1"/>
            </a:solidFill>
            <a:prstDash val="solid"/>
          </a:ln>
        </c:spPr>
        <c:crossAx val="161078272"/>
        <c:crossesAt val="0"/>
        <c:auto val="1"/>
        <c:lblAlgn val="ctr"/>
        <c:lblOffset val="100"/>
        <c:tickLblSkip val="1"/>
        <c:tickMarkSkip val="4"/>
        <c:noMultiLvlLbl val="0"/>
      </c:catAx>
      <c:valAx>
        <c:axId val="161078272"/>
        <c:scaling>
          <c:orientation val="minMax"/>
          <c:max val="60"/>
          <c:min val="-60"/>
        </c:scaling>
        <c:delete val="0"/>
        <c:axPos val="l"/>
        <c:numFmt formatCode="General" sourceLinked="1"/>
        <c:majorTickMark val="in"/>
        <c:minorTickMark val="none"/>
        <c:tickLblPos val="nextTo"/>
        <c:spPr>
          <a:ln w="314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1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61076736"/>
        <c:crosses val="autoZero"/>
        <c:crossBetween val="between"/>
        <c:majorUnit val="20"/>
        <c:minorUnit val="20"/>
      </c:valAx>
      <c:valAx>
        <c:axId val="161092352"/>
        <c:scaling>
          <c:orientation val="minMax"/>
          <c:max val="60"/>
          <c:min val="-60"/>
        </c:scaling>
        <c:delete val="0"/>
        <c:axPos val="r"/>
        <c:numFmt formatCode="General" sourceLinked="1"/>
        <c:majorTickMark val="in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800">
                <a:latin typeface="Univers 45 Light" pitchFamily="34" charset="0"/>
              </a:defRPr>
            </a:pPr>
            <a:endParaRPr lang="nb-NO"/>
          </a:p>
        </c:txPr>
        <c:crossAx val="161093888"/>
        <c:crosses val="max"/>
        <c:crossBetween val="between"/>
        <c:majorUnit val="20"/>
      </c:valAx>
      <c:catAx>
        <c:axId val="161093888"/>
        <c:scaling>
          <c:orientation val="minMax"/>
        </c:scaling>
        <c:delete val="0"/>
        <c:axPos val="b"/>
        <c:majorTickMark val="in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800">
                <a:latin typeface="Univers 45 Light" pitchFamily="34" charset="0"/>
              </a:defRPr>
            </a:pPr>
            <a:endParaRPr lang="nb-NO"/>
          </a:p>
        </c:txPr>
        <c:crossAx val="161092352"/>
        <c:crossesAt val="-90"/>
        <c:auto val="1"/>
        <c:lblAlgn val="ctr"/>
        <c:lblOffset val="100"/>
        <c:noMultiLvlLbl val="0"/>
      </c:catAx>
      <c:spPr>
        <a:noFill/>
        <a:ln w="12564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1" b="0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nb-NO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693132108486499E-2"/>
          <c:y val="2.4245516784986012E-2"/>
          <c:w val="0.86861373578302714"/>
          <c:h val="0.83995921561629683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Foretak faktisk</c:v>
                </c:pt>
              </c:strCache>
            </c:strRef>
          </c:tx>
          <c:spPr>
            <a:solidFill>
              <a:srgbClr val="000080"/>
            </a:solidFill>
            <a:ln w="25203">
              <a:noFill/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-0.9</c:v>
                </c:pt>
                <c:pt idx="1">
                  <c:v>-0.9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Næringseiendom faktisk</c:v>
                </c:pt>
              </c:strCache>
            </c:strRef>
          </c:tx>
          <c:spPr>
            <a:solidFill>
              <a:srgbClr val="000080"/>
            </a:solidFill>
            <a:ln w="25203">
              <a:noFill/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3">
                  <c:v>-0.9</c:v>
                </c:pt>
                <c:pt idx="4">
                  <c:v>15.3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0"/>
        <c:overlap val="100"/>
        <c:axId val="167056512"/>
        <c:axId val="167058432"/>
      </c:barChart>
      <c:lineChart>
        <c:grouping val="standard"/>
        <c:varyColors val="0"/>
        <c:ser>
          <c:idx val="3"/>
          <c:order val="1"/>
          <c:tx>
            <c:strRef>
              <c:f>Sheet1!$C$1</c:f>
              <c:strCache>
                <c:ptCount val="1"/>
                <c:pt idx="0">
                  <c:v>Foretak forventet</c:v>
                </c:pt>
              </c:strCache>
            </c:strRef>
          </c:tx>
          <c:spPr>
            <a:ln w="28353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Sheet1!$A$2:$A$7</c:f>
              <c:strCache>
                <c:ptCount val="6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 formatCode="0.0">
                  <c:v>12.137880483956678</c:v>
                </c:pt>
                <c:pt idx="1">
                  <c:v>-0.9</c:v>
                </c:pt>
                <c:pt idx="2">
                  <c:v>0</c:v>
                </c:pt>
              </c:numCache>
            </c:numRef>
          </c:val>
          <c:smooth val="0"/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Næringseiendom forventet</c:v>
                </c:pt>
              </c:strCache>
            </c:strRef>
          </c:tx>
          <c:spPr>
            <a:ln w="28353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Sheet1!$A$2:$A$7</c:f>
              <c:strCache>
                <c:ptCount val="6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3" formatCode="0.0">
                  <c:v>13.02643348615079</c:v>
                </c:pt>
                <c:pt idx="4">
                  <c:v>15.3</c:v>
                </c:pt>
                <c:pt idx="5">
                  <c:v>16.600000000000001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7060224"/>
        <c:axId val="167061760"/>
      </c:lineChart>
      <c:catAx>
        <c:axId val="167056512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ln w="3151">
            <a:solidFill>
              <a:schemeClr val="tx1"/>
            </a:solidFill>
            <a:prstDash val="solid"/>
          </a:ln>
        </c:spPr>
        <c:crossAx val="167058432"/>
        <c:crossesAt val="0"/>
        <c:auto val="1"/>
        <c:lblAlgn val="ctr"/>
        <c:lblOffset val="100"/>
        <c:tickLblSkip val="1"/>
        <c:tickMarkSkip val="4"/>
        <c:noMultiLvlLbl val="0"/>
      </c:catAx>
      <c:valAx>
        <c:axId val="167058432"/>
        <c:scaling>
          <c:orientation val="minMax"/>
          <c:max val="60"/>
          <c:min val="-60"/>
        </c:scaling>
        <c:delete val="0"/>
        <c:axPos val="l"/>
        <c:numFmt formatCode="General" sourceLinked="1"/>
        <c:majorTickMark val="in"/>
        <c:minorTickMark val="none"/>
        <c:tickLblPos val="nextTo"/>
        <c:spPr>
          <a:ln w="315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6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67056512"/>
        <c:crosses val="autoZero"/>
        <c:crossBetween val="between"/>
        <c:majorUnit val="20"/>
        <c:minorUnit val="20"/>
      </c:valAx>
      <c:catAx>
        <c:axId val="167060224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315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67061760"/>
        <c:crossesAt val="-90"/>
        <c:auto val="1"/>
        <c:lblAlgn val="ctr"/>
        <c:lblOffset val="100"/>
        <c:tickLblSkip val="1"/>
        <c:tickMarkSkip val="1"/>
        <c:noMultiLvlLbl val="0"/>
      </c:catAx>
      <c:valAx>
        <c:axId val="167061760"/>
        <c:scaling>
          <c:orientation val="minMax"/>
          <c:max val="60"/>
          <c:min val="-60"/>
        </c:scaling>
        <c:delete val="0"/>
        <c:axPos val="r"/>
        <c:numFmt formatCode="0.0" sourceLinked="1"/>
        <c:majorTickMark val="in"/>
        <c:minorTickMark val="none"/>
        <c:tickLblPos val="nextTo"/>
        <c:spPr>
          <a:ln w="315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6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67060224"/>
        <c:crosses val="max"/>
        <c:crossBetween val="between"/>
        <c:majorUnit val="20"/>
        <c:minorUnit val="20"/>
      </c:valAx>
      <c:spPr>
        <a:noFill/>
        <a:ln w="12601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6" b="0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nb-NO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151574803149621E-2"/>
          <c:y val="2.642796934865901E-2"/>
          <c:w val="0.86769685039371613"/>
          <c:h val="0.8657212643678248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Makroøkonomiske utsikter faktisk</c:v>
                </c:pt>
              </c:strCache>
            </c:strRef>
          </c:tx>
          <c:spPr>
            <a:solidFill>
              <a:srgbClr val="000080"/>
            </a:solidFill>
            <a:ln w="25074">
              <a:noFill/>
            </a:ln>
          </c:spPr>
          <c:invertIfNegative val="0"/>
          <c:cat>
            <c:strRef>
              <c:f>Sheet1!$A$2:$A$19</c:f>
              <c:strCache>
                <c:ptCount val="18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  <c:pt idx="15">
                  <c:v>Q4</c:v>
                </c:pt>
                <c:pt idx="16">
                  <c:v>Q1</c:v>
                </c:pt>
                <c:pt idx="17">
                  <c:v>Q2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-0.9</c:v>
                </c:pt>
                <c:pt idx="1">
                  <c:v>-2.2000000000000002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Næringsspesifikke utsikter faktisk</c:v>
                </c:pt>
              </c:strCache>
            </c:strRef>
          </c:tx>
          <c:spPr>
            <a:solidFill>
              <a:srgbClr val="000080"/>
            </a:solidFill>
            <a:ln w="25074">
              <a:noFill/>
            </a:ln>
          </c:spPr>
          <c:invertIfNegative val="0"/>
          <c:cat>
            <c:strRef>
              <c:f>Sheet1!$A$2:$A$19</c:f>
              <c:strCache>
                <c:ptCount val="18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  <c:pt idx="15">
                  <c:v>Q4</c:v>
                </c:pt>
                <c:pt idx="16">
                  <c:v>Q1</c:v>
                </c:pt>
                <c:pt idx="17">
                  <c:v>Q2</c:v>
                </c:pt>
              </c:strCache>
            </c:strRef>
          </c:cat>
          <c:val>
            <c:numRef>
              <c:f>Sheet1!$D$2:$D$19</c:f>
              <c:numCache>
                <c:formatCode>General</c:formatCode>
                <c:ptCount val="18"/>
                <c:pt idx="3">
                  <c:v>-1.1000000000000001</c:v>
                </c:pt>
                <c:pt idx="4">
                  <c:v>-1.1000000000000001</c:v>
                </c:pt>
              </c:numCache>
            </c:numRef>
          </c:val>
        </c:ser>
        <c:ser>
          <c:idx val="10"/>
          <c:order val="4"/>
          <c:tx>
            <c:strRef>
              <c:f>Sheet1!$F$1</c:f>
              <c:strCache>
                <c:ptCount val="1"/>
                <c:pt idx="0">
                  <c:v>Mål for markedsandel faktisk</c:v>
                </c:pt>
              </c:strCache>
            </c:strRef>
          </c:tx>
          <c:spPr>
            <a:solidFill>
              <a:srgbClr val="000080"/>
            </a:solidFill>
            <a:ln w="25074">
              <a:noFill/>
            </a:ln>
          </c:spPr>
          <c:invertIfNegative val="0"/>
          <c:cat>
            <c:strRef>
              <c:f>Sheet1!$A$2:$A$19</c:f>
              <c:strCache>
                <c:ptCount val="18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  <c:pt idx="15">
                  <c:v>Q4</c:v>
                </c:pt>
                <c:pt idx="16">
                  <c:v>Q1</c:v>
                </c:pt>
                <c:pt idx="17">
                  <c:v>Q2</c:v>
                </c:pt>
              </c:strCache>
            </c:strRef>
          </c:cat>
          <c:val>
            <c:numRef>
              <c:f>Sheet1!$F$2:$F$19</c:f>
              <c:numCache>
                <c:formatCode>General</c:formatCode>
                <c:ptCount val="18"/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0"/>
          <c:order val="6"/>
          <c:tx>
            <c:strRef>
              <c:f>Sheet1!$H$1</c:f>
              <c:strCache>
                <c:ptCount val="1"/>
                <c:pt idx="0">
                  <c:v>Bankens risikovilje faktisk</c:v>
                </c:pt>
              </c:strCache>
            </c:strRef>
          </c:tx>
          <c:spPr>
            <a:solidFill>
              <a:srgbClr val="000080"/>
            </a:solidFill>
            <a:ln w="25074">
              <a:noFill/>
            </a:ln>
          </c:spPr>
          <c:invertIfNegative val="0"/>
          <c:cat>
            <c:strRef>
              <c:f>Sheet1!$A$2:$A$19</c:f>
              <c:strCache>
                <c:ptCount val="18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  <c:pt idx="15">
                  <c:v>Q4</c:v>
                </c:pt>
                <c:pt idx="16">
                  <c:v>Q1</c:v>
                </c:pt>
                <c:pt idx="17">
                  <c:v>Q2</c:v>
                </c:pt>
              </c:strCache>
            </c:strRef>
          </c:cat>
          <c:val>
            <c:numRef>
              <c:f>Sheet1!$H$2:$H$19</c:f>
              <c:numCache>
                <c:formatCode>General</c:formatCode>
                <c:ptCount val="18"/>
                <c:pt idx="9">
                  <c:v>0</c:v>
                </c:pt>
                <c:pt idx="10">
                  <c:v>-0.9</c:v>
                </c:pt>
              </c:numCache>
            </c:numRef>
          </c:val>
        </c:ser>
        <c:ser>
          <c:idx val="5"/>
          <c:order val="8"/>
          <c:tx>
            <c:strRef>
              <c:f>Sheet1!$J$1</c:f>
              <c:strCache>
                <c:ptCount val="1"/>
                <c:pt idx="0">
                  <c:v>Finansieringssituasjonen faktisk</c:v>
                </c:pt>
              </c:strCache>
            </c:strRef>
          </c:tx>
          <c:spPr>
            <a:solidFill>
              <a:srgbClr val="000080"/>
            </a:solidFill>
            <a:ln w="28575">
              <a:noFill/>
            </a:ln>
          </c:spPr>
          <c:invertIfNegative val="0"/>
          <c:cat>
            <c:strRef>
              <c:f>Sheet1!$A$2:$A$19</c:f>
              <c:strCache>
                <c:ptCount val="18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  <c:pt idx="15">
                  <c:v>Q4</c:v>
                </c:pt>
                <c:pt idx="16">
                  <c:v>Q1</c:v>
                </c:pt>
                <c:pt idx="17">
                  <c:v>Q2</c:v>
                </c:pt>
              </c:strCache>
            </c:strRef>
          </c:cat>
          <c:val>
            <c:numRef>
              <c:f>Sheet1!$J$2:$J$19</c:f>
              <c:numCache>
                <c:formatCode>General</c:formatCode>
                <c:ptCount val="18"/>
                <c:pt idx="12">
                  <c:v>0</c:v>
                </c:pt>
                <c:pt idx="13">
                  <c:v>0</c:v>
                </c:pt>
              </c:numCache>
            </c:numRef>
          </c:val>
        </c:ser>
        <c:ser>
          <c:idx val="8"/>
          <c:order val="10"/>
          <c:tx>
            <c:strRef>
              <c:f>Sheet1!$L$1</c:f>
              <c:strCache>
                <c:ptCount val="1"/>
                <c:pt idx="0">
                  <c:v>Kapitaldekning faktisk</c:v>
                </c:pt>
              </c:strCache>
            </c:strRef>
          </c:tx>
          <c:spPr>
            <a:solidFill>
              <a:srgbClr val="000080"/>
            </a:solidFill>
            <a:ln w="28575">
              <a:noFill/>
            </a:ln>
          </c:spPr>
          <c:invertIfNegative val="0"/>
          <c:cat>
            <c:strRef>
              <c:f>Sheet1!$A$2:$A$19</c:f>
              <c:strCache>
                <c:ptCount val="18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  <c:pt idx="15">
                  <c:v>Q4</c:v>
                </c:pt>
                <c:pt idx="16">
                  <c:v>Q1</c:v>
                </c:pt>
                <c:pt idx="17">
                  <c:v>Q2</c:v>
                </c:pt>
              </c:strCache>
            </c:strRef>
          </c:cat>
          <c:val>
            <c:numRef>
              <c:f>Sheet1!$L$2:$L$19</c:f>
              <c:numCache>
                <c:formatCode>General</c:formatCode>
                <c:ptCount val="18"/>
                <c:pt idx="15">
                  <c:v>-0.9</c:v>
                </c:pt>
                <c:pt idx="16" formatCode="0.0">
                  <c:v>-0.8885530021941116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0"/>
        <c:overlap val="100"/>
        <c:axId val="167189120"/>
        <c:axId val="167207680"/>
      </c:barChart>
      <c:lineChart>
        <c:grouping val="standard"/>
        <c:varyColors val="0"/>
        <c:ser>
          <c:idx val="3"/>
          <c:order val="1"/>
          <c:tx>
            <c:strRef>
              <c:f>Sheet1!$C$1</c:f>
              <c:strCache>
                <c:ptCount val="1"/>
                <c:pt idx="0">
                  <c:v>Makr.øk.utsikter forventet</c:v>
                </c:pt>
              </c:strCache>
            </c:strRef>
          </c:tx>
          <c:spPr>
            <a:ln w="28209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Sheet1!$A$2:$A$19</c:f>
              <c:strCache>
                <c:ptCount val="18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  <c:pt idx="15">
                  <c:v>Q4</c:v>
                </c:pt>
                <c:pt idx="16">
                  <c:v>Q1</c:v>
                </c:pt>
                <c:pt idx="17">
                  <c:v>Q2</c:v>
                </c:pt>
              </c:strCache>
            </c:strRef>
          </c:cat>
          <c:val>
            <c:numRef>
              <c:f>Sheet1!$C$2:$C$19</c:f>
              <c:numCache>
                <c:formatCode>General</c:formatCode>
                <c:ptCount val="18"/>
                <c:pt idx="0" formatCode="0.0">
                  <c:v>12.137880483956678</c:v>
                </c:pt>
                <c:pt idx="1">
                  <c:v>-2.2000000000000002</c:v>
                </c:pt>
                <c:pt idx="2">
                  <c:v>0</c:v>
                </c:pt>
              </c:numCache>
            </c:numRef>
          </c:val>
          <c:smooth val="0"/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Næringsspesifikke utsikter forventet</c:v>
                </c:pt>
              </c:strCache>
            </c:strRef>
          </c:tx>
          <c:spPr>
            <a:ln w="28209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Sheet1!$A$2:$A$19</c:f>
              <c:strCache>
                <c:ptCount val="18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  <c:pt idx="15">
                  <c:v>Q4</c:v>
                </c:pt>
                <c:pt idx="16">
                  <c:v>Q1</c:v>
                </c:pt>
                <c:pt idx="17">
                  <c:v>Q2</c:v>
                </c:pt>
              </c:strCache>
            </c:strRef>
          </c:cat>
          <c:val>
            <c:numRef>
              <c:f>Sheet1!$E$2:$E$19</c:f>
              <c:numCache>
                <c:formatCode>General</c:formatCode>
                <c:ptCount val="18"/>
                <c:pt idx="3" formatCode="0.0">
                  <c:v>11.886061629147056</c:v>
                </c:pt>
                <c:pt idx="4">
                  <c:v>0</c:v>
                </c:pt>
                <c:pt idx="5">
                  <c:v>-1.1000000000000001</c:v>
                </c:pt>
              </c:numCache>
            </c:numRef>
          </c:val>
          <c:smooth val="0"/>
        </c:ser>
        <c:ser>
          <c:idx val="15"/>
          <c:order val="5"/>
          <c:tx>
            <c:strRef>
              <c:f>Sheet1!$G$1</c:f>
              <c:strCache>
                <c:ptCount val="1"/>
                <c:pt idx="0">
                  <c:v>Mål for markedsandel forventet</c:v>
                </c:pt>
              </c:strCache>
            </c:strRef>
          </c:tx>
          <c:spPr>
            <a:ln w="28209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Sheet1!$A$2:$A$19</c:f>
              <c:strCache>
                <c:ptCount val="18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  <c:pt idx="15">
                  <c:v>Q4</c:v>
                </c:pt>
                <c:pt idx="16">
                  <c:v>Q1</c:v>
                </c:pt>
                <c:pt idx="17">
                  <c:v>Q2</c:v>
                </c:pt>
              </c:strCache>
            </c:strRef>
          </c:cat>
          <c:val>
            <c:numRef>
              <c:f>Sheet1!$G$2:$G$19</c:f>
              <c:numCache>
                <c:formatCode>General</c:formatCode>
                <c:ptCount val="18"/>
                <c:pt idx="6" formatCode="0.0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smooth val="0"/>
        </c:ser>
        <c:ser>
          <c:idx val="4"/>
          <c:order val="7"/>
          <c:tx>
            <c:strRef>
              <c:f>Sheet1!$I$1</c:f>
              <c:strCache>
                <c:ptCount val="1"/>
                <c:pt idx="0">
                  <c:v>Bankens risikovilje forventet</c:v>
                </c:pt>
              </c:strCache>
            </c:strRef>
          </c:tx>
          <c:spPr>
            <a:ln w="28209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Sheet1!$A$2:$A$19</c:f>
              <c:strCache>
                <c:ptCount val="18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  <c:pt idx="15">
                  <c:v>Q4</c:v>
                </c:pt>
                <c:pt idx="16">
                  <c:v>Q1</c:v>
                </c:pt>
                <c:pt idx="17">
                  <c:v>Q2</c:v>
                </c:pt>
              </c:strCache>
            </c:strRef>
          </c:cat>
          <c:val>
            <c:numRef>
              <c:f>Sheet1!$I$2:$I$19</c:f>
              <c:numCache>
                <c:formatCode>General</c:formatCode>
                <c:ptCount val="18"/>
                <c:pt idx="9" formatCode="0.0">
                  <c:v>13.02643348615079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smooth val="0"/>
        </c:ser>
        <c:ser>
          <c:idx val="6"/>
          <c:order val="9"/>
          <c:tx>
            <c:strRef>
              <c:f>Sheet1!$K$1</c:f>
              <c:strCache>
                <c:ptCount val="1"/>
                <c:pt idx="0">
                  <c:v>Finansieringssituajonen forventet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0000"/>
              </a:solidFill>
              <a:ln>
                <a:noFill/>
              </a:ln>
            </c:spPr>
          </c:marker>
          <c:cat>
            <c:strRef>
              <c:f>Sheet1!$A$2:$A$19</c:f>
              <c:strCache>
                <c:ptCount val="18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  <c:pt idx="15">
                  <c:v>Q4</c:v>
                </c:pt>
                <c:pt idx="16">
                  <c:v>Q1</c:v>
                </c:pt>
                <c:pt idx="17">
                  <c:v>Q2</c:v>
                </c:pt>
              </c:strCache>
            </c:strRef>
          </c:cat>
          <c:val>
            <c:numRef>
              <c:f>Sheet1!$K$2:$K$19</c:f>
              <c:numCache>
                <c:formatCode>General</c:formatCode>
                <c:ptCount val="18"/>
                <c:pt idx="12" formatCode="0.0">
                  <c:v>7.0020307494751304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  <c:smooth val="0"/>
        </c:ser>
        <c:ser>
          <c:idx val="9"/>
          <c:order val="11"/>
          <c:tx>
            <c:strRef>
              <c:f>Sheet1!$M$1</c:f>
              <c:strCache>
                <c:ptCount val="1"/>
                <c:pt idx="0">
                  <c:v>Kapitaldekning forventet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rgbClr val="FF0000"/>
              </a:solidFill>
              <a:ln>
                <a:noFill/>
              </a:ln>
            </c:spPr>
          </c:marker>
          <c:dPt>
            <c:idx val="16"/>
            <c:marker>
              <c:symbol val="diamond"/>
              <c:size val="7"/>
            </c:marker>
            <c:bubble3D val="0"/>
          </c:dPt>
          <c:cat>
            <c:strRef>
              <c:f>Sheet1!$A$2:$A$19</c:f>
              <c:strCache>
                <c:ptCount val="18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  <c:pt idx="12">
                  <c:v>Q4</c:v>
                </c:pt>
                <c:pt idx="13">
                  <c:v>Q1</c:v>
                </c:pt>
                <c:pt idx="14">
                  <c:v>Q2</c:v>
                </c:pt>
                <c:pt idx="15">
                  <c:v>Q4</c:v>
                </c:pt>
                <c:pt idx="16">
                  <c:v>Q1</c:v>
                </c:pt>
                <c:pt idx="17">
                  <c:v>Q2</c:v>
                </c:pt>
              </c:strCache>
            </c:strRef>
          </c:cat>
          <c:val>
            <c:numRef>
              <c:f>Sheet1!$M$2:$M$19</c:f>
              <c:numCache>
                <c:formatCode>General</c:formatCode>
                <c:ptCount val="18"/>
                <c:pt idx="15" formatCode="0.0">
                  <c:v>-0.8885530021941116</c:v>
                </c:pt>
                <c:pt idx="16">
                  <c:v>-0.9</c:v>
                </c:pt>
                <c:pt idx="17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7209216"/>
        <c:axId val="167211008"/>
      </c:lineChart>
      <c:catAx>
        <c:axId val="167189120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ln w="3134">
            <a:solidFill>
              <a:schemeClr val="tx1"/>
            </a:solidFill>
            <a:prstDash val="solid"/>
          </a:ln>
        </c:spPr>
        <c:crossAx val="167207680"/>
        <c:crossesAt val="0"/>
        <c:auto val="1"/>
        <c:lblAlgn val="ctr"/>
        <c:lblOffset val="100"/>
        <c:tickLblSkip val="1"/>
        <c:tickMarkSkip val="4"/>
        <c:noMultiLvlLbl val="0"/>
      </c:catAx>
      <c:valAx>
        <c:axId val="167207680"/>
        <c:scaling>
          <c:orientation val="minMax"/>
          <c:max val="60"/>
          <c:min val="-60"/>
        </c:scaling>
        <c:delete val="0"/>
        <c:axPos val="l"/>
        <c:numFmt formatCode="General" sourceLinked="1"/>
        <c:majorTickMark val="in"/>
        <c:minorTickMark val="none"/>
        <c:tickLblPos val="nextTo"/>
        <c:spPr>
          <a:ln w="313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/>
                <a:ea typeface="Arial Narrow"/>
                <a:cs typeface="Arial Narrow"/>
              </a:defRPr>
            </a:pPr>
            <a:endParaRPr lang="nb-NO"/>
          </a:p>
        </c:txPr>
        <c:crossAx val="167189120"/>
        <c:crosses val="autoZero"/>
        <c:crossBetween val="between"/>
        <c:majorUnit val="20"/>
        <c:minorUnit val="20"/>
      </c:valAx>
      <c:catAx>
        <c:axId val="167209216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313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/>
                <a:ea typeface="Arial Narrow"/>
                <a:cs typeface="Arial Narrow"/>
              </a:defRPr>
            </a:pPr>
            <a:endParaRPr lang="nb-NO"/>
          </a:p>
        </c:txPr>
        <c:crossAx val="167211008"/>
        <c:crossesAt val="-90"/>
        <c:auto val="1"/>
        <c:lblAlgn val="ctr"/>
        <c:lblOffset val="100"/>
        <c:tickLblSkip val="1"/>
        <c:tickMarkSkip val="1"/>
        <c:noMultiLvlLbl val="0"/>
      </c:catAx>
      <c:valAx>
        <c:axId val="167211008"/>
        <c:scaling>
          <c:orientation val="minMax"/>
          <c:max val="60"/>
          <c:min val="-60"/>
        </c:scaling>
        <c:delete val="0"/>
        <c:axPos val="r"/>
        <c:numFmt formatCode="0.0" sourceLinked="1"/>
        <c:majorTickMark val="in"/>
        <c:minorTickMark val="none"/>
        <c:tickLblPos val="nextTo"/>
        <c:spPr>
          <a:ln w="313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/>
                <a:ea typeface="Arial Narrow"/>
                <a:cs typeface="Arial Narrow"/>
              </a:defRPr>
            </a:pPr>
            <a:endParaRPr lang="nb-NO"/>
          </a:p>
        </c:txPr>
        <c:crossAx val="167209216"/>
        <c:crosses val="max"/>
        <c:crossBetween val="between"/>
        <c:majorUnit val="20"/>
        <c:minorUnit val="20"/>
      </c:valAx>
      <c:spPr>
        <a:noFill/>
        <a:ln w="12537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77" b="0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nb-NO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151574803149621E-2"/>
          <c:y val="2.642796934865901E-2"/>
          <c:w val="0.86769685039371613"/>
          <c:h val="0.8657212643678248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Utlånsmargin faktisk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invertIfNegative val="0"/>
          <c:cat>
            <c:strRef>
              <c:f>Sheet1!$A$2:$A$13</c:f>
              <c:strCache>
                <c:ptCount val="12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-36.4</c:v>
                </c:pt>
                <c:pt idx="1">
                  <c:v>-45.9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Krav til ek faktisk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invertIfNegative val="0"/>
          <c:cat>
            <c:strRef>
              <c:f>Sheet1!$A$2:$A$13</c:f>
              <c:strCache>
                <c:ptCount val="12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3">
                  <c:v>0</c:v>
                </c:pt>
                <c:pt idx="4" formatCode="0.0">
                  <c:v>0</c:v>
                </c:pt>
              </c:numCache>
            </c:numRef>
          </c:val>
        </c:ser>
        <c:ser>
          <c:idx val="10"/>
          <c:order val="4"/>
          <c:tx>
            <c:strRef>
              <c:f>Sheet1!$F$1</c:f>
              <c:strCache>
                <c:ptCount val="1"/>
                <c:pt idx="0">
                  <c:v>Maksimal nedbetalingstid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invertIfNegative val="0"/>
          <c:cat>
            <c:strRef>
              <c:f>Sheet1!$A$2:$A$13</c:f>
              <c:strCache>
                <c:ptCount val="12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6">
                  <c:v>13</c:v>
                </c:pt>
                <c:pt idx="7" formatCode="0.0">
                  <c:v>0</c:v>
                </c:pt>
              </c:numCache>
            </c:numRef>
          </c:val>
        </c:ser>
        <c:ser>
          <c:idx val="0"/>
          <c:order val="6"/>
          <c:tx>
            <c:strRef>
              <c:f>Sheet1!$H$1</c:f>
              <c:strCache>
                <c:ptCount val="1"/>
                <c:pt idx="0">
                  <c:v>gebyrer faktisk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invertIfNegative val="0"/>
          <c:cat>
            <c:strRef>
              <c:f>Sheet1!$A$2:$A$13</c:f>
              <c:strCache>
                <c:ptCount val="12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</c:strCache>
            </c:strRef>
          </c:cat>
          <c:val>
            <c:numRef>
              <c:f>Sheet1!$H$2:$H$13</c:f>
              <c:numCache>
                <c:formatCode>General</c:formatCode>
                <c:ptCount val="12"/>
                <c:pt idx="9">
                  <c:v>0</c:v>
                </c:pt>
                <c:pt idx="10" formatCode="0.0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0"/>
        <c:overlap val="100"/>
        <c:axId val="167502208"/>
        <c:axId val="167504128"/>
      </c:barChart>
      <c:lineChart>
        <c:grouping val="standard"/>
        <c:varyColors val="0"/>
        <c:ser>
          <c:idx val="3"/>
          <c:order val="1"/>
          <c:tx>
            <c:strRef>
              <c:f>Sheet1!$C$1</c:f>
              <c:strCache>
                <c:ptCount val="1"/>
                <c:pt idx="0">
                  <c:v>utlånsmargin forventet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Sheet1!$A$2:$A$13</c:f>
              <c:strCache>
                <c:ptCount val="12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 formatCode="0.0">
                  <c:v>-30.50265789312704</c:v>
                </c:pt>
                <c:pt idx="1">
                  <c:v>-7</c:v>
                </c:pt>
                <c:pt idx="2">
                  <c:v>-37.5</c:v>
                </c:pt>
              </c:numCache>
            </c:numRef>
          </c:val>
          <c:smooth val="0"/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krav til ek forventet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Sheet1!$A$2:$A$13</c:f>
              <c:strCache>
                <c:ptCount val="12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3" formatCode="0.0">
                  <c:v>0</c:v>
                </c:pt>
                <c:pt idx="4">
                  <c:v>0</c:v>
                </c:pt>
                <c:pt idx="5" formatCode="0.0">
                  <c:v>0</c:v>
                </c:pt>
              </c:numCache>
            </c:numRef>
          </c:val>
          <c:smooth val="0"/>
        </c:ser>
        <c:ser>
          <c:idx val="15"/>
          <c:order val="5"/>
          <c:tx>
            <c:strRef>
              <c:f>Sheet1!$G$1</c:f>
              <c:strCache>
                <c:ptCount val="1"/>
                <c:pt idx="0">
                  <c:v>Maks nedbetalingstid forventet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Sheet1!$A$2:$A$13</c:f>
              <c:strCache>
                <c:ptCount val="12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</c:strCache>
            </c:strRef>
          </c:cat>
          <c:val>
            <c:numRef>
              <c:f>Sheet1!$G$2:$G$13</c:f>
              <c:numCache>
                <c:formatCode>General</c:formatCode>
                <c:ptCount val="12"/>
                <c:pt idx="6" formatCode="0.0">
                  <c:v>0</c:v>
                </c:pt>
                <c:pt idx="7">
                  <c:v>-13</c:v>
                </c:pt>
                <c:pt idx="8" formatCode="0.0">
                  <c:v>0</c:v>
                </c:pt>
              </c:numCache>
            </c:numRef>
          </c:val>
          <c:smooth val="0"/>
        </c:ser>
        <c:ser>
          <c:idx val="4"/>
          <c:order val="7"/>
          <c:tx>
            <c:strRef>
              <c:f>Sheet1!$I$1</c:f>
              <c:strCache>
                <c:ptCount val="1"/>
                <c:pt idx="0">
                  <c:v>gebyrer forventet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Sheet1!$A$2:$A$13</c:f>
              <c:strCache>
                <c:ptCount val="12"/>
                <c:pt idx="0">
                  <c:v>Q4</c:v>
                </c:pt>
                <c:pt idx="1">
                  <c:v>Q1</c:v>
                </c:pt>
                <c:pt idx="2">
                  <c:v>Q2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Q4</c:v>
                </c:pt>
                <c:pt idx="7">
                  <c:v>Q1</c:v>
                </c:pt>
                <c:pt idx="8">
                  <c:v>Q2</c:v>
                </c:pt>
                <c:pt idx="9">
                  <c:v>Q4</c:v>
                </c:pt>
                <c:pt idx="10">
                  <c:v>Q1</c:v>
                </c:pt>
                <c:pt idx="11">
                  <c:v>Q2</c:v>
                </c:pt>
              </c:strCache>
            </c:strRef>
          </c:cat>
          <c:val>
            <c:numRef>
              <c:f>Sheet1!$I$2:$I$13</c:f>
              <c:numCache>
                <c:formatCode>General</c:formatCode>
                <c:ptCount val="12"/>
                <c:pt idx="9" formatCode="0.0">
                  <c:v>0</c:v>
                </c:pt>
                <c:pt idx="10">
                  <c:v>0</c:v>
                </c:pt>
                <c:pt idx="11" formatCode="0.0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7776256"/>
        <c:axId val="167777792"/>
      </c:lineChart>
      <c:catAx>
        <c:axId val="167502208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ln w="3149">
            <a:solidFill>
              <a:schemeClr val="tx1"/>
            </a:solidFill>
            <a:prstDash val="solid"/>
          </a:ln>
        </c:spPr>
        <c:crossAx val="167504128"/>
        <c:crossesAt val="0"/>
        <c:auto val="1"/>
        <c:lblAlgn val="ctr"/>
        <c:lblOffset val="100"/>
        <c:tickLblSkip val="1"/>
        <c:tickMarkSkip val="4"/>
        <c:noMultiLvlLbl val="0"/>
      </c:catAx>
      <c:valAx>
        <c:axId val="167504128"/>
        <c:scaling>
          <c:orientation val="minMax"/>
          <c:max val="80"/>
          <c:min val="-80"/>
        </c:scaling>
        <c:delete val="0"/>
        <c:axPos val="l"/>
        <c:numFmt formatCode="General" sourceLinked="1"/>
        <c:majorTickMark val="in"/>
        <c:minorTickMark val="none"/>
        <c:tickLblPos val="nextTo"/>
        <c:spPr>
          <a:ln w="314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/>
                <a:ea typeface="Arial Narrow"/>
                <a:cs typeface="Arial Narrow"/>
              </a:defRPr>
            </a:pPr>
            <a:endParaRPr lang="nb-NO"/>
          </a:p>
        </c:txPr>
        <c:crossAx val="167502208"/>
        <c:crosses val="autoZero"/>
        <c:crossBetween val="between"/>
        <c:majorUnit val="20"/>
        <c:minorUnit val="20"/>
      </c:valAx>
      <c:catAx>
        <c:axId val="167776256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314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/>
                <a:ea typeface="Arial Narrow"/>
                <a:cs typeface="Arial Narrow"/>
              </a:defRPr>
            </a:pPr>
            <a:endParaRPr lang="nb-NO"/>
          </a:p>
        </c:txPr>
        <c:crossAx val="167777792"/>
        <c:crossesAt val="-90"/>
        <c:auto val="1"/>
        <c:lblAlgn val="ctr"/>
        <c:lblOffset val="100"/>
        <c:tickLblSkip val="1"/>
        <c:tickMarkSkip val="1"/>
        <c:noMultiLvlLbl val="0"/>
      </c:catAx>
      <c:valAx>
        <c:axId val="167777792"/>
        <c:scaling>
          <c:orientation val="minMax"/>
          <c:max val="80"/>
          <c:min val="-80"/>
        </c:scaling>
        <c:delete val="0"/>
        <c:axPos val="r"/>
        <c:numFmt formatCode="0.0" sourceLinked="1"/>
        <c:majorTickMark val="in"/>
        <c:minorTickMark val="none"/>
        <c:tickLblPos val="nextTo"/>
        <c:spPr>
          <a:ln w="314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/>
                <a:ea typeface="Arial Narrow"/>
                <a:cs typeface="Arial Narrow"/>
              </a:defRPr>
            </a:pPr>
            <a:endParaRPr lang="nb-NO"/>
          </a:p>
        </c:txPr>
        <c:crossAx val="167776256"/>
        <c:crosses val="max"/>
        <c:crossBetween val="between"/>
        <c:majorUnit val="20"/>
        <c:minorUnit val="20"/>
      </c:valAx>
      <c:spPr>
        <a:noFill/>
        <a:ln w="12593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5" b="0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nb-NO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0.75987</cdr:x>
      <cdr:y>0.0368</cdr:y>
    </cdr:from>
    <cdr:to>
      <cdr:x>0.92524</cdr:x>
      <cdr:y>0.14883</cdr:y>
    </cdr:to>
    <cdr:sp macro="" textlink="">
      <cdr:nvSpPr>
        <cdr:cNvPr id="2" name="Text Box 8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948251" y="192096"/>
          <a:ext cx="1512144" cy="584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nb-NO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pPr algn="ctr">
            <a:spcBef>
              <a:spcPct val="50000"/>
            </a:spcBef>
          </a:pPr>
          <a:r>
            <a:rPr lang="en-GB" sz="1600" dirty="0" smtClean="0">
              <a:latin typeface="Univers 45 Light" pitchFamily="34" charset="0"/>
            </a:rPr>
            <a:t>Fixed-rate loans</a:t>
          </a:r>
          <a:endParaRPr lang="en-GB" sz="1600" dirty="0">
            <a:latin typeface="Univers 45 Light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0.75987</cdr:x>
      <cdr:y>0.16139</cdr:y>
    </cdr:from>
    <cdr:to>
      <cdr:x>0.75987</cdr:x>
      <cdr:y>0.87863</cdr:y>
    </cdr:to>
    <cdr:sp macro="" textlink="">
      <cdr:nvSpPr>
        <cdr:cNvPr id="2" name="Line 13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 flipV="1">
          <a:off x="6948264" y="842436"/>
          <a:ext cx="0" cy="3743992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defPPr>
            <a:defRPr lang="nb-NO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endParaRPr lang="nb-NO"/>
        </a:p>
      </cdr:txBody>
    </cdr:sp>
  </cdr:relSizeAnchor>
  <cdr:relSizeAnchor xmlns:cdr="http://schemas.openxmlformats.org/drawingml/2006/chartDrawing">
    <cdr:from>
      <cdr:x>0.42913</cdr:x>
      <cdr:y>0.14759</cdr:y>
    </cdr:from>
    <cdr:to>
      <cdr:x>0.57756</cdr:x>
      <cdr:y>0.25962</cdr:y>
    </cdr:to>
    <cdr:sp macro="" textlink="">
      <cdr:nvSpPr>
        <cdr:cNvPr id="3" name="Text Box 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923928" y="770428"/>
          <a:ext cx="1357322" cy="584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nb-NO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pPr algn="ctr">
            <a:spcBef>
              <a:spcPct val="50000"/>
            </a:spcBef>
          </a:pPr>
          <a:r>
            <a:rPr lang="en-GB" sz="1600" dirty="0" smtClean="0">
              <a:latin typeface="Univers 45 Light"/>
            </a:rPr>
            <a:t>Economic outlook</a:t>
          </a:r>
          <a:endParaRPr lang="en-GB" sz="1600" dirty="0">
            <a:latin typeface="Univers 45 Light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0.64063</cdr:x>
      <cdr:y>0.02737</cdr:y>
    </cdr:from>
    <cdr:to>
      <cdr:x>0.64063</cdr:x>
      <cdr:y>0.88254</cdr:y>
    </cdr:to>
    <cdr:sp macro="" textlink="">
      <cdr:nvSpPr>
        <cdr:cNvPr id="2" name="Line 6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5857921" y="142871"/>
          <a:ext cx="0" cy="4463988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defPPr>
            <a:defRPr lang="nb-NO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endParaRPr lang="nb-NO"/>
        </a:p>
      </cdr:txBody>
    </cdr:sp>
  </cdr:relSizeAnchor>
  <cdr:relSizeAnchor xmlns:cdr="http://schemas.openxmlformats.org/drawingml/2006/chartDrawing">
    <cdr:from>
      <cdr:x>0.64063</cdr:x>
      <cdr:y>0.02737</cdr:y>
    </cdr:from>
    <cdr:to>
      <cdr:x>0.93737</cdr:x>
      <cdr:y>0.10312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857884" y="142876"/>
          <a:ext cx="2713437" cy="3954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GB" sz="1600" dirty="0" smtClean="0">
              <a:latin typeface="Univers 45 Light" pitchFamily="34" charset="0"/>
            </a:rPr>
            <a:t>Fixed-rate loans</a:t>
          </a:r>
          <a:endParaRPr lang="en-GB" sz="1600" dirty="0">
            <a:latin typeface="Univers 45 Light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0.78549</cdr:x>
      <cdr:y>0.02817</cdr:y>
    </cdr:from>
    <cdr:to>
      <cdr:x>0.78549</cdr:x>
      <cdr:y>0.88334</cdr:y>
    </cdr:to>
    <cdr:sp macro="" textlink="">
      <cdr:nvSpPr>
        <cdr:cNvPr id="2" name="Line 11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 flipV="1">
          <a:off x="7182521" y="147046"/>
          <a:ext cx="0" cy="446400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defPPr>
            <a:defRPr lang="nb-NO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endParaRPr lang="nb-NO"/>
        </a:p>
      </cdr:txBody>
    </cdr:sp>
  </cdr:relSizeAnchor>
  <cdr:relSizeAnchor xmlns:cdr="http://schemas.openxmlformats.org/drawingml/2006/chartDrawing">
    <cdr:from>
      <cdr:x>0.63281</cdr:x>
      <cdr:y>0.02817</cdr:y>
    </cdr:from>
    <cdr:to>
      <cdr:x>0.79925</cdr:x>
      <cdr:y>0.09303</cdr:y>
    </cdr:to>
    <cdr:sp macro="" textlink="">
      <cdr:nvSpPr>
        <cdr:cNvPr id="4" name="Text Box 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786415" y="147047"/>
          <a:ext cx="1521927" cy="33855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nb-NO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pPr algn="ctr">
            <a:spcBef>
              <a:spcPct val="50000"/>
            </a:spcBef>
          </a:pPr>
          <a:r>
            <a:rPr lang="en-GB" sz="1600" dirty="0" smtClean="0">
              <a:latin typeface="Univers 45 Light"/>
            </a:rPr>
            <a:t>Funding</a:t>
          </a:r>
          <a:endParaRPr lang="en-GB" sz="1600" baseline="30000" dirty="0">
            <a:latin typeface="Univers 45 Light"/>
          </a:endParaRPr>
        </a:p>
      </cdr:txBody>
    </cdr:sp>
  </cdr:relSizeAnchor>
  <cdr:relSizeAnchor xmlns:cdr="http://schemas.openxmlformats.org/drawingml/2006/chartDrawing">
    <cdr:from>
      <cdr:x>0.78125</cdr:x>
      <cdr:y>0.02737</cdr:y>
    </cdr:from>
    <cdr:to>
      <cdr:x>0.92969</cdr:x>
      <cdr:y>0.1394</cdr:y>
    </cdr:to>
    <cdr:sp macro="" textlink="">
      <cdr:nvSpPr>
        <cdr:cNvPr id="5" name="Text Box 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143750" y="142871"/>
          <a:ext cx="1357335" cy="584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nb-NO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pPr algn="ctr">
            <a:spcBef>
              <a:spcPct val="50000"/>
            </a:spcBef>
          </a:pPr>
          <a:r>
            <a:rPr lang="en-GB" sz="1600" dirty="0" smtClean="0">
              <a:latin typeface="Univers 45 Light"/>
            </a:rPr>
            <a:t>Capital adequacy</a:t>
          </a:r>
          <a:endParaRPr lang="en-GB" sz="1600" baseline="30000" dirty="0">
            <a:latin typeface="Univers 45 Light"/>
          </a:endParaRPr>
        </a:p>
      </cdr:txBody>
    </cdr:sp>
  </cdr:relSizeAnchor>
  <cdr:relSizeAnchor xmlns:cdr="http://schemas.openxmlformats.org/drawingml/2006/chartDrawing">
    <cdr:from>
      <cdr:x>0.64063</cdr:x>
      <cdr:y>0.02737</cdr:y>
    </cdr:from>
    <cdr:to>
      <cdr:x>0.64063</cdr:x>
      <cdr:y>0.88254</cdr:y>
    </cdr:to>
    <cdr:sp macro="" textlink="">
      <cdr:nvSpPr>
        <cdr:cNvPr id="6" name="Line 11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 flipV="1">
          <a:off x="5857884" y="142876"/>
          <a:ext cx="0" cy="446400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defPPr>
            <a:defRPr lang="nb-NO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endParaRPr lang="nb-NO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140E495-DF68-4F93-9ED0-6EE8A26AB0EB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426747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315453F-2B5B-4DA9-8FE9-14CEED12EC62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36192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442678-358C-49F5-B4DC-87D5144AA750}" type="slidenum">
              <a:rPr lang="nb-NO" smtClean="0"/>
              <a:pPr/>
              <a:t>2</a:t>
            </a:fld>
            <a:endParaRPr lang="nb-NO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65700" cy="3724275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38775" cy="4467225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555D7A-E3E5-45CC-8DD9-2D9EF602A1FF}" type="slidenum">
              <a:rPr lang="nb-NO" smtClean="0"/>
              <a:pPr/>
              <a:t>3</a:t>
            </a:fld>
            <a:endParaRPr lang="nb-NO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65700" cy="3724275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38775" cy="4467225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03F141-6B68-4B80-9433-36B3340E6F7D}" type="slidenum">
              <a:rPr lang="nb-NO" smtClean="0"/>
              <a:pPr/>
              <a:t>4</a:t>
            </a:fld>
            <a:endParaRPr lang="nb-NO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65700" cy="3724275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38775" cy="4467225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040A15-6AB2-4AA2-89AE-21A5791AC017}" type="slidenum">
              <a:rPr lang="nb-NO" smtClean="0"/>
              <a:pPr/>
              <a:t>5</a:t>
            </a:fld>
            <a:endParaRPr lang="nb-NO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65700" cy="3724275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38775" cy="4467225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109E47-B49F-402C-8A26-34289FCFF0AD}" type="slidenum">
              <a:rPr lang="nb-NO" smtClean="0"/>
              <a:pPr/>
              <a:t>6</a:t>
            </a:fld>
            <a:endParaRPr lang="nb-NO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65700" cy="3724275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38775" cy="4467225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751CEB-45B9-4C81-86AA-5748081CD7F2}" type="slidenum">
              <a:rPr lang="nb-NO" smtClean="0"/>
              <a:pPr/>
              <a:t>7</a:t>
            </a:fld>
            <a:endParaRPr lang="nb-NO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65700" cy="3724275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38775" cy="4467225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0C05E7-47CE-461F-B6DB-4C73E097A588}" type="slidenum">
              <a:rPr lang="nb-NO" smtClean="0"/>
              <a:pPr/>
              <a:t>8</a:t>
            </a:fld>
            <a:endParaRPr lang="nb-NO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65700" cy="3724275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38775" cy="4467225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DD77B-AAC4-48FC-A777-EE62AF715F3A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1BC7D-9767-4298-8A6E-066A0F9F7E62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F285B-890B-4089-8F6F-265371A4A2D4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613" y="557213"/>
            <a:ext cx="45370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979613" y="1627188"/>
            <a:ext cx="4537075" cy="3889375"/>
          </a:xfrm>
        </p:spPr>
        <p:txBody>
          <a:bodyPr/>
          <a:lstStyle/>
          <a:p>
            <a:pPr lvl="0"/>
            <a:endParaRPr lang="nb-NO" noProof="0" dirty="0" smtClean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79388" y="6429375"/>
            <a:ext cx="184150" cy="2444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lIns="91408" tIns="45705" rIns="91408" bIns="45705" anchor="ctr">
            <a:spAutoFit/>
          </a:bodyPr>
          <a:lstStyle/>
          <a:p>
            <a:pPr defTabSz="912813" eaLnBrk="0" hangingPunct="0">
              <a:spcBef>
                <a:spcPct val="50000"/>
              </a:spcBef>
              <a:defRPr/>
            </a:pPr>
            <a:endParaRPr lang="en-GB" sz="1000" dirty="0">
              <a:latin typeface="Times New Roman" pitchFamily="18" charset="0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790700"/>
          </a:xfrm>
        </p:spPr>
        <p:txBody>
          <a:bodyPr anchor="ctr"/>
          <a:lstStyle>
            <a:lvl1pPr algn="ctr">
              <a:defRPr sz="2000">
                <a:solidFill>
                  <a:srgbClr val="0C2577"/>
                </a:solidFill>
              </a:defRPr>
            </a:lvl1pPr>
          </a:lstStyle>
          <a:p>
            <a:r>
              <a:rPr lang="en-GB"/>
              <a:t>Klikk for å redigere tittelstil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79613" y="1627188"/>
            <a:ext cx="2192337" cy="3889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4350" y="1627188"/>
            <a:ext cx="2192338" cy="3889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2F86A-9158-410B-ABB3-01B1BCDCF5E6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83213" y="557213"/>
            <a:ext cx="1133475" cy="4959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79613" y="557213"/>
            <a:ext cx="3251200" cy="4959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613" y="557213"/>
            <a:ext cx="45370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979613" y="1627188"/>
            <a:ext cx="4537075" cy="3889375"/>
          </a:xfrm>
        </p:spPr>
        <p:txBody>
          <a:bodyPr/>
          <a:lstStyle/>
          <a:p>
            <a:pPr lvl="0"/>
            <a:endParaRPr lang="nb-NO" noProof="0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322EC-2493-4B98-969B-CC306422CA68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70D9F-17C2-4B0B-AE6D-FA5334CDB811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61D3A-230A-4B49-B602-7782675787BF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53FDF-4970-415C-A607-15DD3781C2F9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85BB4-BD65-4C87-B97C-D8F7A8C82874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77B7D-EE07-447B-B030-B013A78AB158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A4367-7E6C-4DD6-8F1F-9446FE8A9B9D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F7492FA-F607-4475-B207-474A5342E10D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6" r:id="rId1"/>
    <p:sldLayoutId id="2147484227" r:id="rId2"/>
    <p:sldLayoutId id="2147484228" r:id="rId3"/>
    <p:sldLayoutId id="2147484229" r:id="rId4"/>
    <p:sldLayoutId id="2147484230" r:id="rId5"/>
    <p:sldLayoutId id="2147484231" r:id="rId6"/>
    <p:sldLayoutId id="2147484232" r:id="rId7"/>
    <p:sldLayoutId id="2147484233" r:id="rId8"/>
    <p:sldLayoutId id="2147484234" r:id="rId9"/>
    <p:sldLayoutId id="2147484235" r:id="rId10"/>
    <p:sldLayoutId id="2147484236" r:id="rId11"/>
    <p:sldLayoutId id="21474842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79613" y="557213"/>
            <a:ext cx="4537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Klikk for å redigere tittelstil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79613" y="1627188"/>
            <a:ext cx="4537075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Klikk for å redigere tekststiler i malen</a:t>
            </a:r>
          </a:p>
          <a:p>
            <a:pPr lvl="1"/>
            <a:r>
              <a:rPr lang="en-GB" smtClean="0"/>
              <a:t>Andre nivå</a:t>
            </a:r>
          </a:p>
          <a:p>
            <a:pPr lvl="2"/>
            <a:r>
              <a:rPr lang="en-GB" smtClean="0"/>
              <a:t>Tredje nivå</a:t>
            </a:r>
          </a:p>
          <a:p>
            <a:pPr lvl="3"/>
            <a:r>
              <a:rPr lang="en-GB" smtClean="0"/>
              <a:t>Fjerde nivå</a:t>
            </a:r>
          </a:p>
          <a:p>
            <a:pPr lvl="4"/>
            <a:r>
              <a:rPr lang="en-GB" smtClean="0"/>
              <a:t>Femte nivå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8" r:id="rId1"/>
    <p:sldLayoutId id="2147484237" r:id="rId2"/>
    <p:sldLayoutId id="2147484238" r:id="rId3"/>
    <p:sldLayoutId id="2147484239" r:id="rId4"/>
    <p:sldLayoutId id="2147484240" r:id="rId5"/>
    <p:sldLayoutId id="2147484241" r:id="rId6"/>
    <p:sldLayoutId id="2147484242" r:id="rId7"/>
    <p:sldLayoutId id="2147484243" r:id="rId8"/>
    <p:sldLayoutId id="2147484244" r:id="rId9"/>
    <p:sldLayoutId id="2147484245" r:id="rId10"/>
    <p:sldLayoutId id="2147484246" r:id="rId11"/>
    <p:sldLayoutId id="214748424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Norges </a:t>
            </a:r>
            <a:r>
              <a:rPr lang="nb-NO" dirty="0" err="1" smtClean="0"/>
              <a:t>Bank’s</a:t>
            </a:r>
            <a:r>
              <a:rPr lang="nb-NO" dirty="0" smtClean="0"/>
              <a:t> Survey </a:t>
            </a:r>
            <a:r>
              <a:rPr lang="nb-NO" dirty="0" err="1" smtClean="0"/>
              <a:t>of</a:t>
            </a:r>
            <a:r>
              <a:rPr lang="nb-NO" dirty="0" smtClean="0"/>
              <a:t> Bank Lending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827088" y="3789363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nb-NO" sz="4000" dirty="0" smtClean="0">
                <a:solidFill>
                  <a:schemeClr val="tx2"/>
                </a:solidFill>
              </a:rPr>
              <a:t>2014 Q1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2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980458581"/>
              </p:ext>
            </p:extLst>
          </p:nvPr>
        </p:nvGraphicFramePr>
        <p:xfrm>
          <a:off x="0" y="428604"/>
          <a:ext cx="9144000" cy="52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267744" y="548680"/>
            <a:ext cx="151216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smtClean="0">
                <a:latin typeface="Univers 45 Light" pitchFamily="34" charset="0"/>
              </a:rPr>
              <a:t>Residential mortgages</a:t>
            </a:r>
            <a:endParaRPr lang="nb-NO" sz="1600" baseline="30000" dirty="0">
              <a:latin typeface="Univers 45 Light" pitchFamily="34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23528" y="620688"/>
            <a:ext cx="20002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 smtClean="0">
                <a:latin typeface="Univers 45 Light" pitchFamily="34" charset="0"/>
              </a:rPr>
              <a:t>Total</a:t>
            </a:r>
            <a:endParaRPr lang="nb-NO" sz="1600" baseline="30000" dirty="0">
              <a:latin typeface="Univers 45 Light" pitchFamily="34" charset="0"/>
            </a:endParaRPr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5364088" y="620688"/>
            <a:ext cx="151216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dirty="0" smtClean="0">
                <a:latin typeface="Univers 45 Light" pitchFamily="34" charset="0"/>
              </a:rPr>
              <a:t>First-home mortgages</a:t>
            </a:r>
            <a:endParaRPr lang="en-GB" sz="1600" dirty="0">
              <a:latin typeface="Univers 45 Light" pitchFamily="34" charset="0"/>
            </a:endParaRPr>
          </a:p>
        </p:txBody>
      </p:sp>
      <p:sp>
        <p:nvSpPr>
          <p:cNvPr id="11271" name="Line 9"/>
          <p:cNvSpPr>
            <a:spLocks noChangeShapeType="1"/>
          </p:cNvSpPr>
          <p:nvPr/>
        </p:nvSpPr>
        <p:spPr bwMode="auto">
          <a:xfrm flipH="1" flipV="1">
            <a:off x="5364088" y="548680"/>
            <a:ext cx="0" cy="446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1272" name="Text Box 10"/>
          <p:cNvSpPr txBox="1">
            <a:spLocks noChangeArrowheads="1"/>
          </p:cNvSpPr>
          <p:nvPr/>
        </p:nvSpPr>
        <p:spPr bwMode="auto">
          <a:xfrm>
            <a:off x="3563888" y="620688"/>
            <a:ext cx="20002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dirty="0" smtClean="0">
                <a:latin typeface="Univers 45 Light" pitchFamily="34" charset="0"/>
              </a:rPr>
              <a:t>Home equity     lines of credit</a:t>
            </a:r>
            <a:endParaRPr lang="en-GB" sz="1600" dirty="0">
              <a:latin typeface="Univers 45 Light" pitchFamily="34" charset="0"/>
            </a:endParaRPr>
          </a:p>
        </p:txBody>
      </p:sp>
      <p:sp>
        <p:nvSpPr>
          <p:cNvPr id="11273" name="Rectangle 11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32" cy="428628"/>
          </a:xfrm>
        </p:spPr>
        <p:txBody>
          <a:bodyPr/>
          <a:lstStyle/>
          <a:p>
            <a:pPr algn="l" eaLnBrk="1" hangingPunct="1"/>
            <a:r>
              <a:rPr lang="en-GB" sz="2000" b="1" dirty="0" smtClean="0">
                <a:latin typeface="Univers 45 Light" pitchFamily="34" charset="0"/>
              </a:rPr>
              <a:t>Chart 1</a:t>
            </a:r>
            <a:r>
              <a:rPr lang="en-GB" sz="2000" dirty="0" smtClean="0">
                <a:latin typeface="Univers 45 Light" pitchFamily="34" charset="0"/>
              </a:rPr>
              <a:t> Household credit demand. Net percentage balances.</a:t>
            </a:r>
            <a:r>
              <a:rPr lang="en-GB" sz="2000" baseline="30000" dirty="0" smtClean="0">
                <a:latin typeface="Univers 45 Light" pitchFamily="34" charset="0"/>
              </a:rPr>
              <a:t>1), 2)</a:t>
            </a:r>
            <a:r>
              <a:rPr lang="en-GB" sz="2000" dirty="0" smtClean="0">
                <a:latin typeface="Univers 45 Light" pitchFamily="34" charset="0"/>
              </a:rPr>
              <a:t> </a:t>
            </a:r>
          </a:p>
        </p:txBody>
      </p:sp>
      <p:sp>
        <p:nvSpPr>
          <p:cNvPr id="11274" name="Text Box 12"/>
          <p:cNvSpPr txBox="1">
            <a:spLocks noChangeArrowheads="1"/>
          </p:cNvSpPr>
          <p:nvPr/>
        </p:nvSpPr>
        <p:spPr bwMode="auto">
          <a:xfrm>
            <a:off x="0" y="5500702"/>
            <a:ext cx="9144000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/>
            <a:r>
              <a:rPr lang="nb-NO" sz="1600" dirty="0">
                <a:latin typeface="Univers 45 Light" pitchFamily="34" charset="0"/>
              </a:rPr>
              <a:t>1) </a:t>
            </a:r>
            <a:r>
              <a:rPr lang="en-GB" sz="1600" dirty="0">
                <a:latin typeface="Univers 45 Light" pitchFamily="34" charset="0"/>
              </a:rPr>
              <a:t>Net percentage balances are calculated by weighting together the responses in the survey. The</a:t>
            </a:r>
          </a:p>
          <a:p>
            <a:pPr marL="457200" indent="-457200"/>
            <a:r>
              <a:rPr lang="en-GB" sz="1600" dirty="0">
                <a:latin typeface="Univers 45 Light" pitchFamily="34" charset="0"/>
              </a:rPr>
              <a:t> blue bars show </a:t>
            </a:r>
            <a:r>
              <a:rPr lang="en-GB" sz="1600" dirty="0" smtClean="0">
                <a:latin typeface="Univers 45 Light" pitchFamily="34" charset="0"/>
              </a:rPr>
              <a:t>reported developments for the relevant quarter</a:t>
            </a:r>
            <a:r>
              <a:rPr lang="en-GB" sz="1600" dirty="0">
                <a:latin typeface="Univers 45 Light" pitchFamily="34" charset="0"/>
              </a:rPr>
              <a:t>. The red diamonds show </a:t>
            </a:r>
            <a:r>
              <a:rPr lang="en-GB" sz="1600" dirty="0" smtClean="0">
                <a:latin typeface="Univers 45 Light" pitchFamily="34" charset="0"/>
              </a:rPr>
              <a:t>expected</a:t>
            </a:r>
          </a:p>
          <a:p>
            <a:pPr marL="457200" indent="-457200"/>
            <a:r>
              <a:rPr lang="en-GB" sz="1600" dirty="0" smtClean="0">
                <a:latin typeface="Univers 45 Light" pitchFamily="34" charset="0"/>
              </a:rPr>
              <a:t> developments for </a:t>
            </a:r>
            <a:r>
              <a:rPr lang="en-GB" sz="1600" smtClean="0">
                <a:latin typeface="Univers 45 Light" pitchFamily="34" charset="0"/>
              </a:rPr>
              <a:t>that quarter </a:t>
            </a:r>
            <a:endParaRPr lang="en-GB" sz="1600" dirty="0" smtClean="0">
              <a:latin typeface="Univers 45 Light" pitchFamily="34" charset="0"/>
            </a:endParaRPr>
          </a:p>
          <a:p>
            <a:pPr marL="457200" indent="-457200"/>
            <a:r>
              <a:rPr lang="en-GB" sz="1600" dirty="0" smtClean="0">
                <a:latin typeface="Univers 45 Light" pitchFamily="34" charset="0"/>
              </a:rPr>
              <a:t>2</a:t>
            </a:r>
            <a:r>
              <a:rPr lang="en-GB" sz="1600" dirty="0">
                <a:latin typeface="Univers 45 Light" pitchFamily="34" charset="0"/>
              </a:rPr>
              <a:t>) Negative net percentage balances denote falling demand </a:t>
            </a:r>
          </a:p>
          <a:p>
            <a:pPr marL="457200" indent="-457200"/>
            <a:r>
              <a:rPr lang="en-GB" sz="1600" dirty="0">
                <a:latin typeface="Univers 45 Light" pitchFamily="34" charset="0"/>
              </a:rPr>
              <a:t>Source: </a:t>
            </a:r>
            <a:r>
              <a:rPr lang="en-GB" sz="1600" dirty="0" err="1">
                <a:solidFill>
                  <a:schemeClr val="tx2"/>
                </a:solidFill>
                <a:latin typeface="Univers 45 Light" pitchFamily="34" charset="0"/>
              </a:rPr>
              <a:t>Norges</a:t>
            </a:r>
            <a:r>
              <a:rPr lang="en-GB" sz="1600" dirty="0">
                <a:solidFill>
                  <a:schemeClr val="tx2"/>
                </a:solidFill>
                <a:latin typeface="Univers 45 Light" pitchFamily="34" charset="0"/>
              </a:rPr>
              <a:t> Bank </a:t>
            </a:r>
            <a:r>
              <a:rPr lang="nb-NO" sz="1600" dirty="0">
                <a:latin typeface="Univers 45 Light" pitchFamily="34" charset="0"/>
              </a:rPr>
              <a:t>	</a:t>
            </a:r>
          </a:p>
          <a:p>
            <a:pPr marL="457200" indent="-457200"/>
            <a:endParaRPr lang="nb-NO" sz="1600" dirty="0">
              <a:latin typeface="Univers 45 Light" pitchFamily="34" charset="0"/>
            </a:endParaRPr>
          </a:p>
        </p:txBody>
      </p:sp>
      <p:sp>
        <p:nvSpPr>
          <p:cNvPr id="11275" name="Line 9"/>
          <p:cNvSpPr>
            <a:spLocks noChangeShapeType="1"/>
          </p:cNvSpPr>
          <p:nvPr/>
        </p:nvSpPr>
        <p:spPr bwMode="auto">
          <a:xfrm flipH="1" flipV="1">
            <a:off x="3779912" y="548680"/>
            <a:ext cx="0" cy="446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1276" name="Line 9"/>
          <p:cNvSpPr>
            <a:spLocks noChangeShapeType="1"/>
          </p:cNvSpPr>
          <p:nvPr/>
        </p:nvSpPr>
        <p:spPr bwMode="auto">
          <a:xfrm flipH="1" flipV="1">
            <a:off x="2195736" y="548680"/>
            <a:ext cx="0" cy="446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H="1" flipV="1">
            <a:off x="6948264" y="548680"/>
            <a:ext cx="0" cy="446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0395632"/>
              </p:ext>
            </p:extLst>
          </p:nvPr>
        </p:nvGraphicFramePr>
        <p:xfrm>
          <a:off x="0" y="714356"/>
          <a:ext cx="9144000" cy="52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29" name="Text Box 3"/>
          <p:cNvSpPr txBox="1">
            <a:spLocks noChangeArrowheads="1"/>
          </p:cNvSpPr>
          <p:nvPr/>
        </p:nvSpPr>
        <p:spPr bwMode="auto">
          <a:xfrm>
            <a:off x="36944" y="5993982"/>
            <a:ext cx="8358246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nb-NO" sz="1600" dirty="0" smtClean="0">
                <a:latin typeface="Univers 45 Light" pitchFamily="34" charset="0"/>
              </a:rPr>
              <a:t>1) </a:t>
            </a:r>
            <a:r>
              <a:rPr lang="en-GB" sz="1600" dirty="0" smtClean="0">
                <a:latin typeface="Univers 45 Light" pitchFamily="34" charset="0"/>
              </a:rPr>
              <a:t>See footnote 1 in Chart 1</a:t>
            </a:r>
          </a:p>
          <a:p>
            <a:pPr marL="342900" indent="-342900"/>
            <a:r>
              <a:rPr lang="nb-NO" sz="1600" dirty="0" smtClean="0">
                <a:latin typeface="Univers 45 Light" pitchFamily="34" charset="0"/>
              </a:rPr>
              <a:t>2) </a:t>
            </a:r>
            <a:r>
              <a:rPr lang="en-GB" sz="1600" dirty="0" smtClean="0">
                <a:latin typeface="Univers 45 Light" pitchFamily="34" charset="0"/>
              </a:rPr>
              <a:t>Negative net percentage balances denote tighter credit standards</a:t>
            </a:r>
          </a:p>
          <a:p>
            <a:pPr marL="342900" indent="-342900"/>
            <a:r>
              <a:rPr lang="nb-NO" sz="1600" dirty="0" err="1" smtClean="0">
                <a:latin typeface="Univers 45 Light" pitchFamily="34" charset="0"/>
              </a:rPr>
              <a:t>Source</a:t>
            </a:r>
            <a:r>
              <a:rPr lang="nb-NO" sz="1600" dirty="0" smtClean="0">
                <a:latin typeface="Univers 45 Light" pitchFamily="34" charset="0"/>
              </a:rPr>
              <a:t>: </a:t>
            </a:r>
            <a:r>
              <a:rPr lang="nb-NO" sz="1600" dirty="0" smtClean="0">
                <a:solidFill>
                  <a:schemeClr val="tx2"/>
                </a:solidFill>
                <a:latin typeface="Univers 45 Light" pitchFamily="34" charset="0"/>
              </a:rPr>
              <a:t>Norges Bank </a:t>
            </a:r>
          </a:p>
          <a:p>
            <a:pPr marL="342900" indent="-342900"/>
            <a:r>
              <a:rPr lang="nb-NO" sz="1600" dirty="0" smtClean="0">
                <a:latin typeface="Univers 45 Light" pitchFamily="34" charset="0"/>
              </a:rPr>
              <a:t> </a:t>
            </a:r>
          </a:p>
          <a:p>
            <a:pPr marL="342900" indent="-342900" eaLnBrk="0" hangingPunct="0"/>
            <a:r>
              <a:rPr lang="nb-NO" sz="1600" dirty="0">
                <a:latin typeface="Univers 45 Light" pitchFamily="34" charset="0"/>
              </a:rPr>
              <a:t>		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2214546" y="900009"/>
            <a:ext cx="15716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dirty="0" smtClean="0">
                <a:latin typeface="Univers 45 Light" pitchFamily="34" charset="0"/>
              </a:rPr>
              <a:t>First-home mortgages</a:t>
            </a:r>
            <a:endParaRPr lang="en-GB" sz="1600" dirty="0">
              <a:latin typeface="Univers 45 Light" pitchFamily="34" charset="0"/>
            </a:endParaRPr>
          </a:p>
        </p:txBody>
      </p:sp>
      <p:sp>
        <p:nvSpPr>
          <p:cNvPr id="1031" name="Text Box 6"/>
          <p:cNvSpPr txBox="1">
            <a:spLocks noChangeArrowheads="1"/>
          </p:cNvSpPr>
          <p:nvPr/>
        </p:nvSpPr>
        <p:spPr bwMode="auto">
          <a:xfrm>
            <a:off x="539552" y="836712"/>
            <a:ext cx="16430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 smtClean="0">
                <a:latin typeface="Univers 45 Light" pitchFamily="34" charset="0"/>
              </a:rPr>
              <a:t>Credit standards </a:t>
            </a:r>
            <a:r>
              <a:rPr lang="nb-NO" sz="1600" baseline="30000" dirty="0" smtClean="0">
                <a:latin typeface="Univers 45 Light" pitchFamily="34" charset="0"/>
              </a:rPr>
              <a:t>2</a:t>
            </a:r>
            <a:r>
              <a:rPr lang="nb-NO" sz="1600" baseline="30000" dirty="0">
                <a:latin typeface="Univers 45 Light" pitchFamily="34" charset="0"/>
              </a:rPr>
              <a:t>)</a:t>
            </a:r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auto">
          <a:xfrm flipV="1">
            <a:off x="2195736" y="836712"/>
            <a:ext cx="0" cy="45365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3780440" y="1509410"/>
            <a:ext cx="475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3779912" y="928670"/>
            <a:ext cx="47926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dirty="0" smtClean="0">
                <a:latin typeface="Univers 45 Light" pitchFamily="34" charset="0"/>
              </a:rPr>
              <a:t>Factors affecting credit standards</a:t>
            </a:r>
            <a:endParaRPr lang="en-GB" sz="1600" baseline="30000" dirty="0">
              <a:latin typeface="Univers 45 Light" pitchFamily="34" charset="0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52370" y="52378"/>
            <a:ext cx="9091630" cy="636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GB" sz="2000" b="1" dirty="0" smtClean="0">
                <a:latin typeface="Univers 45 Light" pitchFamily="34" charset="0"/>
              </a:rPr>
              <a:t>Chart 2 </a:t>
            </a:r>
            <a:r>
              <a:rPr lang="en-GB" sz="2000" dirty="0" smtClean="0">
                <a:latin typeface="Univers 45 Light" pitchFamily="34" charset="0"/>
              </a:rPr>
              <a:t>Change in credit standards for households. Factors affecting credit standards. Net percentage balances</a:t>
            </a:r>
            <a:r>
              <a:rPr lang="en-GB" sz="2000" baseline="30000" dirty="0" smtClean="0">
                <a:latin typeface="Univers 45 Light" pitchFamily="34" charset="0"/>
              </a:rPr>
              <a:t>1)</a:t>
            </a:r>
            <a:endParaRPr lang="en-GB" sz="2000" dirty="0">
              <a:latin typeface="Univers 45 Light" pitchFamily="34" charset="0"/>
            </a:endParaRPr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 flipH="1" flipV="1">
            <a:off x="5364088" y="1484784"/>
            <a:ext cx="0" cy="3888432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039" name="Line 13"/>
          <p:cNvSpPr>
            <a:spLocks noChangeShapeType="1"/>
          </p:cNvSpPr>
          <p:nvPr/>
        </p:nvSpPr>
        <p:spPr bwMode="auto">
          <a:xfrm flipH="1" flipV="1">
            <a:off x="3779396" y="836712"/>
            <a:ext cx="516" cy="450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000892" y="1500174"/>
            <a:ext cx="15716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dirty="0" smtClean="0">
                <a:latin typeface="Univers 45 Light" pitchFamily="34" charset="0"/>
              </a:rPr>
              <a:t>Market share objectives</a:t>
            </a:r>
            <a:endParaRPr lang="en-GB" sz="1600" dirty="0">
              <a:latin typeface="Univers 45 Light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5508104" y="1484784"/>
            <a:ext cx="1357335" cy="584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1600" dirty="0" smtClean="0">
                <a:latin typeface="Univers 45 Light"/>
              </a:rPr>
              <a:t>Capital adequacy</a:t>
            </a:r>
            <a:endParaRPr lang="en-GB" sz="1600" baseline="30000" dirty="0">
              <a:latin typeface="Univers 45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2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144381565"/>
              </p:ext>
            </p:extLst>
          </p:nvPr>
        </p:nvGraphicFramePr>
        <p:xfrm>
          <a:off x="0" y="548680"/>
          <a:ext cx="9144000" cy="5000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2051720" y="692696"/>
            <a:ext cx="196901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dirty="0" smtClean="0">
                <a:latin typeface="Univers 45 Light" pitchFamily="34" charset="0"/>
              </a:rPr>
              <a:t>Maximum </a:t>
            </a:r>
            <a:br>
              <a:rPr lang="en-GB" sz="1600" dirty="0" smtClean="0">
                <a:latin typeface="Univers 45 Light" pitchFamily="34" charset="0"/>
              </a:rPr>
            </a:br>
            <a:r>
              <a:rPr lang="en-GB" sz="1600" dirty="0" smtClean="0">
                <a:latin typeface="Univers 45 Light" pitchFamily="34" charset="0"/>
              </a:rPr>
              <a:t>loan-to-income ratio</a:t>
            </a:r>
            <a:endParaRPr lang="en-GB" sz="1600" baseline="30000" dirty="0">
              <a:latin typeface="Univers 45 Light" pitchFamily="34" charset="0"/>
            </a:endParaRPr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395536" y="620688"/>
            <a:ext cx="21448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 smtClean="0">
                <a:latin typeface="Univers 45 Light" pitchFamily="34" charset="0"/>
              </a:rPr>
              <a:t>Lending margins</a:t>
            </a:r>
            <a:endParaRPr lang="nb-NO" sz="1600" baseline="30000" dirty="0">
              <a:latin typeface="Univers 45 Light" pitchFamily="34" charset="0"/>
            </a:endParaRPr>
          </a:p>
        </p:txBody>
      </p:sp>
      <p:sp>
        <p:nvSpPr>
          <p:cNvPr id="2055" name="Line 6"/>
          <p:cNvSpPr>
            <a:spLocks noChangeShapeType="1"/>
          </p:cNvSpPr>
          <p:nvPr/>
        </p:nvSpPr>
        <p:spPr bwMode="auto">
          <a:xfrm flipV="1">
            <a:off x="2195736" y="620688"/>
            <a:ext cx="0" cy="442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2056" name="Line 7"/>
          <p:cNvSpPr>
            <a:spLocks noChangeShapeType="1"/>
          </p:cNvSpPr>
          <p:nvPr/>
        </p:nvSpPr>
        <p:spPr bwMode="auto">
          <a:xfrm flipH="1" flipV="1">
            <a:off x="3779912" y="620688"/>
            <a:ext cx="0" cy="442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2057" name="Text Box 8"/>
          <p:cNvSpPr txBox="1">
            <a:spLocks noChangeArrowheads="1"/>
          </p:cNvSpPr>
          <p:nvPr/>
        </p:nvSpPr>
        <p:spPr bwMode="auto">
          <a:xfrm>
            <a:off x="5220072" y="692696"/>
            <a:ext cx="192882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dirty="0" smtClean="0">
                <a:latin typeface="Univers 45 Light" pitchFamily="34" charset="0"/>
              </a:rPr>
              <a:t>Fees</a:t>
            </a:r>
            <a:endParaRPr lang="en-GB" sz="1600" dirty="0">
              <a:latin typeface="Univers 45 Light" pitchFamily="34" charset="0"/>
            </a:endParaRPr>
          </a:p>
        </p:txBody>
      </p:sp>
      <p:sp>
        <p:nvSpPr>
          <p:cNvPr id="2058" name="Line 9"/>
          <p:cNvSpPr>
            <a:spLocks noChangeShapeType="1"/>
          </p:cNvSpPr>
          <p:nvPr/>
        </p:nvSpPr>
        <p:spPr bwMode="auto">
          <a:xfrm flipH="1" flipV="1">
            <a:off x="5364088" y="620688"/>
            <a:ext cx="0" cy="442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2059" name="Text Box 10"/>
          <p:cNvSpPr txBox="1">
            <a:spLocks noChangeArrowheads="1"/>
          </p:cNvSpPr>
          <p:nvPr/>
        </p:nvSpPr>
        <p:spPr bwMode="auto">
          <a:xfrm>
            <a:off x="3779912" y="692695"/>
            <a:ext cx="16561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dirty="0" smtClean="0">
                <a:latin typeface="Univers 45 Light" pitchFamily="34" charset="0"/>
              </a:rPr>
              <a:t>Maximum loan-to-value ratio</a:t>
            </a:r>
            <a:endParaRPr lang="en-GB" sz="1600" dirty="0">
              <a:latin typeface="Univers 45 Light" pitchFamily="34" charset="0"/>
            </a:endParaRPr>
          </a:p>
        </p:txBody>
      </p:sp>
      <p:sp>
        <p:nvSpPr>
          <p:cNvPr id="2060" name="Text Box 11"/>
          <p:cNvSpPr txBox="1">
            <a:spLocks noChangeArrowheads="1"/>
          </p:cNvSpPr>
          <p:nvPr/>
        </p:nvSpPr>
        <p:spPr bwMode="auto">
          <a:xfrm>
            <a:off x="0" y="5373217"/>
            <a:ext cx="9144000" cy="14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/>
            <a:r>
              <a:rPr lang="nb-NO" sz="1500" dirty="0">
                <a:latin typeface="Univers 45 Light" pitchFamily="34" charset="0"/>
              </a:rPr>
              <a:t>1) </a:t>
            </a:r>
            <a:r>
              <a:rPr lang="en-GB" sz="1500" dirty="0">
                <a:latin typeface="Univers 45 Light" pitchFamily="34" charset="0"/>
              </a:rPr>
              <a:t>See footnote 1 in Chart 1</a:t>
            </a:r>
          </a:p>
          <a:p>
            <a:pPr marL="457200" indent="-457200"/>
            <a:r>
              <a:rPr lang="en-GB" sz="1500" dirty="0">
                <a:latin typeface="Univers 45 Light" pitchFamily="34" charset="0"/>
              </a:rPr>
              <a:t>2) Positive net percentage balances for lending margins </a:t>
            </a:r>
            <a:r>
              <a:rPr lang="en-GB" sz="1500" dirty="0" smtClean="0">
                <a:latin typeface="Univers 45 Light" pitchFamily="34" charset="0"/>
              </a:rPr>
              <a:t>denote </a:t>
            </a:r>
            <a:r>
              <a:rPr lang="en-GB" sz="1500" dirty="0">
                <a:latin typeface="Univers 45 Light" pitchFamily="34" charset="0"/>
              </a:rPr>
              <a:t>higher lending margins. Positive</a:t>
            </a:r>
          </a:p>
          <a:p>
            <a:pPr marL="457200" indent="-457200"/>
            <a:r>
              <a:rPr lang="en-GB" sz="1500" dirty="0">
                <a:latin typeface="Univers 45 Light" pitchFamily="34" charset="0"/>
              </a:rPr>
              <a:t>net percentage balances for lending margins and fees denote tighter credit standards. Negative net</a:t>
            </a:r>
          </a:p>
          <a:p>
            <a:pPr marL="457200" indent="-457200"/>
            <a:r>
              <a:rPr lang="en-GB" sz="1500" dirty="0">
                <a:latin typeface="Univers 45 Light" pitchFamily="34" charset="0"/>
              </a:rPr>
              <a:t>percentage balances for maximum LTI ratio, maximum LTV ratio and use of interest-only periods</a:t>
            </a:r>
          </a:p>
          <a:p>
            <a:pPr marL="457200" indent="-457200"/>
            <a:r>
              <a:rPr lang="en-GB" sz="1500" dirty="0">
                <a:latin typeface="Univers 45 Light" pitchFamily="34" charset="0"/>
              </a:rPr>
              <a:t>denote tighter credit standards</a:t>
            </a:r>
          </a:p>
          <a:p>
            <a:pPr marL="457200" indent="-457200"/>
            <a:r>
              <a:rPr lang="en-GB" sz="1500" dirty="0">
                <a:latin typeface="Univers 45 Light" pitchFamily="34" charset="0"/>
              </a:rPr>
              <a:t>Source: </a:t>
            </a:r>
            <a:r>
              <a:rPr lang="en-GB" sz="1500" dirty="0" err="1">
                <a:solidFill>
                  <a:schemeClr val="tx2"/>
                </a:solidFill>
                <a:latin typeface="Univers 45 Light" pitchFamily="34" charset="0"/>
              </a:rPr>
              <a:t>Norges</a:t>
            </a:r>
            <a:r>
              <a:rPr lang="en-GB" sz="1500" dirty="0">
                <a:solidFill>
                  <a:schemeClr val="tx2"/>
                </a:solidFill>
                <a:latin typeface="Univers 45 Light" pitchFamily="34" charset="0"/>
              </a:rPr>
              <a:t> </a:t>
            </a:r>
            <a:r>
              <a:rPr lang="en-GB" sz="1500" dirty="0" smtClean="0">
                <a:solidFill>
                  <a:schemeClr val="tx2"/>
                </a:solidFill>
                <a:latin typeface="Univers 45 Light" pitchFamily="34" charset="0"/>
              </a:rPr>
              <a:t>Bank</a:t>
            </a:r>
            <a:endParaRPr lang="nb-NO" sz="1500" dirty="0">
              <a:latin typeface="Arial Narrow" pitchFamily="34" charset="0"/>
            </a:endParaRPr>
          </a:p>
        </p:txBody>
      </p:sp>
      <p:sp>
        <p:nvSpPr>
          <p:cNvPr id="2061" name="Rectangle 1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688"/>
          </a:xfrm>
          <a:noFill/>
        </p:spPr>
        <p:txBody>
          <a:bodyPr/>
          <a:lstStyle/>
          <a:p>
            <a:pPr algn="l" eaLnBrk="1" hangingPunct="1"/>
            <a:r>
              <a:rPr lang="nb-NO" sz="2000" b="1" dirty="0" smtClean="0">
                <a:latin typeface="Univers 45 Light" pitchFamily="34" charset="0"/>
              </a:rPr>
              <a:t>Chart 3</a:t>
            </a:r>
            <a:r>
              <a:rPr lang="nb-NO" sz="2000" dirty="0" smtClean="0">
                <a:latin typeface="Univers 45 Light" pitchFamily="34" charset="0"/>
              </a:rPr>
              <a:t> </a:t>
            </a:r>
            <a:r>
              <a:rPr lang="en-GB" sz="2000" dirty="0">
                <a:latin typeface="Univers 45 Light" pitchFamily="34" charset="0"/>
              </a:rPr>
              <a:t>Change in loan conditions for households. Net percentage balances</a:t>
            </a:r>
            <a:r>
              <a:rPr lang="en-GB" sz="1900" baseline="30000" dirty="0">
                <a:latin typeface="Univers 45 Light" pitchFamily="34" charset="0"/>
              </a:rPr>
              <a:t>1</a:t>
            </a:r>
            <a:r>
              <a:rPr lang="nb-NO" sz="1900" baseline="30000" dirty="0">
                <a:latin typeface="Univers 45 Light" pitchFamily="34" charset="0"/>
              </a:rPr>
              <a:t>), 2)</a:t>
            </a:r>
            <a:endParaRPr lang="en-GB" sz="1900" dirty="0" smtClean="0">
              <a:latin typeface="Univers 45 Light" pitchFamily="34" charset="0"/>
            </a:endParaRPr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H="1" flipV="1">
            <a:off x="6948264" y="620688"/>
            <a:ext cx="0" cy="442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6732240" y="692696"/>
            <a:ext cx="192882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dirty="0" smtClean="0">
                <a:latin typeface="Univers 45 Light" pitchFamily="34" charset="0"/>
              </a:rPr>
              <a:t>Use of </a:t>
            </a:r>
            <a:br>
              <a:rPr lang="en-GB" sz="1600" dirty="0" smtClean="0">
                <a:latin typeface="Univers 45 Light" pitchFamily="34" charset="0"/>
              </a:rPr>
            </a:br>
            <a:r>
              <a:rPr lang="en-GB" sz="1600" dirty="0" smtClean="0">
                <a:latin typeface="Univers 45 Light" pitchFamily="34" charset="0"/>
              </a:rPr>
              <a:t>interest-only periods</a:t>
            </a:r>
            <a:endParaRPr lang="en-GB" sz="1600" dirty="0">
              <a:latin typeface="Univers 45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2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525335636"/>
              </p:ext>
            </p:extLst>
          </p:nvPr>
        </p:nvGraphicFramePr>
        <p:xfrm>
          <a:off x="0" y="857232"/>
          <a:ext cx="9144000" cy="5236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7" name="Text Box 3"/>
          <p:cNvSpPr txBox="1">
            <a:spLocks noChangeArrowheads="1"/>
          </p:cNvSpPr>
          <p:nvPr/>
        </p:nvSpPr>
        <p:spPr bwMode="auto">
          <a:xfrm>
            <a:off x="19050" y="5949279"/>
            <a:ext cx="9233470" cy="792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/>
            <a:r>
              <a:rPr lang="nb-NO" sz="1500" dirty="0">
                <a:latin typeface="Univers 45 Light" pitchFamily="34" charset="0"/>
              </a:rPr>
              <a:t>1) </a:t>
            </a:r>
            <a:r>
              <a:rPr lang="en-GB" sz="1500" dirty="0">
                <a:latin typeface="Univers 45 Light" pitchFamily="34" charset="0"/>
              </a:rPr>
              <a:t>See footnote 1 in Chart 1 </a:t>
            </a:r>
          </a:p>
          <a:p>
            <a:pPr marL="457200" indent="-457200"/>
            <a:r>
              <a:rPr lang="en-GB" sz="1500" dirty="0">
                <a:latin typeface="Univers 45 Light" pitchFamily="34" charset="0"/>
              </a:rPr>
              <a:t>2) Positive net percentage balances denote increased demand or increased </a:t>
            </a:r>
            <a:r>
              <a:rPr lang="en-GB" sz="1500" dirty="0" smtClean="0">
                <a:latin typeface="Univers 45 Light" pitchFamily="34" charset="0"/>
              </a:rPr>
              <a:t>credit line utilisation rate</a:t>
            </a:r>
            <a:endParaRPr lang="en-GB" sz="1500" dirty="0">
              <a:latin typeface="Univers 45 Light" pitchFamily="34" charset="0"/>
            </a:endParaRPr>
          </a:p>
          <a:p>
            <a:pPr marL="457200" indent="-457200"/>
            <a:r>
              <a:rPr lang="en-GB" sz="1500" dirty="0">
                <a:latin typeface="Univers 45 Light" pitchFamily="34" charset="0"/>
              </a:rPr>
              <a:t>Source: </a:t>
            </a:r>
            <a:r>
              <a:rPr lang="en-GB" sz="1500" dirty="0" err="1">
                <a:latin typeface="Univers 45 Light" pitchFamily="34" charset="0"/>
              </a:rPr>
              <a:t>Norges</a:t>
            </a:r>
            <a:r>
              <a:rPr lang="en-GB" sz="1500" dirty="0">
                <a:latin typeface="Univers 45 Light" pitchFamily="34" charset="0"/>
              </a:rPr>
              <a:t> Bank</a:t>
            </a:r>
            <a:endParaRPr lang="nb-NO" sz="1500" dirty="0">
              <a:latin typeface="Univers 45 Light" pitchFamily="34" charset="0"/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593201" y="998632"/>
            <a:ext cx="26432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dirty="0" smtClean="0">
                <a:latin typeface="Univers 45 Light" pitchFamily="34" charset="0"/>
              </a:rPr>
              <a:t>Credit demand among non-financial enterprises</a:t>
            </a:r>
            <a:endParaRPr lang="en-GB" sz="1600" baseline="30000" dirty="0">
              <a:latin typeface="Univers 45 Light" pitchFamily="34" charset="0"/>
            </a:endParaRPr>
          </a:p>
        </p:txBody>
      </p:sp>
      <p:sp>
        <p:nvSpPr>
          <p:cNvPr id="3079" name="Line 6"/>
          <p:cNvSpPr>
            <a:spLocks noChangeShapeType="1"/>
          </p:cNvSpPr>
          <p:nvPr/>
        </p:nvSpPr>
        <p:spPr bwMode="auto">
          <a:xfrm flipV="1">
            <a:off x="3234018" y="1000108"/>
            <a:ext cx="0" cy="446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3080" name="Text Box 7"/>
          <p:cNvSpPr txBox="1">
            <a:spLocks noChangeArrowheads="1"/>
          </p:cNvSpPr>
          <p:nvPr/>
        </p:nvSpPr>
        <p:spPr bwMode="auto">
          <a:xfrm>
            <a:off x="3214678" y="1000108"/>
            <a:ext cx="264320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dirty="0" smtClean="0">
                <a:latin typeface="Univers 45 Light" pitchFamily="34" charset="0"/>
              </a:rPr>
              <a:t>Credit line utilisation rate</a:t>
            </a:r>
            <a:endParaRPr lang="en-GB" sz="1600" dirty="0">
              <a:latin typeface="Univers 45 Light" pitchFamily="34" charset="0"/>
            </a:endParaRPr>
          </a:p>
        </p:txBody>
      </p:sp>
      <p:sp>
        <p:nvSpPr>
          <p:cNvPr id="3081" name="Rectangle 8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72568" cy="769957"/>
          </a:xfrm>
          <a:noFill/>
        </p:spPr>
        <p:txBody>
          <a:bodyPr anchor="ctr"/>
          <a:lstStyle/>
          <a:p>
            <a:pPr eaLnBrk="1" hangingPunct="1"/>
            <a:r>
              <a:rPr lang="nb-NO" sz="2000" b="1" dirty="0" smtClean="0">
                <a:latin typeface="Univers 45 Light" pitchFamily="34" charset="0"/>
              </a:rPr>
              <a:t>Chart 4</a:t>
            </a:r>
            <a:r>
              <a:rPr lang="nb-NO" sz="2000" dirty="0" smtClean="0">
                <a:latin typeface="Univers 45 Light" pitchFamily="34" charset="0"/>
              </a:rPr>
              <a:t> </a:t>
            </a:r>
            <a:r>
              <a:rPr lang="en-GB" sz="2000" dirty="0">
                <a:latin typeface="Univers 45 Light" pitchFamily="34" charset="0"/>
              </a:rPr>
              <a:t>Credit demand among non-financial </a:t>
            </a:r>
            <a:r>
              <a:rPr lang="en-GB" sz="2000" dirty="0" smtClean="0">
                <a:latin typeface="Univers 45 Light" pitchFamily="34" charset="0"/>
              </a:rPr>
              <a:t>enterprises </a:t>
            </a:r>
            <a:r>
              <a:rPr lang="en-GB" sz="2000" dirty="0">
                <a:latin typeface="Univers 45 Light" pitchFamily="34" charset="0"/>
              </a:rPr>
              <a:t>and </a:t>
            </a:r>
            <a:r>
              <a:rPr lang="en-GB" sz="2000" dirty="0" smtClean="0">
                <a:latin typeface="Univers 45 Light" pitchFamily="34" charset="0"/>
              </a:rPr>
              <a:t>credit line utilisation rate. </a:t>
            </a:r>
            <a:r>
              <a:rPr lang="en-GB" sz="2000" dirty="0">
                <a:latin typeface="Univers 45 Light" pitchFamily="34" charset="0"/>
              </a:rPr>
              <a:t>Net percentage balances</a:t>
            </a:r>
            <a:r>
              <a:rPr lang="en-GB" sz="2000" baseline="30000" dirty="0">
                <a:latin typeface="Univers 45 Light" pitchFamily="34" charset="0"/>
              </a:rPr>
              <a:t>1), 2)</a:t>
            </a:r>
            <a:endParaRPr lang="en-GB" sz="2000" dirty="0" smtClean="0">
              <a:latin typeface="Univers 45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2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4215973915"/>
              </p:ext>
            </p:extLst>
          </p:nvPr>
        </p:nvGraphicFramePr>
        <p:xfrm>
          <a:off x="0" y="785794"/>
          <a:ext cx="9144000" cy="5379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0" y="6000744"/>
            <a:ext cx="771530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/>
            <a:r>
              <a:rPr lang="nb-NO" sz="1600" dirty="0">
                <a:latin typeface="Univers 45 Light" pitchFamily="34" charset="0"/>
              </a:rPr>
              <a:t>1) </a:t>
            </a:r>
            <a:r>
              <a:rPr lang="en-GB" sz="1600" dirty="0">
                <a:latin typeface="Univers 45 Light" pitchFamily="34" charset="0"/>
              </a:rPr>
              <a:t>See footnote 1 in Chart 1 </a:t>
            </a:r>
          </a:p>
          <a:p>
            <a:pPr marL="457200" indent="-457200"/>
            <a:r>
              <a:rPr lang="en-GB" sz="1600" dirty="0">
                <a:latin typeface="Univers 45 Light" pitchFamily="34" charset="0"/>
              </a:rPr>
              <a:t>2) Negative net percentage balances denote tighter credit standards</a:t>
            </a:r>
          </a:p>
          <a:p>
            <a:pPr marL="457200" indent="-457200"/>
            <a:r>
              <a:rPr lang="en-GB" sz="1600" dirty="0">
                <a:latin typeface="Univers 45 Light" pitchFamily="34" charset="0"/>
              </a:rPr>
              <a:t>Source: </a:t>
            </a:r>
            <a:r>
              <a:rPr lang="en-GB" sz="1600" dirty="0" err="1">
                <a:solidFill>
                  <a:schemeClr val="tx2"/>
                </a:solidFill>
                <a:latin typeface="Univers 45 Light" pitchFamily="34" charset="0"/>
              </a:rPr>
              <a:t>Norges</a:t>
            </a:r>
            <a:r>
              <a:rPr lang="en-GB" sz="1600" dirty="0">
                <a:solidFill>
                  <a:schemeClr val="tx2"/>
                </a:solidFill>
                <a:latin typeface="Univers 45 Light" pitchFamily="34" charset="0"/>
              </a:rPr>
              <a:t> Bank </a:t>
            </a:r>
          </a:p>
          <a:p>
            <a:pPr marL="457200" indent="-457200"/>
            <a:r>
              <a:rPr lang="nb-NO" sz="1600" dirty="0">
                <a:latin typeface="Univers 45 Light" pitchFamily="34" charset="0"/>
              </a:rPr>
              <a:t> </a:t>
            </a:r>
          </a:p>
          <a:p>
            <a:pPr marL="342900" indent="-342900"/>
            <a:r>
              <a:rPr lang="nb-NO" sz="1600" dirty="0">
                <a:latin typeface="Univers 45 Light" pitchFamily="34" charset="0"/>
              </a:rPr>
              <a:t>		</a:t>
            </a:r>
          </a:p>
          <a:p>
            <a:pPr marL="342900" indent="-342900"/>
            <a:r>
              <a:rPr lang="nb-NO" sz="1600" dirty="0">
                <a:latin typeface="Univers 45 Light" pitchFamily="34" charset="0"/>
              </a:rPr>
              <a:t>		</a:t>
            </a:r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571472" y="928670"/>
            <a:ext cx="40005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 smtClean="0">
                <a:latin typeface="Univers 45 Light" pitchFamily="34" charset="0"/>
              </a:rPr>
              <a:t>Total</a:t>
            </a:r>
            <a:endParaRPr lang="nb-NO" sz="1600" baseline="30000" dirty="0">
              <a:latin typeface="Univers 45 Light" pitchFamily="34" charset="0"/>
            </a:endParaRPr>
          </a:p>
        </p:txBody>
      </p:sp>
      <p:sp>
        <p:nvSpPr>
          <p:cNvPr id="4103" name="Line 6"/>
          <p:cNvSpPr>
            <a:spLocks noChangeShapeType="1"/>
          </p:cNvSpPr>
          <p:nvPr/>
        </p:nvSpPr>
        <p:spPr bwMode="auto">
          <a:xfrm flipV="1">
            <a:off x="4566371" y="928670"/>
            <a:ext cx="0" cy="446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4104" name="Text Box 7"/>
          <p:cNvSpPr txBox="1">
            <a:spLocks noChangeArrowheads="1"/>
          </p:cNvSpPr>
          <p:nvPr/>
        </p:nvSpPr>
        <p:spPr bwMode="auto">
          <a:xfrm>
            <a:off x="4572000" y="928670"/>
            <a:ext cx="40005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 smtClean="0">
                <a:latin typeface="Univers 45 Light" pitchFamily="34" charset="0"/>
              </a:rPr>
              <a:t>Commercial real </a:t>
            </a:r>
            <a:r>
              <a:rPr lang="nb-NO" sz="1600" dirty="0" err="1" smtClean="0">
                <a:latin typeface="Univers 45 Light" pitchFamily="34" charset="0"/>
              </a:rPr>
              <a:t>estate</a:t>
            </a:r>
            <a:endParaRPr lang="nb-NO" sz="1600" dirty="0">
              <a:latin typeface="Univers 45 Light" pitchFamily="34" charset="0"/>
            </a:endParaRPr>
          </a:p>
        </p:txBody>
      </p:sp>
      <p:sp>
        <p:nvSpPr>
          <p:cNvPr id="4105" name="Rectangle 8"/>
          <p:cNvSpPr>
            <a:spLocks noChangeArrowheads="1"/>
          </p:cNvSpPr>
          <p:nvPr/>
        </p:nvSpPr>
        <p:spPr bwMode="auto">
          <a:xfrm>
            <a:off x="0" y="0"/>
            <a:ext cx="8910698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nb-NO" sz="2000" b="1" dirty="0" smtClean="0">
                <a:latin typeface="Univers 45 Light" pitchFamily="34" charset="0"/>
              </a:rPr>
              <a:t>Chart 5 </a:t>
            </a:r>
            <a:r>
              <a:rPr lang="en-GB" sz="2000" dirty="0">
                <a:latin typeface="Univers 45 Light" pitchFamily="34" charset="0"/>
              </a:rPr>
              <a:t>Change in credit standards for non-financial </a:t>
            </a:r>
            <a:r>
              <a:rPr lang="en-GB" sz="2000" dirty="0" smtClean="0">
                <a:latin typeface="Univers 45 Light" pitchFamily="34" charset="0"/>
              </a:rPr>
              <a:t>enterprises</a:t>
            </a:r>
            <a:r>
              <a:rPr lang="en-GB" sz="2000" dirty="0">
                <a:latin typeface="Univers 45 Light" pitchFamily="34" charset="0"/>
              </a:rPr>
              <a:t>. Net percentage balances</a:t>
            </a:r>
            <a:r>
              <a:rPr lang="en-GB" sz="2000" baseline="30000" dirty="0">
                <a:latin typeface="Univers 45 Light" pitchFamily="34" charset="0"/>
              </a:rPr>
              <a:t>1), 2</a:t>
            </a:r>
            <a:r>
              <a:rPr lang="nb-NO" sz="2000" baseline="30000" dirty="0" smtClean="0">
                <a:latin typeface="Univers 45 Light" pitchFamily="34" charset="0"/>
              </a:rPr>
              <a:t>)</a:t>
            </a:r>
            <a:endParaRPr lang="en-GB" sz="2000" dirty="0">
              <a:latin typeface="Univers 45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2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683750457"/>
              </p:ext>
            </p:extLst>
          </p:nvPr>
        </p:nvGraphicFramePr>
        <p:xfrm>
          <a:off x="0" y="857232"/>
          <a:ext cx="9144000" cy="52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28575" y="5929330"/>
            <a:ext cx="8143932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/>
            <a:r>
              <a:rPr lang="nb-NO" sz="1600" dirty="0">
                <a:latin typeface="Univers 45 Light" pitchFamily="34" charset="0"/>
              </a:rPr>
              <a:t>1) </a:t>
            </a:r>
            <a:r>
              <a:rPr lang="en-GB" sz="1600" dirty="0">
                <a:latin typeface="Univers 45 Light" pitchFamily="34" charset="0"/>
              </a:rPr>
              <a:t>See footnote 1 in Chart 1 </a:t>
            </a:r>
          </a:p>
          <a:p>
            <a:pPr marL="457200" indent="-457200"/>
            <a:r>
              <a:rPr lang="en-GB" sz="1600" dirty="0">
                <a:latin typeface="Univers 45 Light" pitchFamily="34" charset="0"/>
              </a:rPr>
              <a:t>2) Negative net percentage balances denote tighter credit standards</a:t>
            </a:r>
          </a:p>
          <a:p>
            <a:pPr marL="457200" indent="-457200"/>
            <a:r>
              <a:rPr lang="en-GB" sz="1600" dirty="0">
                <a:latin typeface="Univers 45 Light" pitchFamily="34" charset="0"/>
              </a:rPr>
              <a:t>Source: </a:t>
            </a:r>
            <a:r>
              <a:rPr lang="en-GB" sz="1600" dirty="0" err="1">
                <a:solidFill>
                  <a:schemeClr val="tx2"/>
                </a:solidFill>
                <a:latin typeface="Univers 45 Light" pitchFamily="34" charset="0"/>
              </a:rPr>
              <a:t>Norges</a:t>
            </a:r>
            <a:r>
              <a:rPr lang="en-GB" sz="1600" dirty="0">
                <a:solidFill>
                  <a:schemeClr val="tx2"/>
                </a:solidFill>
                <a:latin typeface="Univers 45 Light" pitchFamily="34" charset="0"/>
              </a:rPr>
              <a:t> Bank </a:t>
            </a:r>
          </a:p>
          <a:p>
            <a:pPr marL="457200" indent="-457200"/>
            <a:r>
              <a:rPr lang="nb-NO" sz="1600" dirty="0">
                <a:latin typeface="Univers 45 Light" pitchFamily="34" charset="0"/>
              </a:rPr>
              <a:t> </a:t>
            </a:r>
          </a:p>
          <a:p>
            <a:pPr marL="342900" indent="-342900"/>
            <a:r>
              <a:rPr lang="nb-NO" sz="1600" dirty="0">
                <a:latin typeface="Univers 45 Light" pitchFamily="34" charset="0"/>
              </a:rPr>
              <a:t>		</a:t>
            </a:r>
          </a:p>
          <a:p>
            <a:pPr marL="342900" indent="-342900" eaLnBrk="0" hangingPunct="0"/>
            <a:r>
              <a:rPr lang="nb-NO" sz="1600" dirty="0" smtClean="0">
                <a:latin typeface="Univers 45 Light"/>
              </a:rPr>
              <a:t> 	</a:t>
            </a:r>
          </a:p>
        </p:txBody>
      </p:sp>
      <p:sp>
        <p:nvSpPr>
          <p:cNvPr id="5126" name="Text Box 5"/>
          <p:cNvSpPr txBox="1">
            <a:spLocks noChangeArrowheads="1"/>
          </p:cNvSpPr>
          <p:nvPr/>
        </p:nvSpPr>
        <p:spPr bwMode="auto">
          <a:xfrm>
            <a:off x="571472" y="1000108"/>
            <a:ext cx="135732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dirty="0" smtClean="0">
                <a:latin typeface="Univers 45 Light"/>
              </a:rPr>
              <a:t>Economic outlook</a:t>
            </a:r>
            <a:endParaRPr lang="en-GB" sz="1600" dirty="0">
              <a:latin typeface="Univers 45 Light"/>
            </a:endParaRPr>
          </a:p>
        </p:txBody>
      </p:sp>
      <p:sp>
        <p:nvSpPr>
          <p:cNvPr id="5127" name="Text Box 6"/>
          <p:cNvSpPr txBox="1">
            <a:spLocks noChangeArrowheads="1"/>
          </p:cNvSpPr>
          <p:nvPr/>
        </p:nvSpPr>
        <p:spPr bwMode="auto">
          <a:xfrm>
            <a:off x="4572000" y="1000108"/>
            <a:ext cx="12858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dirty="0" smtClean="0">
                <a:latin typeface="Univers 45 Light"/>
              </a:rPr>
              <a:t>Banks’ risk appetite</a:t>
            </a:r>
            <a:endParaRPr lang="en-GB" sz="1600" baseline="30000" dirty="0">
              <a:latin typeface="Univers 45 Light"/>
            </a:endParaRPr>
          </a:p>
        </p:txBody>
      </p:sp>
      <p:sp>
        <p:nvSpPr>
          <p:cNvPr id="5128" name="Line 7"/>
          <p:cNvSpPr>
            <a:spLocks noChangeShapeType="1"/>
          </p:cNvSpPr>
          <p:nvPr/>
        </p:nvSpPr>
        <p:spPr bwMode="auto">
          <a:xfrm flipV="1">
            <a:off x="1921076" y="1033445"/>
            <a:ext cx="0" cy="446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5129" name="Line 8"/>
          <p:cNvSpPr>
            <a:spLocks noChangeShapeType="1"/>
          </p:cNvSpPr>
          <p:nvPr/>
        </p:nvSpPr>
        <p:spPr bwMode="auto">
          <a:xfrm flipH="1" flipV="1">
            <a:off x="3252779" y="1033446"/>
            <a:ext cx="0" cy="446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5130" name="Text Box 9"/>
          <p:cNvSpPr txBox="1">
            <a:spLocks noChangeArrowheads="1"/>
          </p:cNvSpPr>
          <p:nvPr/>
        </p:nvSpPr>
        <p:spPr bwMode="auto">
          <a:xfrm>
            <a:off x="1928794" y="1000108"/>
            <a:ext cx="128588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dirty="0" smtClean="0">
                <a:latin typeface="Univers 45 Light"/>
              </a:rPr>
              <a:t>Sector- specific outlook</a:t>
            </a:r>
            <a:endParaRPr lang="en-GB" sz="1600" dirty="0">
              <a:latin typeface="Univers 45 Light"/>
            </a:endParaRPr>
          </a:p>
        </p:txBody>
      </p:sp>
      <p:sp>
        <p:nvSpPr>
          <p:cNvPr id="5131" name="Rectangle 10"/>
          <p:cNvSpPr>
            <a:spLocks noChangeArrowheads="1"/>
          </p:cNvSpPr>
          <p:nvPr/>
        </p:nvSpPr>
        <p:spPr bwMode="auto">
          <a:xfrm>
            <a:off x="0" y="0"/>
            <a:ext cx="8872598" cy="708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nb-NO" sz="2000" b="1" dirty="0" smtClean="0">
                <a:latin typeface="Univers 45 Light"/>
              </a:rPr>
              <a:t>Chart 6 </a:t>
            </a:r>
            <a:r>
              <a:rPr lang="en-GB" sz="2000" dirty="0">
                <a:latin typeface="Univers 45 Light" pitchFamily="34" charset="0"/>
              </a:rPr>
              <a:t>Factors affecting credit standards for non-financial </a:t>
            </a:r>
            <a:r>
              <a:rPr lang="en-GB" sz="2000" dirty="0" smtClean="0">
                <a:latin typeface="Univers 45 Light" pitchFamily="34" charset="0"/>
              </a:rPr>
              <a:t>enterprises</a:t>
            </a:r>
            <a:r>
              <a:rPr lang="en-GB" sz="2000" dirty="0">
                <a:latin typeface="Univers 45 Light" pitchFamily="34" charset="0"/>
              </a:rPr>
              <a:t>. Net percentage balances</a:t>
            </a:r>
            <a:r>
              <a:rPr lang="en-GB" sz="2000" baseline="30000" dirty="0">
                <a:latin typeface="Univers 45 Light" pitchFamily="34" charset="0"/>
              </a:rPr>
              <a:t>1), 2)</a:t>
            </a:r>
          </a:p>
        </p:txBody>
      </p:sp>
      <p:sp>
        <p:nvSpPr>
          <p:cNvPr id="5132" name="Line 11"/>
          <p:cNvSpPr>
            <a:spLocks noChangeShapeType="1"/>
          </p:cNvSpPr>
          <p:nvPr/>
        </p:nvSpPr>
        <p:spPr bwMode="auto">
          <a:xfrm flipH="1" flipV="1">
            <a:off x="4565432" y="1023921"/>
            <a:ext cx="0" cy="446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5133" name="Text Box 12"/>
          <p:cNvSpPr txBox="1">
            <a:spLocks noChangeArrowheads="1"/>
          </p:cNvSpPr>
          <p:nvPr/>
        </p:nvSpPr>
        <p:spPr bwMode="auto">
          <a:xfrm>
            <a:off x="3347864" y="1000108"/>
            <a:ext cx="121756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dirty="0" smtClean="0">
                <a:latin typeface="Univers 45 Light"/>
              </a:rPr>
              <a:t>Market share objectives</a:t>
            </a:r>
            <a:endParaRPr lang="en-GB" sz="1600" dirty="0">
              <a:latin typeface="Univers 45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2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238054982"/>
              </p:ext>
            </p:extLst>
          </p:nvPr>
        </p:nvGraphicFramePr>
        <p:xfrm>
          <a:off x="0" y="642918"/>
          <a:ext cx="9144000" cy="4874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2571736" y="785794"/>
            <a:ext cx="20002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dirty="0" smtClean="0">
                <a:latin typeface="Univers 45 Light"/>
              </a:rPr>
              <a:t>Equity capital requirements</a:t>
            </a:r>
            <a:endParaRPr lang="en-GB" sz="1600" baseline="30000" dirty="0">
              <a:latin typeface="Univers 45 Light"/>
            </a:endParaRPr>
          </a:p>
        </p:txBody>
      </p:sp>
      <p:sp>
        <p:nvSpPr>
          <p:cNvPr id="6150" name="Text Box 5"/>
          <p:cNvSpPr txBox="1">
            <a:spLocks noChangeArrowheads="1"/>
          </p:cNvSpPr>
          <p:nvPr/>
        </p:nvSpPr>
        <p:spPr bwMode="auto">
          <a:xfrm>
            <a:off x="571472" y="785794"/>
            <a:ext cx="20002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 smtClean="0">
                <a:latin typeface="Univers 45 Light"/>
              </a:rPr>
              <a:t>Lending margins</a:t>
            </a:r>
            <a:endParaRPr lang="nb-NO" sz="1600" baseline="30000" dirty="0">
              <a:latin typeface="Univers 45 Light"/>
            </a:endParaRPr>
          </a:p>
        </p:txBody>
      </p:sp>
      <p:sp>
        <p:nvSpPr>
          <p:cNvPr id="6151" name="Line 6"/>
          <p:cNvSpPr>
            <a:spLocks noChangeShapeType="1"/>
          </p:cNvSpPr>
          <p:nvPr/>
        </p:nvSpPr>
        <p:spPr bwMode="auto">
          <a:xfrm flipV="1">
            <a:off x="2584219" y="764704"/>
            <a:ext cx="0" cy="417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6152" name="Line 7"/>
          <p:cNvSpPr>
            <a:spLocks noChangeShapeType="1"/>
          </p:cNvSpPr>
          <p:nvPr/>
        </p:nvSpPr>
        <p:spPr bwMode="auto">
          <a:xfrm flipH="1" flipV="1">
            <a:off x="4558040" y="764704"/>
            <a:ext cx="0" cy="417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6153" name="Text Box 8"/>
          <p:cNvSpPr txBox="1">
            <a:spLocks noChangeArrowheads="1"/>
          </p:cNvSpPr>
          <p:nvPr/>
        </p:nvSpPr>
        <p:spPr bwMode="auto">
          <a:xfrm>
            <a:off x="6500826" y="785794"/>
            <a:ext cx="207170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dirty="0" smtClean="0">
                <a:latin typeface="Univers 45 Light"/>
              </a:rPr>
              <a:t>Fees</a:t>
            </a:r>
            <a:endParaRPr lang="en-GB" sz="1600" dirty="0">
              <a:latin typeface="Univers 45 Light"/>
            </a:endParaRPr>
          </a:p>
        </p:txBody>
      </p:sp>
      <p:sp>
        <p:nvSpPr>
          <p:cNvPr id="6154" name="Line 9"/>
          <p:cNvSpPr>
            <a:spLocks noChangeShapeType="1"/>
          </p:cNvSpPr>
          <p:nvPr/>
        </p:nvSpPr>
        <p:spPr bwMode="auto">
          <a:xfrm flipH="1" flipV="1">
            <a:off x="6555019" y="764704"/>
            <a:ext cx="0" cy="417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6155" name="Text Box 10"/>
          <p:cNvSpPr txBox="1">
            <a:spLocks noChangeArrowheads="1"/>
          </p:cNvSpPr>
          <p:nvPr/>
        </p:nvSpPr>
        <p:spPr bwMode="auto">
          <a:xfrm>
            <a:off x="4572000" y="785794"/>
            <a:ext cx="20002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dirty="0" smtClean="0">
                <a:latin typeface="Univers 45 Light"/>
              </a:rPr>
              <a:t>Maximum loan maturity</a:t>
            </a:r>
            <a:endParaRPr lang="en-GB" sz="1600" dirty="0">
              <a:latin typeface="Univers 45 Light"/>
            </a:endParaRPr>
          </a:p>
        </p:txBody>
      </p:sp>
      <p:sp>
        <p:nvSpPr>
          <p:cNvPr id="6156" name="Text Box 11"/>
          <p:cNvSpPr txBox="1">
            <a:spLocks noChangeArrowheads="1"/>
          </p:cNvSpPr>
          <p:nvPr/>
        </p:nvSpPr>
        <p:spPr bwMode="auto">
          <a:xfrm>
            <a:off x="57118" y="5517232"/>
            <a:ext cx="9086882" cy="1274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000" indent="-457200"/>
            <a:r>
              <a:rPr lang="nb-NO" sz="1500" dirty="0">
                <a:latin typeface="Univers 45 Light"/>
              </a:rPr>
              <a:t>1</a:t>
            </a:r>
            <a:r>
              <a:rPr lang="en-GB" sz="1500" dirty="0">
                <a:latin typeface="Univers 45 Light"/>
              </a:rPr>
              <a:t>) See footnote 1 in Chart 1 </a:t>
            </a:r>
          </a:p>
          <a:p>
            <a:pPr marL="36000" indent="-457200"/>
            <a:r>
              <a:rPr lang="en-GB" sz="1500" dirty="0">
                <a:latin typeface="Univers 45 Light"/>
              </a:rPr>
              <a:t>2) Positive net percentage balances for lending margins denote higher lending margins. Positive</a:t>
            </a:r>
          </a:p>
          <a:p>
            <a:pPr marL="36000" indent="-457200"/>
            <a:r>
              <a:rPr lang="en-GB" sz="1500" dirty="0">
                <a:latin typeface="Univers 45 Light"/>
              </a:rPr>
              <a:t> net percentage balances for lending margins, equity capital requirements and fees denote tighter credit standards. Negative net percentage balances for maximum loan maturity </a:t>
            </a:r>
            <a:r>
              <a:rPr lang="en-GB" sz="1500" dirty="0" smtClean="0">
                <a:latin typeface="Univers 45 Light"/>
              </a:rPr>
              <a:t>denote </a:t>
            </a:r>
            <a:r>
              <a:rPr lang="en-GB" sz="1500" dirty="0">
                <a:latin typeface="Univers 45 Light"/>
              </a:rPr>
              <a:t>tighter credit standards</a:t>
            </a:r>
          </a:p>
          <a:p>
            <a:pPr marL="457200" indent="-457200"/>
            <a:r>
              <a:rPr lang="en-GB" sz="1500" dirty="0">
                <a:latin typeface="Univers 45 Light"/>
              </a:rPr>
              <a:t>Source: </a:t>
            </a:r>
            <a:r>
              <a:rPr lang="en-GB" sz="1500" dirty="0" err="1">
                <a:solidFill>
                  <a:schemeClr val="tx2"/>
                </a:solidFill>
                <a:latin typeface="Univers 45 Light"/>
              </a:rPr>
              <a:t>Norges</a:t>
            </a:r>
            <a:r>
              <a:rPr lang="en-GB" sz="1500" dirty="0">
                <a:solidFill>
                  <a:schemeClr val="tx2"/>
                </a:solidFill>
                <a:latin typeface="Univers 45 Light"/>
              </a:rPr>
              <a:t> Bank</a:t>
            </a:r>
            <a:r>
              <a:rPr lang="nb-NO" sz="1500" dirty="0">
                <a:solidFill>
                  <a:schemeClr val="tx2"/>
                </a:solidFill>
                <a:latin typeface="Univers 45 Light"/>
              </a:rPr>
              <a:t> </a:t>
            </a:r>
          </a:p>
          <a:p>
            <a:pPr marL="457200" indent="-457200"/>
            <a:endParaRPr lang="nb-NO" sz="1500" dirty="0">
              <a:latin typeface="Univers 45 Light"/>
            </a:endParaRPr>
          </a:p>
          <a:p>
            <a:pPr marL="457200" indent="-457200"/>
            <a:endParaRPr lang="nb-NO" sz="1500" dirty="0">
              <a:latin typeface="Univers 45 Light"/>
            </a:endParaRPr>
          </a:p>
        </p:txBody>
      </p:sp>
      <p:sp>
        <p:nvSpPr>
          <p:cNvPr id="6157" name="Rectangle 1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572560" cy="635000"/>
          </a:xfrm>
          <a:noFill/>
        </p:spPr>
        <p:txBody>
          <a:bodyPr anchor="ctr"/>
          <a:lstStyle/>
          <a:p>
            <a:pPr eaLnBrk="1" hangingPunct="1"/>
            <a:r>
              <a:rPr lang="nb-NO" sz="2000" b="1" dirty="0" smtClean="0">
                <a:latin typeface="Univers 45 Light"/>
              </a:rPr>
              <a:t>Chart 7</a:t>
            </a:r>
            <a:r>
              <a:rPr lang="nb-NO" sz="2000" dirty="0" smtClean="0">
                <a:latin typeface="Univers 45 Light"/>
              </a:rPr>
              <a:t> </a:t>
            </a:r>
            <a:r>
              <a:rPr lang="en-GB" sz="2000" dirty="0">
                <a:latin typeface="Univers 45 Light"/>
              </a:rPr>
              <a:t>Change in loan conditions for non-financial </a:t>
            </a:r>
            <a:r>
              <a:rPr lang="en-GB" sz="2000" dirty="0" smtClean="0">
                <a:latin typeface="Univers 45 Light"/>
              </a:rPr>
              <a:t>enterprises</a:t>
            </a:r>
            <a:r>
              <a:rPr lang="en-GB" sz="2000" dirty="0">
                <a:latin typeface="Univers 45 Light"/>
              </a:rPr>
              <a:t>. </a:t>
            </a:r>
            <a:br>
              <a:rPr lang="en-GB" sz="2000" dirty="0">
                <a:latin typeface="Univers 45 Light"/>
              </a:rPr>
            </a:br>
            <a:r>
              <a:rPr lang="en-GB" sz="2000" dirty="0">
                <a:latin typeface="Univers 45 Light"/>
              </a:rPr>
              <a:t>Net percentage balances</a:t>
            </a:r>
            <a:r>
              <a:rPr lang="en-GB" sz="2000" baseline="30000" dirty="0">
                <a:latin typeface="Univers 45 Light"/>
              </a:rPr>
              <a:t>1), 2)</a:t>
            </a:r>
            <a:endParaRPr lang="en-GB" sz="2000" dirty="0" smtClean="0">
              <a:latin typeface="Univers 45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 utforming">
  <a:themeElements>
    <a:clrScheme name="Standard utform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B Powerpointmal">
  <a:themeElements>
    <a:clrScheme name="NB Powerpointm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B Powerpointmal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B Powerpointm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 Powerpointmal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 Powerpointmal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 Powerpointmal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 Powerpointma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 Powerpointma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 Powerpointma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10178</TotalTime>
  <Words>463</Words>
  <Application>Microsoft Office PowerPoint</Application>
  <PresentationFormat>Skjermfremvisning (4:3)</PresentationFormat>
  <Paragraphs>82</Paragraphs>
  <Slides>8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Lysbildetitler</vt:lpstr>
      </vt:variant>
      <vt:variant>
        <vt:i4>8</vt:i4>
      </vt:variant>
    </vt:vector>
  </HeadingPairs>
  <TitlesOfParts>
    <vt:vector size="10" baseType="lpstr">
      <vt:lpstr>Standard utforming</vt:lpstr>
      <vt:lpstr>NB Powerpointmal</vt:lpstr>
      <vt:lpstr>Norges Bank’s Survey of Bank Lending</vt:lpstr>
      <vt:lpstr>Chart 1 Household credit demand. Net percentage balances.1), 2) </vt:lpstr>
      <vt:lpstr>PowerPoint-presentasjon</vt:lpstr>
      <vt:lpstr>Chart 3 Change in loan conditions for households. Net percentage balances1), 2)</vt:lpstr>
      <vt:lpstr>Chart 4 Credit demand among non-financial enterprises and credit line utilisation rate. Net percentage balances1), 2)</vt:lpstr>
      <vt:lpstr>PowerPoint-presentasjon</vt:lpstr>
      <vt:lpstr>PowerPoint-presentasjon</vt:lpstr>
      <vt:lpstr>Chart 7 Change in loan conditions for non-financial enterprises.  Net percentage balances1), 2)</vt:lpstr>
    </vt:vector>
  </TitlesOfParts>
  <Company>Norges Bank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Norges Banks utlånsundersøkelse</dc:title>
  <dc:creator>Magdalena Riiser</dc:creator>
  <cp:lastModifiedBy>Frøyland, Anne-Grethe Hilton</cp:lastModifiedBy>
  <cp:revision>673</cp:revision>
  <dcterms:created xsi:type="dcterms:W3CDTF">2008-03-11T13:27:45Z</dcterms:created>
  <dcterms:modified xsi:type="dcterms:W3CDTF">2014-04-24T07:16:55Z</dcterms:modified>
</cp:coreProperties>
</file>