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42113" cy="987266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FF9933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82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69"/>
          <c:h val="0.865721264367825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chemeClr val="accent2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-22.3</c:v>
                </c:pt>
                <c:pt idx="1">
                  <c:v>11.6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-22.3</c:v>
                </c:pt>
                <c:pt idx="4">
                  <c:v>11.6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-21.8</c:v>
                </c:pt>
                <c:pt idx="7">
                  <c:v>-3.9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-13.2</c:v>
                </c:pt>
                <c:pt idx="10">
                  <c:v>7.2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  <c:pt idx="12">
                  <c:v>-26</c:v>
                </c:pt>
                <c:pt idx="13">
                  <c:v>-8.5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219905408"/>
        <c:axId val="21991987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 formatCode="0.0">
                  <c:v>-12.743300215797504</c:v>
                </c:pt>
                <c:pt idx="1">
                  <c:v>-15.1</c:v>
                </c:pt>
                <c:pt idx="2">
                  <c:v>7.2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 formatCode="0.0">
                  <c:v>-12.743300215797504</c:v>
                </c:pt>
                <c:pt idx="4">
                  <c:v>-13</c:v>
                </c:pt>
                <c:pt idx="5">
                  <c:v>7.2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 formatCode="0.0">
                  <c:v>-2.9670074122433223</c:v>
                </c:pt>
                <c:pt idx="7">
                  <c:v>-24.8</c:v>
                </c:pt>
                <c:pt idx="8">
                  <c:v>14.6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 formatCode="0.0">
                  <c:v>-23.22941024949484</c:v>
                </c:pt>
                <c:pt idx="10">
                  <c:v>-4.2</c:v>
                </c:pt>
                <c:pt idx="11">
                  <c:v>13.1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 formatCode="0.0">
                  <c:v>-2.9670074122433223</c:v>
                </c:pt>
                <c:pt idx="13">
                  <c:v>-18.8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921408"/>
        <c:axId val="219923200"/>
      </c:lineChart>
      <c:catAx>
        <c:axId val="21990540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21991987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1991987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905408"/>
        <c:crosses val="autoZero"/>
        <c:crossBetween val="between"/>
        <c:majorUnit val="20"/>
        <c:minorUnit val="20"/>
      </c:valAx>
      <c:catAx>
        <c:axId val="2199214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92320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219923200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92140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9.8000000000000007</c:v>
                </c:pt>
                <c:pt idx="1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17.8</c:v>
                </c:pt>
                <c:pt idx="4">
                  <c:v>17.8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-4.3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Markedsandeler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9.8000000000000007</c:v>
                </c:pt>
                <c:pt idx="13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219461504"/>
        <c:axId val="21947187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 formatCode="0.0">
                  <c:v>3.5903124029662297</c:v>
                </c:pt>
                <c:pt idx="1">
                  <c:v>-0.9</c:v>
                </c:pt>
                <c:pt idx="2">
                  <c:v>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 formatCode="0.0">
                  <c:v>6.5446813870839016</c:v>
                </c:pt>
                <c:pt idx="4">
                  <c:v>14.8</c:v>
                </c:pt>
                <c:pt idx="5">
                  <c:v>0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 formatCode="0.0">
                  <c:v>-2.2512891599772908</c:v>
                </c:pt>
                <c:pt idx="7">
                  <c:v>-2.2999999999999998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 formatCode="0.0">
                  <c:v>-5.2182965722206127</c:v>
                </c:pt>
                <c:pt idx="10">
                  <c:v>-3</c:v>
                </c:pt>
                <c:pt idx="11">
                  <c:v>3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Markedsandeler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17.899999999999999</c:v>
                </c:pt>
                <c:pt idx="13">
                  <c:v>9.8000000000000007</c:v>
                </c:pt>
                <c:pt idx="14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473408"/>
        <c:axId val="219474944"/>
      </c:lineChart>
      <c:catAx>
        <c:axId val="21946150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21947187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1947187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461504"/>
        <c:crosses val="autoZero"/>
        <c:crossBetween val="between"/>
        <c:majorUnit val="20"/>
        <c:minorUnit val="20"/>
      </c:valAx>
      <c:catAx>
        <c:axId val="2194734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47494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219474944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473408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486"/>
          <c:h val="0.848909578544069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-0.8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4.3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-4.3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219633536"/>
        <c:axId val="219643904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633536"/>
        <c:axId val="219643904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 formatCode="0.0">
                  <c:v>-14.005015936180643</c:v>
                </c:pt>
                <c:pt idx="1">
                  <c:v>-12.8</c:v>
                </c:pt>
                <c:pt idx="2">
                  <c:v>-46.1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-3.8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4.2</c:v>
                </c:pt>
                <c:pt idx="10">
                  <c:v>0</c:v>
                </c:pt>
                <c:pt idx="11">
                  <c:v>-4.3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-3.8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645440"/>
        <c:axId val="219646976"/>
      </c:lineChart>
      <c:catAx>
        <c:axId val="21963353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21964390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1964390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633536"/>
        <c:crosses val="autoZero"/>
        <c:crossBetween val="between"/>
        <c:majorUnit val="20"/>
        <c:minorUnit val="20"/>
      </c:valAx>
      <c:catAx>
        <c:axId val="21964544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64697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219646976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19645440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3.8</c:v>
                </c:pt>
                <c:pt idx="1">
                  <c:v>4.5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1.1000000000000001</c:v>
                </c:pt>
                <c:pt idx="4">
                  <c:v>-1.1000000000000001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220203648"/>
        <c:axId val="22022592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 formatCode="0.0">
                  <c:v>-13.278252340960412</c:v>
                </c:pt>
                <c:pt idx="1">
                  <c:v>0</c:v>
                </c:pt>
                <c:pt idx="2">
                  <c:v>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 formatCode="0.0">
                  <c:v>0.8885530021941116</c:v>
                </c:pt>
                <c:pt idx="4">
                  <c:v>0.9</c:v>
                </c:pt>
                <c:pt idx="5">
                  <c:v>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-0.9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203648"/>
        <c:axId val="220225920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228992"/>
        <c:axId val="220227456"/>
      </c:lineChart>
      <c:catAx>
        <c:axId val="22020364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22022592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2022592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20203648"/>
        <c:crosses val="autoZero"/>
        <c:crossBetween val="between"/>
        <c:majorUnit val="20"/>
        <c:minorUnit val="20"/>
      </c:valAx>
      <c:valAx>
        <c:axId val="22022745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220228992"/>
        <c:crosses val="max"/>
        <c:crossBetween val="between"/>
        <c:majorUnit val="20"/>
      </c:valAx>
      <c:catAx>
        <c:axId val="220228992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220227456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248687664041993E-2"/>
          <c:y val="2.6221161406893935E-2"/>
          <c:w val="0.86861373578302714"/>
          <c:h val="0.839959215616296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-0.9</c:v>
                </c:pt>
                <c:pt idx="1">
                  <c:v>-0.9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3">
                  <c:v>-0.9</c:v>
                </c:pt>
                <c:pt idx="4">
                  <c:v>15.3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220272896"/>
        <c:axId val="22027916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 formatCode="0.0">
                  <c:v>12.137880483956678</c:v>
                </c:pt>
                <c:pt idx="1">
                  <c:v>-0.9</c:v>
                </c:pt>
                <c:pt idx="2">
                  <c:v>0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 formatCode="0.0">
                  <c:v>13.02643348615079</c:v>
                </c:pt>
                <c:pt idx="4">
                  <c:v>15.3</c:v>
                </c:pt>
                <c:pt idx="5">
                  <c:v>16.600000000000001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0280704"/>
        <c:axId val="220282240"/>
      </c:lineChart>
      <c:catAx>
        <c:axId val="22027289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22027916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2027916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20272896"/>
        <c:crosses val="autoZero"/>
        <c:crossBetween val="between"/>
        <c:majorUnit val="20"/>
        <c:minorUnit val="20"/>
      </c:valAx>
      <c:catAx>
        <c:axId val="2202807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2028224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220282240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20280704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-0.9</c:v>
                </c:pt>
                <c:pt idx="1">
                  <c:v>-2.2000000000000002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-1.1000000000000001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0</c:v>
                </c:pt>
                <c:pt idx="10">
                  <c:v>-0.9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Sheet1!$L$2:$L$18</c:f>
              <c:numCache>
                <c:formatCode>General</c:formatCode>
                <c:ptCount val="17"/>
                <c:pt idx="15">
                  <c:v>-0.9</c:v>
                </c:pt>
                <c:pt idx="16" formatCode="0.0">
                  <c:v>-0.8885530021941116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219336704"/>
        <c:axId val="21933862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 formatCode="0.0">
                  <c:v>12.137880483956678</c:v>
                </c:pt>
                <c:pt idx="1">
                  <c:v>-2.2000000000000002</c:v>
                </c:pt>
                <c:pt idx="2">
                  <c:v>0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 formatCode="0.0">
                  <c:v>11.886061629147056</c:v>
                </c:pt>
                <c:pt idx="4">
                  <c:v>0</c:v>
                </c:pt>
                <c:pt idx="5">
                  <c:v>-1.1000000000000001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 formatCode="0.0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 formatCode="0.0">
                  <c:v>13.02643348615079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 formatCode="0.0">
                  <c:v>7.0020307494751304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 formatCode="0.0">
                  <c:v>-0.8885530021941116</c:v>
                </c:pt>
                <c:pt idx="16">
                  <c:v>-0.9</c:v>
                </c:pt>
                <c:pt idx="17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340160"/>
        <c:axId val="219341952"/>
      </c:lineChart>
      <c:catAx>
        <c:axId val="21933670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21933862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1933862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9336704"/>
        <c:crosses val="autoZero"/>
        <c:crossBetween val="between"/>
        <c:majorUnit val="20"/>
        <c:minorUnit val="20"/>
      </c:valAx>
      <c:catAx>
        <c:axId val="2193401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934195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219341952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934016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-36.4</c:v>
                </c:pt>
                <c:pt idx="1">
                  <c:v>-45.9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0</c:v>
                </c:pt>
                <c:pt idx="4" formatCode="0.0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13</c:v>
                </c:pt>
                <c:pt idx="7" formatCode="0.0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Sheet1!$H$2:$H$11</c:f>
              <c:numCache>
                <c:formatCode>General</c:formatCode>
                <c:ptCount val="10"/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219366912"/>
        <c:axId val="21936883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 formatCode="0.0">
                  <c:v>-30.50265789312704</c:v>
                </c:pt>
                <c:pt idx="1">
                  <c:v>-7</c:v>
                </c:pt>
                <c:pt idx="2">
                  <c:v>-37.5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 formatCode="0.0">
                  <c:v>0</c:v>
                </c:pt>
                <c:pt idx="4">
                  <c:v>0</c:v>
                </c:pt>
                <c:pt idx="5" formatCode="0.0">
                  <c:v>0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 formatCode="0.0">
                  <c:v>0</c:v>
                </c:pt>
                <c:pt idx="7">
                  <c:v>-13</c:v>
                </c:pt>
                <c:pt idx="8" formatCode="0.0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 formatCode="0.0">
                  <c:v>0</c:v>
                </c:pt>
                <c:pt idx="10">
                  <c:v>0</c:v>
                </c:pt>
                <c:pt idx="11" formatCode="0.0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382912"/>
        <c:axId val="219384448"/>
      </c:lineChart>
      <c:catAx>
        <c:axId val="21936691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21936883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21936883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9366912"/>
        <c:crosses val="autoZero"/>
        <c:crossBetween val="between"/>
        <c:majorUnit val="20"/>
        <c:minorUnit val="20"/>
      </c:valAx>
      <c:catAx>
        <c:axId val="2193829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938444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219384448"/>
        <c:scaling>
          <c:orientation val="minMax"/>
          <c:max val="60"/>
          <c:min val="-60"/>
        </c:scaling>
        <c:delete val="0"/>
        <c:axPos val="r"/>
        <c:numFmt formatCode="0.0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1938291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7" y="4689239"/>
            <a:ext cx="5394320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1</a:t>
            </a:r>
            <a:r>
              <a:rPr lang="nb-NO" sz="4000" dirty="0" smtClean="0">
                <a:solidFill>
                  <a:schemeClr val="tx2"/>
                </a:solidFill>
              </a:rPr>
              <a:t>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2014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48311177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rapportert utvikling for gjeldende kvartal. </a:t>
            </a:r>
            <a:r>
              <a:rPr lang="nb-NO" sz="1600" dirty="0">
                <a:latin typeface="Univers 45 Light" pitchFamily="34" charset="0"/>
              </a:rPr>
              <a:t>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kvartalet. 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</a:t>
            </a:r>
            <a:r>
              <a:rPr lang="nb-NO" sz="1600" dirty="0" smtClean="0">
                <a:latin typeface="Univers 45 Light" pitchFamily="34" charset="0"/>
              </a:rPr>
              <a:t>etterspørsel</a:t>
            </a:r>
            <a:r>
              <a:rPr lang="nb-NO" sz="1600" smtClean="0">
                <a:latin typeface="Univers 45 Light" pitchFamily="34" charset="0"/>
              </a:rPr>
              <a:t>. 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401529728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611560" y="857232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  kredittpraksis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79912" y="1600187"/>
            <a:ext cx="47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Makro-økonomiske</a:t>
            </a:r>
            <a:r>
              <a:rPr lang="nb-NO" sz="1600" dirty="0" smtClean="0">
                <a:latin typeface="Univers 45 Light" pitchFamily="34" charset="0"/>
              </a:rPr>
              <a:t> utsikter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51920" y="857232"/>
            <a:ext cx="4649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72229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Kapitaldekning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836712"/>
            <a:ext cx="0" cy="453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857446" y="1698269"/>
            <a:ext cx="17470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Markedsandeler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123728" y="836712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Kredittpraksis, </a:t>
            </a:r>
            <a:r>
              <a:rPr lang="nb-NO" sz="1600" dirty="0" err="1" smtClean="0">
                <a:latin typeface="Univers 45 Light" pitchFamily="34" charset="0"/>
              </a:rPr>
              <a:t>førstehjemslån</a:t>
            </a:r>
            <a:endParaRPr lang="nb-NO" sz="16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77778569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979712" y="611977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57016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57016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53787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lånebetingelser.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>
                <a:latin typeface="Univers 45 Light" pitchFamily="34" charset="0"/>
              </a:rPr>
              <a:t>strammere </a:t>
            </a:r>
            <a:r>
              <a:rPr lang="nb-NO" sz="1600" smtClean="0">
                <a:latin typeface="Univers 45 Light" pitchFamily="34" charset="0"/>
              </a:rPr>
              <a:t>lånebetingelser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solidFill>
                  <a:schemeClr val="tx1"/>
                </a:solidFill>
                <a:latin typeface="Univers 45 Light" pitchFamily="34" charset="0"/>
              </a:rPr>
              <a:t>Figur 3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solidFill>
                  <a:schemeClr val="tx1"/>
                </a:solidFill>
                <a:latin typeface="Univers 45 Light" pitchFamily="34" charset="0"/>
              </a:rPr>
              <a:t>1), 2)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Prosent</a:t>
            </a:r>
            <a:endParaRPr lang="en-GB" sz="2000" dirty="0" smtClean="0">
              <a:solidFill>
                <a:schemeClr val="tx1"/>
              </a:solidFill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11977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437397576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30837988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73569172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96277" y="990566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19106945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23247</TotalTime>
  <Words>425</Words>
  <Application>Microsoft Office PowerPoint</Application>
  <PresentationFormat>Skjermfremvisning (4:3)</PresentationFormat>
  <Paragraphs>83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PowerPoint-presentasjon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PowerPoint-presentasjon</vt:lpstr>
      <vt:lpstr>PowerPoint-presentasjon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Frøyland, Anne-Grethe Hilton</cp:lastModifiedBy>
  <cp:revision>734</cp:revision>
  <cp:lastPrinted>2013-04-10T14:01:22Z</cp:lastPrinted>
  <dcterms:created xsi:type="dcterms:W3CDTF">2008-03-11T13:27:45Z</dcterms:created>
  <dcterms:modified xsi:type="dcterms:W3CDTF">2014-04-24T07:17:24Z</dcterms:modified>
</cp:coreProperties>
</file>