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76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60"/>
  </p:normalViewPr>
  <p:slideViewPr>
    <p:cSldViewPr>
      <p:cViewPr varScale="1">
        <p:scale>
          <a:sx n="87" d="100"/>
          <a:sy n="87" d="100"/>
        </p:scale>
        <p:origin x="-78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801E-2"/>
          <c:y val="2.6427969348659052E-2"/>
          <c:w val="0.86769685039370437"/>
          <c:h val="0.865721264367818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Sheet1!$B$2:$B$53</c:f>
              <c:numCache>
                <c:formatCode>General</c:formatCode>
                <c:ptCount val="12"/>
                <c:pt idx="0">
                  <c:v>-4.9000000000000004</c:v>
                </c:pt>
                <c:pt idx="1">
                  <c:v>-9.6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Sheet1!$D$2:$D$53</c:f>
              <c:numCache>
                <c:formatCode>General</c:formatCode>
                <c:ptCount val="12"/>
                <c:pt idx="3">
                  <c:v>-4.9000000000000004</c:v>
                </c:pt>
                <c:pt idx="4">
                  <c:v>-9.6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Sheet1!$F$2:$F$53</c:f>
              <c:numCache>
                <c:formatCode>General</c:formatCode>
                <c:ptCount val="12"/>
                <c:pt idx="6">
                  <c:v>-17.5</c:v>
                </c:pt>
                <c:pt idx="7">
                  <c:v>-16.8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Sheet1!$H$2:$H$53</c:f>
              <c:numCache>
                <c:formatCode>General</c:formatCode>
                <c:ptCount val="12"/>
                <c:pt idx="9" formatCode="0.0">
                  <c:v>15.8</c:v>
                </c:pt>
                <c:pt idx="10" formatCode="0.0">
                  <c:v>13.9</c:v>
                </c:pt>
              </c:numCache>
            </c:numRef>
          </c:val>
        </c:ser>
        <c:gapWidth val="140"/>
        <c:overlap val="100"/>
        <c:axId val="195910272"/>
        <c:axId val="19591654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Sheet1!$C$2:$C$53</c:f>
              <c:numCache>
                <c:formatCode>General</c:formatCode>
                <c:ptCount val="12"/>
                <c:pt idx="0">
                  <c:v>29.8</c:v>
                </c:pt>
                <c:pt idx="1">
                  <c:v>-8.5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Sheet1!$E$2:$E$53</c:f>
              <c:numCache>
                <c:formatCode>General</c:formatCode>
                <c:ptCount val="12"/>
                <c:pt idx="3">
                  <c:v>32</c:v>
                </c:pt>
                <c:pt idx="4">
                  <c:v>-8.5</c:v>
                </c:pt>
                <c:pt idx="5">
                  <c:v>4.2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Sheet1!$G$2:$G$53</c:f>
              <c:numCache>
                <c:formatCode>General</c:formatCode>
                <c:ptCount val="12"/>
                <c:pt idx="6">
                  <c:v>18.8</c:v>
                </c:pt>
                <c:pt idx="7">
                  <c:v>-14.6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Sheet1!$I$2:$I$53</c:f>
              <c:numCache>
                <c:formatCode>General</c:formatCode>
                <c:ptCount val="12"/>
                <c:pt idx="9">
                  <c:v>17.5</c:v>
                </c:pt>
                <c:pt idx="10">
                  <c:v>-13.6</c:v>
                </c:pt>
                <c:pt idx="11">
                  <c:v>-11.1</c:v>
                </c:pt>
              </c:numCache>
            </c:numRef>
          </c:val>
        </c:ser>
        <c:marker val="1"/>
        <c:axId val="195918080"/>
        <c:axId val="195932160"/>
      </c:lineChart>
      <c:catAx>
        <c:axId val="195910272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5916544"/>
        <c:crossesAt val="0"/>
        <c:auto val="1"/>
        <c:lblAlgn val="ctr"/>
        <c:lblOffset val="100"/>
        <c:tickLblSkip val="1"/>
        <c:tickMarkSkip val="4"/>
      </c:catAx>
      <c:valAx>
        <c:axId val="19591654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5910272"/>
        <c:crosses val="autoZero"/>
        <c:crossBetween val="between"/>
        <c:majorUnit val="20"/>
        <c:minorUnit val="20"/>
      </c:valAx>
      <c:catAx>
        <c:axId val="19591808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5932160"/>
        <c:crossesAt val="-90"/>
        <c:auto val="1"/>
        <c:lblAlgn val="ctr"/>
        <c:lblOffset val="100"/>
        <c:tickLblSkip val="1"/>
        <c:tickMarkSkip val="1"/>
      </c:catAx>
      <c:valAx>
        <c:axId val="19593216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591808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Sheet1!$B$2:$B$66</c:f>
              <c:numCache>
                <c:formatCode>General</c:formatCode>
                <c:ptCount val="15"/>
                <c:pt idx="0">
                  <c:v>-6.5</c:v>
                </c:pt>
                <c:pt idx="1">
                  <c:v>-2.2999999999999998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Sheet1!$D$2:$D$66</c:f>
              <c:numCache>
                <c:formatCode>General</c:formatCode>
                <c:ptCount val="15"/>
                <c:pt idx="3">
                  <c:v>1.8</c:v>
                </c:pt>
                <c:pt idx="4">
                  <c:v>-22.2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Sheet1!$F$2:$F$66</c:f>
              <c:numCache>
                <c:formatCode>General</c:formatCode>
                <c:ptCount val="15"/>
                <c:pt idx="6">
                  <c:v>2.2999999999999998</c:v>
                </c:pt>
                <c:pt idx="7">
                  <c:v>5.2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Sheet1!$H$2:$H$66</c:f>
              <c:numCache>
                <c:formatCode>General</c:formatCode>
                <c:ptCount val="15"/>
                <c:pt idx="9">
                  <c:v>-4.2</c:v>
                </c:pt>
                <c:pt idx="10">
                  <c:v>-2.2999999999999998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Sheet1!$J$2:$J$66</c:f>
              <c:numCache>
                <c:formatCode>General</c:formatCode>
                <c:ptCount val="15"/>
                <c:pt idx="12">
                  <c:v>2.2999999999999998</c:v>
                </c:pt>
                <c:pt idx="13">
                  <c:v>3</c:v>
                </c:pt>
              </c:numCache>
            </c:numRef>
          </c:val>
        </c:ser>
        <c:gapWidth val="140"/>
        <c:overlap val="100"/>
        <c:axId val="191496192"/>
        <c:axId val="19149772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Sheet1!$C$2:$C$66</c:f>
              <c:numCache>
                <c:formatCode>General</c:formatCode>
                <c:ptCount val="15"/>
                <c:pt idx="0">
                  <c:v>-3</c:v>
                </c:pt>
                <c:pt idx="1">
                  <c:v>0</c:v>
                </c:pt>
                <c:pt idx="2">
                  <c:v>0.70000000000000029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Sheet1!$E$2:$E$66</c:f>
              <c:numCache>
                <c:formatCode>General</c:formatCode>
                <c:ptCount val="15"/>
                <c:pt idx="3">
                  <c:v>-7.8</c:v>
                </c:pt>
                <c:pt idx="4">
                  <c:v>0</c:v>
                </c:pt>
                <c:pt idx="5">
                  <c:v>-7.1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Sheet1!$G$2:$G$66</c:f>
              <c:numCache>
                <c:formatCode>General</c:formatCode>
                <c:ptCount val="15"/>
                <c:pt idx="6">
                  <c:v>0</c:v>
                </c:pt>
                <c:pt idx="7">
                  <c:v>2.2999999999999998</c:v>
                </c:pt>
                <c:pt idx="8">
                  <c:v>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Sheet1!$I$2:$I$66</c:f>
              <c:numCache>
                <c:formatCode>General</c:formatCode>
                <c:ptCount val="15"/>
                <c:pt idx="9">
                  <c:v>-7.2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Sheet1!$A$2:$A$66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Sheet1!$K$2:$K$66</c:f>
              <c:numCache>
                <c:formatCode>General</c:formatCode>
                <c:ptCount val="15"/>
                <c:pt idx="12">
                  <c:v>0</c:v>
                </c:pt>
                <c:pt idx="13">
                  <c:v>-5.2</c:v>
                </c:pt>
                <c:pt idx="14">
                  <c:v>0</c:v>
                </c:pt>
              </c:numCache>
            </c:numRef>
          </c:val>
        </c:ser>
        <c:marker val="1"/>
        <c:axId val="191498880"/>
        <c:axId val="191500672"/>
      </c:lineChart>
      <c:catAx>
        <c:axId val="19149619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1497728"/>
        <c:crossesAt val="0"/>
        <c:auto val="1"/>
        <c:lblAlgn val="ctr"/>
        <c:lblOffset val="100"/>
        <c:tickLblSkip val="1"/>
        <c:tickMarkSkip val="4"/>
      </c:catAx>
      <c:valAx>
        <c:axId val="19149772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496192"/>
        <c:crosses val="autoZero"/>
        <c:crossBetween val="between"/>
        <c:majorUnit val="20"/>
        <c:minorUnit val="20"/>
      </c:valAx>
      <c:catAx>
        <c:axId val="191498880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500672"/>
        <c:crossesAt val="-90"/>
        <c:auto val="1"/>
        <c:lblAlgn val="ctr"/>
        <c:lblOffset val="100"/>
        <c:tickLblSkip val="1"/>
        <c:tickMarkSkip val="1"/>
      </c:catAx>
      <c:valAx>
        <c:axId val="19150067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1498880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63167104111991E-2"/>
          <c:y val="2.6209003831417641E-2"/>
          <c:w val="0.86867366579177663"/>
          <c:h val="0.8489095785440631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Sheet1!$B$2:$B$53</c:f>
              <c:numCache>
                <c:formatCode>General</c:formatCode>
                <c:ptCount val="12"/>
                <c:pt idx="0">
                  <c:v>-20.100000000000001</c:v>
                </c:pt>
                <c:pt idx="1">
                  <c:v>-16.2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Sheet1!$D$2:$D$53</c:f>
              <c:numCache>
                <c:formatCode>General</c:formatCode>
                <c:ptCount val="12"/>
                <c:pt idx="3">
                  <c:v>-2.2999999999999998</c:v>
                </c:pt>
                <c:pt idx="4">
                  <c:v>-2.2999999999999998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Sheet1!$F$2:$F$53</c:f>
              <c:numCache>
                <c:formatCode>General</c:formatCode>
                <c:ptCount val="12"/>
                <c:pt idx="6">
                  <c:v>-2.2999999999999998</c:v>
                </c:pt>
                <c:pt idx="7">
                  <c:v>-6.5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Sheet1!$H$2:$H$53</c:f>
              <c:numCache>
                <c:formatCode>General</c:formatCode>
                <c:ptCount val="12"/>
                <c:pt idx="9">
                  <c:v>3</c:v>
                </c:pt>
                <c:pt idx="10">
                  <c:v>5.2</c:v>
                </c:pt>
              </c:numCache>
            </c:numRef>
          </c:val>
        </c:ser>
        <c:gapWidth val="140"/>
        <c:overlap val="100"/>
        <c:axId val="198106496"/>
        <c:axId val="199296512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Sheet1!$E$2:$E$53</c:f>
              <c:numCache>
                <c:formatCode>General</c:formatCode>
                <c:ptCount val="12"/>
                <c:pt idx="3">
                  <c:v>-21.8</c:v>
                </c:pt>
                <c:pt idx="4">
                  <c:v>-2.2999999999999998</c:v>
                </c:pt>
                <c:pt idx="5">
                  <c:v>-2.2999999999999998</c:v>
                </c:pt>
              </c:numCache>
            </c:numRef>
          </c:val>
        </c:ser>
        <c:marker val="1"/>
        <c:axId val="198106496"/>
        <c:axId val="199296512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Sheet1!$C$2:$C$53</c:f>
              <c:numCache>
                <c:formatCode>General</c:formatCode>
                <c:ptCount val="12"/>
                <c:pt idx="0">
                  <c:v>-15</c:v>
                </c:pt>
                <c:pt idx="1">
                  <c:v>-5</c:v>
                </c:pt>
                <c:pt idx="2">
                  <c:v>-3.6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Sheet1!$G$2:$G$53</c:f>
              <c:numCache>
                <c:formatCode>General</c:formatCode>
                <c:ptCount val="12"/>
                <c:pt idx="6">
                  <c:v>-26</c:v>
                </c:pt>
                <c:pt idx="7">
                  <c:v>-6.5</c:v>
                </c:pt>
                <c:pt idx="8">
                  <c:v>-2.2999999999999998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Sheet1!$I$2:$I$53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marker val="1"/>
        <c:axId val="199298048"/>
        <c:axId val="199316224"/>
      </c:lineChart>
      <c:catAx>
        <c:axId val="19810649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9296512"/>
        <c:crossesAt val="0"/>
        <c:auto val="1"/>
        <c:lblAlgn val="ctr"/>
        <c:lblOffset val="100"/>
        <c:tickLblSkip val="1"/>
        <c:tickMarkSkip val="4"/>
      </c:catAx>
      <c:valAx>
        <c:axId val="19929651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8106496"/>
        <c:crosses val="autoZero"/>
        <c:crossBetween val="between"/>
        <c:majorUnit val="20"/>
        <c:minorUnit val="20"/>
      </c:valAx>
      <c:catAx>
        <c:axId val="19929804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9316224"/>
        <c:crossesAt val="-90"/>
        <c:auto val="1"/>
        <c:lblAlgn val="ctr"/>
        <c:lblOffset val="100"/>
        <c:tickLblSkip val="1"/>
        <c:tickMarkSkip val="1"/>
      </c:catAx>
      <c:valAx>
        <c:axId val="19931622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19929804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9968722659667573E-2"/>
          <c:y val="2.642796934865901E-2"/>
          <c:w val="0.8683241469816273"/>
          <c:h val="0.8535565134099615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9"/>
                <c:pt idx="0">
                  <c:v>31.5</c:v>
                </c:pt>
                <c:pt idx="1">
                  <c:v>5.0999999999999996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Sheet1!$A$2:$A$40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Sheet1!$D$2:$D$40</c:f>
              <c:numCache>
                <c:formatCode>General</c:formatCode>
                <c:ptCount val="9"/>
                <c:pt idx="3">
                  <c:v>0</c:v>
                </c:pt>
                <c:pt idx="4">
                  <c:v>0.9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Sheet1!$A$2:$A$40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Sheet1!$F$2:$F$40</c:f>
              <c:numCache>
                <c:formatCode>General</c:formatCode>
                <c:ptCount val="9"/>
                <c:pt idx="6">
                  <c:v>0.9</c:v>
                </c:pt>
                <c:pt idx="7">
                  <c:v>13</c:v>
                </c:pt>
              </c:numCache>
            </c:numRef>
          </c:val>
        </c:ser>
        <c:gapWidth val="140"/>
        <c:overlap val="100"/>
        <c:axId val="203919744"/>
        <c:axId val="20392128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Sheet1!$C$2:$C$40</c:f>
              <c:numCache>
                <c:formatCode>General</c:formatCode>
                <c:ptCount val="9"/>
                <c:pt idx="0">
                  <c:v>26.2</c:v>
                </c:pt>
                <c:pt idx="1">
                  <c:v>12.9</c:v>
                </c:pt>
                <c:pt idx="2">
                  <c:v>25.8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Sheet1!$E$2:$E$40</c:f>
              <c:numCache>
                <c:formatCode>General</c:formatCode>
                <c:ptCount val="9"/>
                <c:pt idx="3">
                  <c:v>0</c:v>
                </c:pt>
                <c:pt idx="4">
                  <c:v>0.9</c:v>
                </c:pt>
                <c:pt idx="5">
                  <c:v>18.8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Sheet1!$A$2:$A$40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Sheet1!$G$2:$G$40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14.4</c:v>
                </c:pt>
              </c:numCache>
            </c:numRef>
          </c:val>
        </c:ser>
        <c:marker val="1"/>
        <c:axId val="203919744"/>
        <c:axId val="203921280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Sheet1!$A$2:$A$40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Sheet1!$H$2:$H$40</c:f>
              <c:numCache>
                <c:formatCode>General</c:formatCode>
                <c:ptCount val="9"/>
              </c:numCache>
            </c:numRef>
          </c:val>
        </c:ser>
        <c:marker val="1"/>
        <c:axId val="203940992"/>
        <c:axId val="203922816"/>
      </c:lineChart>
      <c:catAx>
        <c:axId val="203919744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203921280"/>
        <c:crossesAt val="0"/>
        <c:auto val="1"/>
        <c:lblAlgn val="ctr"/>
        <c:lblOffset val="100"/>
        <c:tickLblSkip val="1"/>
        <c:tickMarkSkip val="4"/>
      </c:catAx>
      <c:valAx>
        <c:axId val="20392128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203919744"/>
        <c:crosses val="autoZero"/>
        <c:crossBetween val="between"/>
        <c:majorUnit val="20"/>
        <c:minorUnit val="20"/>
      </c:valAx>
      <c:valAx>
        <c:axId val="20392281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203940992"/>
        <c:crosses val="max"/>
        <c:crossBetween val="between"/>
        <c:majorUnit val="20"/>
      </c:valAx>
      <c:catAx>
        <c:axId val="203940992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en-US"/>
          </a:p>
        </c:txPr>
        <c:crossAx val="203922816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5693132108486499E-2"/>
          <c:y val="2.6221072796934936E-2"/>
          <c:w val="0.86861373578302714"/>
          <c:h val="0.865928160919540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6"/>
                <c:pt idx="0">
                  <c:v>7.9</c:v>
                </c:pt>
                <c:pt idx="1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Sheet1!$D$2:$D$27</c:f>
              <c:numCache>
                <c:formatCode>General</c:formatCode>
                <c:ptCount val="6"/>
                <c:pt idx="3">
                  <c:v>-0.9</c:v>
                </c:pt>
                <c:pt idx="4">
                  <c:v>0.9</c:v>
                </c:pt>
              </c:numCache>
            </c:numRef>
          </c:val>
        </c:ser>
        <c:gapWidth val="140"/>
        <c:overlap val="100"/>
        <c:axId val="204121600"/>
        <c:axId val="20412352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Sheet1!$C$2:$C$27</c:f>
              <c:numCache>
                <c:formatCode>General</c:formatCode>
                <c:ptCount val="6"/>
                <c:pt idx="0">
                  <c:v>12.9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Sheet1!$E$2:$E$27</c:f>
              <c:numCache>
                <c:formatCode>General</c:formatCode>
                <c:ptCount val="6"/>
                <c:pt idx="3">
                  <c:v>5.9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204133504"/>
        <c:axId val="204135040"/>
      </c:lineChart>
      <c:catAx>
        <c:axId val="204121600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204123520"/>
        <c:crossesAt val="0"/>
        <c:auto val="1"/>
        <c:lblAlgn val="ctr"/>
        <c:lblOffset val="100"/>
        <c:tickLblSkip val="1"/>
        <c:tickMarkSkip val="4"/>
      </c:catAx>
      <c:valAx>
        <c:axId val="20412352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204121600"/>
        <c:crosses val="autoZero"/>
        <c:crossBetween val="between"/>
        <c:majorUnit val="20"/>
        <c:minorUnit val="20"/>
      </c:valAx>
      <c:catAx>
        <c:axId val="20413350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204135040"/>
        <c:crossesAt val="-90"/>
        <c:auto val="1"/>
        <c:lblAlgn val="ctr"/>
        <c:lblOffset val="100"/>
        <c:tickLblSkip val="1"/>
        <c:tickMarkSkip val="1"/>
      </c:catAx>
      <c:valAx>
        <c:axId val="20413504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en-US"/>
          </a:p>
        </c:txPr>
        <c:crossAx val="204133504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437"/>
          <c:h val="0.865721264367818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Sheet1!$B$2:$B$79</c:f>
              <c:numCache>
                <c:formatCode>General</c:formatCode>
                <c:ptCount val="18"/>
                <c:pt idx="0">
                  <c:v>0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Sheet1!$D$2:$D$79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Sheet1!$F$2:$F$79</c:f>
              <c:numCache>
                <c:formatCode>General</c:formatCode>
                <c:ptCount val="18"/>
                <c:pt idx="6">
                  <c:v>0.9</c:v>
                </c:pt>
                <c:pt idx="7">
                  <c:v>0.9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Sheet1!$H$2:$H$79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Sheet1!$J$2:$J$79</c:f>
              <c:numCache>
                <c:formatCode>General</c:formatCode>
                <c:ptCount val="18"/>
                <c:pt idx="12">
                  <c:v>6.8</c:v>
                </c:pt>
                <c:pt idx="13">
                  <c:v>5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Sheet1!$L$2:$L$79</c:f>
              <c:numCache>
                <c:formatCode>General</c:formatCode>
                <c:ptCount val="18"/>
                <c:pt idx="15">
                  <c:v>5.9</c:v>
                </c:pt>
                <c:pt idx="16">
                  <c:v>0</c:v>
                </c:pt>
              </c:numCache>
            </c:numRef>
          </c:val>
        </c:ser>
        <c:gapWidth val="140"/>
        <c:overlap val="100"/>
        <c:axId val="204339456"/>
        <c:axId val="20421836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Sheet1!$C$2:$C$79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4.0999999999999996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Sheet1!$E$2:$E$79</c:f>
              <c:numCache>
                <c:formatCode>General</c:formatCode>
                <c:ptCount val="18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Sheet1!$G$2:$G$79</c:f>
              <c:numCache>
                <c:formatCode>General</c:formatCode>
                <c:ptCount val="18"/>
                <c:pt idx="6">
                  <c:v>13</c:v>
                </c:pt>
                <c:pt idx="7">
                  <c:v>0.9</c:v>
                </c:pt>
                <c:pt idx="8">
                  <c:v>0.9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Sheet1!$I$2:$I$79</c:f>
              <c:numCache>
                <c:formatCode>General</c:formatCode>
                <c:ptCount val="18"/>
                <c:pt idx="9">
                  <c:v>4.0999999999999996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Sheet1!$K$2:$K$79</c:f>
              <c:numCache>
                <c:formatCode>General</c:formatCode>
                <c:ptCount val="18"/>
                <c:pt idx="12">
                  <c:v>7</c:v>
                </c:pt>
                <c:pt idx="13">
                  <c:v>-0.9</c:v>
                </c:pt>
                <c:pt idx="14">
                  <c:v>4.0999999999999996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Sheet1!$A$2:$A$79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Sheet1!$M$2:$M$79</c:f>
              <c:numCache>
                <c:formatCode>General</c:formatCode>
                <c:ptCount val="18"/>
                <c:pt idx="15">
                  <c:v>5.9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marker val="1"/>
        <c:axId val="204219520"/>
        <c:axId val="204221056"/>
      </c:lineChart>
      <c:catAx>
        <c:axId val="204339456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204218368"/>
        <c:crossesAt val="0"/>
        <c:auto val="1"/>
        <c:lblAlgn val="ctr"/>
        <c:lblOffset val="100"/>
        <c:tickLblSkip val="1"/>
        <c:tickMarkSkip val="4"/>
      </c:catAx>
      <c:valAx>
        <c:axId val="20421836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204339456"/>
        <c:crosses val="autoZero"/>
        <c:crossBetween val="between"/>
        <c:majorUnit val="20"/>
        <c:minorUnit val="20"/>
      </c:valAx>
      <c:catAx>
        <c:axId val="2042195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204221056"/>
        <c:crossesAt val="-90"/>
        <c:auto val="1"/>
        <c:lblAlgn val="ctr"/>
        <c:lblOffset val="100"/>
        <c:tickLblSkip val="1"/>
        <c:tickMarkSkip val="1"/>
      </c:catAx>
      <c:valAx>
        <c:axId val="20422105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204219520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437"/>
          <c:h val="0.86572126436781804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Sheet1!$A$2:$A$40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12"/>
                <c:pt idx="0">
                  <c:v>-36.200000000000003</c:v>
                </c:pt>
                <c:pt idx="1">
                  <c:v>11.7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Sheet1!$A$2:$A$40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Sheet1!$D$2:$D$40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Sheet1!$A$2:$A$40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Sheet1!$F$2:$F$40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Sheet1!$A$2:$A$40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Sheet1!$H$2:$H$40</c:f>
              <c:numCache>
                <c:formatCode>General</c:formatCode>
                <c:ptCount val="12"/>
                <c:pt idx="9">
                  <c:v>0.9</c:v>
                </c:pt>
                <c:pt idx="10">
                  <c:v>0.9</c:v>
                </c:pt>
              </c:numCache>
            </c:numRef>
          </c:val>
        </c:ser>
        <c:gapWidth val="140"/>
        <c:overlap val="100"/>
        <c:axId val="204664192"/>
        <c:axId val="20447718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Sheet1!$C$2:$C$40</c:f>
              <c:numCache>
                <c:formatCode>General</c:formatCode>
                <c:ptCount val="12"/>
                <c:pt idx="0">
                  <c:v>-19.2</c:v>
                </c:pt>
                <c:pt idx="1">
                  <c:v>14.2</c:v>
                </c:pt>
                <c:pt idx="2">
                  <c:v>11.9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Sheet1!$E$2:$E$40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-0.9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Maksimal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Sheet1!$G$2:$G$40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Sheet1!$A$2:$A$40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Sheet1!$I$2:$I$40</c:f>
              <c:numCache>
                <c:formatCode>General</c:formatCode>
                <c:ptCount val="12"/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marker val="1"/>
        <c:axId val="204479104"/>
        <c:axId val="204497280"/>
      </c:lineChart>
      <c:catAx>
        <c:axId val="204664192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204477184"/>
        <c:crossesAt val="0"/>
        <c:auto val="1"/>
        <c:lblAlgn val="ctr"/>
        <c:lblOffset val="100"/>
        <c:tickLblSkip val="1"/>
        <c:tickMarkSkip val="4"/>
      </c:catAx>
      <c:valAx>
        <c:axId val="20447718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204664192"/>
        <c:crosses val="autoZero"/>
        <c:crossBetween val="between"/>
        <c:majorUnit val="20"/>
        <c:minorUnit val="20"/>
      </c:valAx>
      <c:catAx>
        <c:axId val="20447910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204497280"/>
        <c:crossesAt val="-90"/>
        <c:auto val="1"/>
        <c:lblAlgn val="ctr"/>
        <c:lblOffset val="100"/>
        <c:tickLblSkip val="1"/>
        <c:tickMarkSkip val="1"/>
      </c:catAx>
      <c:valAx>
        <c:axId val="2044972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en-US"/>
          </a:p>
        </c:txPr>
        <c:crossAx val="20447910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0.16139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842436"/>
          <a:ext cx="0" cy="374399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0.63387</cdr:x>
      <cdr:y>0.02366</cdr:y>
    </cdr:from>
    <cdr:to>
      <cdr:x>0.63387</cdr:x>
      <cdr:y>0.87883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796136" y="12349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Fixed-rate</a:t>
          </a:r>
          <a:r>
            <a:rPr lang="nb-NO" sz="1600" dirty="0" smtClean="0">
              <a:latin typeface="Univers 45 Light" pitchFamily="34" charset="0"/>
            </a:rPr>
            <a:t> </a:t>
          </a:r>
          <a:r>
            <a:rPr lang="nb-NO" sz="1600" dirty="0" err="1" smtClean="0">
              <a:latin typeface="Univers 45 Light" pitchFamily="34" charset="0"/>
            </a:rPr>
            <a:t>loans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0.79137</cdr:x>
      <cdr:y>0.02759</cdr:y>
    </cdr:from>
    <cdr:to>
      <cdr:x>0.79137</cdr:x>
      <cdr:y>0.88276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236296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0.64175</cdr:x>
      <cdr:y>0.02759</cdr:y>
    </cdr:from>
    <cdr:to>
      <cdr:x>0.64175</cdr:x>
      <cdr:y>0.88276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68144" y="144016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5852" y="2000240"/>
            <a:ext cx="67659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Norges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Bank’s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Survey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Bank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Lending</a:t>
            </a:r>
            <a:endParaRPr kumimoji="0" lang="nb-NO" sz="4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2010 Q3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476672"/>
          <a:ext cx="9144000" cy="5171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71736" y="642918"/>
            <a:ext cx="20002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Repayment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secured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dwellings</a:t>
            </a:r>
            <a:r>
              <a:rPr lang="nb-NO" sz="1600" baseline="30000" dirty="0" smtClean="0">
                <a:latin typeface="Univers 45 Light" pitchFamily="34" charset="0"/>
              </a:rPr>
              <a:t>3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1472" y="64291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500826" y="64291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Fixed-rate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547006" y="644804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64291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Home </a:t>
            </a:r>
            <a:r>
              <a:rPr lang="nb-NO" sz="1600" dirty="0" err="1" smtClean="0">
                <a:latin typeface="Univers 45 Light" pitchFamily="34" charset="0"/>
              </a:rPr>
              <a:t>equity</a:t>
            </a:r>
            <a:r>
              <a:rPr lang="nb-NO" sz="1600" dirty="0" smtClean="0">
                <a:latin typeface="Univers 45 Light" pitchFamily="34" charset="0"/>
              </a:rPr>
              <a:t> lines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27708" y="27708"/>
            <a:ext cx="9116292" cy="428628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1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Household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demand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60314" y="663276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585308" y="642918"/>
            <a:ext cx="0" cy="43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6944" y="5496366"/>
            <a:ext cx="900115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calculated</a:t>
            </a:r>
            <a:r>
              <a:rPr lang="nb-NO" sz="1600" dirty="0" smtClean="0">
                <a:latin typeface="Univers 45 Light" pitchFamily="34" charset="0"/>
              </a:rPr>
              <a:t> by </a:t>
            </a:r>
            <a:r>
              <a:rPr lang="nb-NO" sz="1600" dirty="0" err="1" smtClean="0">
                <a:latin typeface="Univers 45 Light" pitchFamily="34" charset="0"/>
              </a:rPr>
              <a:t>weighting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together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responses</a:t>
            </a:r>
            <a:r>
              <a:rPr lang="nb-NO" sz="1600" dirty="0" smtClean="0">
                <a:latin typeface="Univers 45 Light" pitchFamily="34" charset="0"/>
              </a:rPr>
              <a:t> in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survey. The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blue</a:t>
            </a:r>
            <a:r>
              <a:rPr lang="nb-NO" sz="1600" dirty="0" smtClean="0">
                <a:latin typeface="Univers 45 Light" pitchFamily="34" charset="0"/>
              </a:rPr>
              <a:t> bars show </a:t>
            </a:r>
            <a:r>
              <a:rPr lang="nb-NO" sz="1600" dirty="0" err="1" smtClean="0">
                <a:latin typeface="Univers 45 Light" pitchFamily="34" charset="0"/>
              </a:rPr>
              <a:t>developments</a:t>
            </a:r>
            <a:r>
              <a:rPr lang="nb-NO" sz="1600" dirty="0" smtClean="0">
                <a:latin typeface="Univers 45 Light" pitchFamily="34" charset="0"/>
              </a:rPr>
              <a:t> over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past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quarter</a:t>
            </a:r>
            <a:r>
              <a:rPr lang="nb-NO" sz="1600" dirty="0" smtClean="0">
                <a:latin typeface="Univers 45 Light" pitchFamily="34" charset="0"/>
              </a:rPr>
              <a:t>. The red </a:t>
            </a:r>
            <a:r>
              <a:rPr lang="nb-NO" sz="1600" dirty="0" err="1" smtClean="0">
                <a:latin typeface="Univers 45 Light" pitchFamily="34" charset="0"/>
              </a:rPr>
              <a:t>diamonds</a:t>
            </a:r>
            <a:r>
              <a:rPr lang="nb-NO" sz="1600" dirty="0" smtClean="0">
                <a:latin typeface="Univers 45 Light" pitchFamily="34" charset="0"/>
              </a:rPr>
              <a:t> show </a:t>
            </a:r>
            <a:r>
              <a:rPr lang="nb-NO" sz="1600" dirty="0" err="1" smtClean="0">
                <a:latin typeface="Univers 45 Light" pitchFamily="34" charset="0"/>
              </a:rPr>
              <a:t>expectations</a:t>
            </a:r>
            <a:r>
              <a:rPr lang="nb-NO" sz="1600" dirty="0" smtClean="0">
                <a:latin typeface="Univers 45 Light" pitchFamily="34" charset="0"/>
              </a:rPr>
              <a:t> over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next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quarter</a:t>
            </a:r>
            <a:r>
              <a:rPr lang="nb-NO" sz="1600" dirty="0" smtClean="0">
                <a:latin typeface="Univers 45 Light" pitchFamily="34" charset="0"/>
              </a:rPr>
              <a:t>. The red </a:t>
            </a:r>
            <a:r>
              <a:rPr lang="nb-NO" sz="1600" dirty="0" err="1" smtClean="0">
                <a:latin typeface="Univers 45 Light" pitchFamily="34" charset="0"/>
              </a:rPr>
              <a:t>diamonds</a:t>
            </a:r>
            <a:r>
              <a:rPr lang="nb-NO" sz="1600" dirty="0" smtClean="0">
                <a:latin typeface="Univers 45 Light" pitchFamily="34" charset="0"/>
              </a:rPr>
              <a:t> have </a:t>
            </a:r>
            <a:r>
              <a:rPr lang="nb-NO" sz="1600" dirty="0" err="1" smtClean="0">
                <a:latin typeface="Univers 45 Light" pitchFamily="34" charset="0"/>
              </a:rPr>
              <a:t>been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moved</a:t>
            </a:r>
            <a:r>
              <a:rPr lang="nb-NO" sz="1600" dirty="0" smtClean="0">
                <a:latin typeface="Univers 45 Light" pitchFamily="34" charset="0"/>
              </a:rPr>
              <a:t> forward </a:t>
            </a:r>
            <a:r>
              <a:rPr lang="nb-NO" sz="1600" dirty="0" err="1" smtClean="0">
                <a:latin typeface="Univers 45 Light" pitchFamily="34" charset="0"/>
              </a:rPr>
              <a:t>one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quarter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falling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900009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First </a:t>
            </a:r>
            <a:r>
              <a:rPr lang="nb-NO" sz="1600" dirty="0" err="1" smtClean="0">
                <a:latin typeface="Univers 45 Light" pitchFamily="34" charset="0"/>
              </a:rPr>
              <a:t>home</a:t>
            </a:r>
            <a:r>
              <a:rPr lang="nb-NO" sz="1600" dirty="0" smtClean="0">
                <a:latin typeface="Univers 45 Light" pitchFamily="34" charset="0"/>
              </a:rPr>
              <a:t> mortgages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80440" y="1509410"/>
            <a:ext cx="475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50017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Market </a:t>
            </a:r>
            <a:r>
              <a:rPr lang="nb-NO" sz="1600" dirty="0" err="1" smtClean="0">
                <a:latin typeface="Univers 45 Light" pitchFamily="34" charset="0"/>
              </a:rPr>
              <a:t>share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objectives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779912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Factors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affecting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2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households</a:t>
            </a:r>
            <a:r>
              <a:rPr lang="nb-NO" sz="2000" dirty="0" smtClean="0">
                <a:latin typeface="Univers 45 Light" pitchFamily="34" charset="0"/>
              </a:rPr>
              <a:t>. </a:t>
            </a:r>
            <a:r>
              <a:rPr lang="nb-NO" sz="2000" dirty="0" err="1" smtClean="0">
                <a:latin typeface="Univers 45 Light" pitchFamily="34" charset="0"/>
              </a:rPr>
              <a:t>Factors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affecting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396" y="836712"/>
            <a:ext cx="516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Funding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5364088" y="1484784"/>
            <a:ext cx="15841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Banks’ risk </a:t>
            </a:r>
            <a:r>
              <a:rPr lang="nb-NO" sz="1600" dirty="0" err="1" smtClean="0">
                <a:latin typeface="Univers 45 Light"/>
              </a:rPr>
              <a:t>appetite</a:t>
            </a:r>
            <a:endParaRPr lang="nb-NO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2"/>
          <p:cNvGraphicFramePr>
            <a:graphicFrameLocks/>
          </p:cNvGraphicFramePr>
          <p:nvPr/>
        </p:nvGraphicFramePr>
        <p:xfrm>
          <a:off x="0" y="500042"/>
          <a:ext cx="9144000" cy="5161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63090" y="6557940"/>
            <a:ext cx="4498975" cy="3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1600" dirty="0">
              <a:solidFill>
                <a:schemeClr val="tx2"/>
              </a:solidFill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571472" y="714356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574064" y="629832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63328" y="661574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572264" y="714356"/>
            <a:ext cx="19699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Fees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558600" y="643378"/>
            <a:ext cx="0" cy="43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loan-to-value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24528" cy="404664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loan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conditions</a:t>
            </a:r>
            <a:r>
              <a:rPr lang="nb-NO" sz="2000" dirty="0" smtClean="0">
                <a:latin typeface="Univers 45 Light" pitchFamily="34" charset="0"/>
              </a:rPr>
              <a:t> for </a:t>
            </a:r>
            <a:r>
              <a:rPr lang="nb-NO" sz="2000" dirty="0" err="1" smtClean="0">
                <a:latin typeface="Univers 45 Light" pitchFamily="34" charset="0"/>
              </a:rPr>
              <a:t>households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</a:t>
            </a:r>
            <a:r>
              <a:rPr lang="nb-NO" sz="1600" dirty="0" err="1" smtClean="0">
                <a:latin typeface="Univers 45 Light" pitchFamily="34" charset="0"/>
              </a:rPr>
              <a:t>indicate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higher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margins. Positive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and </a:t>
            </a:r>
            <a:r>
              <a:rPr lang="nb-NO" sz="1600" dirty="0" err="1" smtClean="0">
                <a:latin typeface="Univers 45 Light" pitchFamily="34" charset="0"/>
              </a:rPr>
              <a:t>fees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standards.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LTI ratio and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LTV ratio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Arial Narrow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555776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loan-to-income</a:t>
            </a:r>
            <a:r>
              <a:rPr lang="nb-NO" sz="1600" dirty="0" smtClean="0">
                <a:latin typeface="Univers 45 Light" pitchFamily="34" charset="0"/>
              </a:rPr>
              <a:t> ratio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7708" y="5786454"/>
            <a:ext cx="8973448" cy="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increased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or </a:t>
            </a:r>
            <a:r>
              <a:rPr lang="nb-NO" sz="1600" dirty="0" err="1" smtClean="0">
                <a:latin typeface="Univers 45 Light" pitchFamily="34" charset="0"/>
              </a:rPr>
              <a:t>increased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drawdowns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lines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Norges Bank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39552" y="98072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</a:t>
            </a:r>
            <a:r>
              <a:rPr lang="nb-NO" sz="16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among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non-financial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corporations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03848" y="98072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03848" y="98072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Drawdowns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on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lines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9107056" cy="769957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4</a:t>
            </a:r>
            <a:r>
              <a:rPr lang="nb-NO" sz="2000" dirty="0" smtClean="0">
                <a:latin typeface="Univers 45 Light" pitchFamily="34" charset="0"/>
              </a:rPr>
              <a:t> Credit </a:t>
            </a:r>
            <a:r>
              <a:rPr lang="nb-NO" sz="2000" dirty="0" err="1" smtClean="0">
                <a:latin typeface="Univers 45 Light" pitchFamily="34" charset="0"/>
              </a:rPr>
              <a:t>demand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among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non-financial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corporations</a:t>
            </a:r>
            <a:r>
              <a:rPr lang="nb-NO" sz="2000" dirty="0" smtClean="0">
                <a:latin typeface="Univers 45 Light" pitchFamily="34" charset="0"/>
              </a:rPr>
              <a:t> and </a:t>
            </a:r>
            <a:r>
              <a:rPr lang="nb-NO" sz="2000" dirty="0" err="1" smtClean="0">
                <a:latin typeface="Univers 45 Light" pitchFamily="34" charset="0"/>
              </a:rPr>
              <a:t>drawdowns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on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lines.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2"/>
          <p:cNvGraphicFramePr>
            <a:graphicFrameLocks/>
          </p:cNvGraphicFramePr>
          <p:nvPr/>
        </p:nvGraphicFramePr>
        <p:xfrm>
          <a:off x="0" y="78579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5416" y="6003218"/>
            <a:ext cx="77153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457200" indent="-4572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61156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72000" y="908720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0872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46180" y="55416"/>
            <a:ext cx="9097820" cy="65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5 </a:t>
            </a:r>
            <a:r>
              <a:rPr lang="nb-NO" sz="2000" dirty="0" err="1" smtClean="0">
                <a:latin typeface="Univers 45 Light" pitchFamily="34" charset="0"/>
              </a:rPr>
              <a:t>Change</a:t>
            </a:r>
            <a:r>
              <a:rPr lang="nb-NO" sz="2000" dirty="0" smtClean="0">
                <a:latin typeface="Univers 45 Light" pitchFamily="34" charset="0"/>
              </a:rPr>
              <a:t> in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non-financial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corporations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/>
        </p:nvGraphicFramePr>
        <p:xfrm>
          <a:off x="0" y="69269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9156" y="5717466"/>
            <a:ext cx="8942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 </a:t>
            </a:r>
          </a:p>
          <a:p>
            <a:pPr marL="342900" indent="-342900" eaLnBrk="0" hangingPunct="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that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the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factor</a:t>
            </a:r>
            <a:r>
              <a:rPr lang="nb-NO" sz="1600" dirty="0" smtClean="0">
                <a:latin typeface="Univers 45 Light" pitchFamily="34" charset="0"/>
              </a:rPr>
              <a:t> has </a:t>
            </a:r>
            <a:r>
              <a:rPr lang="nb-NO" sz="1600" dirty="0" err="1" smtClean="0">
                <a:latin typeface="Univers 45 Light" pitchFamily="34" charset="0"/>
              </a:rPr>
              <a:t>contributed</a:t>
            </a:r>
            <a:r>
              <a:rPr lang="nb-NO" sz="1600" dirty="0" smtClean="0">
                <a:latin typeface="Univers 45 Light" pitchFamily="34" charset="0"/>
              </a:rPr>
              <a:t> to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342900" indent="-342900" eaLnBrk="0" hangingPunct="0"/>
            <a:r>
              <a:rPr lang="nb-NO" sz="1600" dirty="0" err="1" smtClean="0">
                <a:latin typeface="Univers 45 Light"/>
              </a:rPr>
              <a:t>Source</a:t>
            </a:r>
            <a:r>
              <a:rPr lang="nb-NO" sz="1600" dirty="0" smtClean="0">
                <a:latin typeface="Univers 45 Light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endParaRPr lang="nb-NO" sz="1600" dirty="0" smtClean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</a:t>
            </a:r>
            <a:endParaRPr lang="nb-NO" sz="1600" dirty="0" smtClean="0">
              <a:latin typeface="Univers 45 Light" pitchFamily="34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Economic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499992" y="836712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Banks’ risk </a:t>
            </a:r>
            <a:r>
              <a:rPr lang="nb-NO" sz="1600" dirty="0" err="1" smtClean="0">
                <a:latin typeface="Univers 45 Light"/>
              </a:rPr>
              <a:t>appetite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H="1" flipV="1">
            <a:off x="1907704" y="836710"/>
            <a:ext cx="0" cy="44644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37486" y="812938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785794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Sector-specific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outlook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46180" y="36944"/>
            <a:ext cx="8954976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 err="1" smtClean="0">
                <a:latin typeface="Univers 45 Light" pitchFamily="34" charset="0"/>
              </a:rPr>
              <a:t>Chart</a:t>
            </a:r>
            <a:r>
              <a:rPr lang="nb-NO" sz="2000" b="1" dirty="0" smtClean="0">
                <a:latin typeface="Univers 45 Light" pitchFamily="34" charset="0"/>
              </a:rPr>
              <a:t> 6 </a:t>
            </a:r>
            <a:r>
              <a:rPr lang="nb-NO" sz="2000" dirty="0" err="1" smtClean="0">
                <a:latin typeface="Univers 45 Light" pitchFamily="34" charset="0"/>
              </a:rPr>
              <a:t>Factors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affecting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credit</a:t>
            </a:r>
            <a:r>
              <a:rPr lang="nb-NO" sz="2000" dirty="0" smtClean="0">
                <a:latin typeface="Univers 45 Light" pitchFamily="34" charset="0"/>
              </a:rPr>
              <a:t> standards for </a:t>
            </a:r>
            <a:r>
              <a:rPr lang="nb-NO" sz="2000" dirty="0" err="1" smtClean="0">
                <a:latin typeface="Univers 45 Light" pitchFamily="34" charset="0"/>
              </a:rPr>
              <a:t>non-financial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nb-NO" sz="2000" dirty="0" err="1" smtClean="0">
                <a:latin typeface="Univers 45 Light" pitchFamily="34" charset="0"/>
              </a:rPr>
              <a:t>corporations</a:t>
            </a:r>
            <a:r>
              <a:rPr lang="nb-NO" sz="2000" dirty="0" smtClean="0">
                <a:latin typeface="Univers 45 Light" pitchFamily="34" charset="0"/>
              </a:rPr>
              <a:t>. Net </a:t>
            </a:r>
            <a:r>
              <a:rPr lang="nb-NO" sz="2000" dirty="0" err="1" smtClean="0">
                <a:latin typeface="Univers 45 Light" pitchFamily="34" charset="0"/>
              </a:rPr>
              <a:t>percentage</a:t>
            </a:r>
            <a:r>
              <a:rPr lang="nb-NO" sz="2000" dirty="0" smtClean="0">
                <a:latin typeface="Univers 45 Light" pitchFamily="34" charset="0"/>
              </a:rPr>
              <a:t> balances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endParaRPr lang="en-GB" sz="2000" baseline="30000" dirty="0">
              <a:latin typeface="Univers 45 Light" pitchFamily="34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6588" y="794466"/>
            <a:ext cx="0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214678" y="785794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Market </a:t>
            </a:r>
            <a:r>
              <a:rPr lang="nb-NO" sz="1600" dirty="0" err="1" smtClean="0">
                <a:latin typeface="Univers 45 Light"/>
              </a:rPr>
              <a:t>share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objectives</a:t>
            </a:r>
            <a:endParaRPr lang="nb-NO" sz="1600" dirty="0">
              <a:latin typeface="Univers 45 Ligh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868144" y="836712"/>
            <a:ext cx="1357244" cy="34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Funding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236296" y="836712"/>
            <a:ext cx="1285920" cy="5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Capital </a:t>
            </a:r>
            <a:r>
              <a:rPr lang="nb-NO" sz="1600" dirty="0" err="1" smtClean="0">
                <a:latin typeface="Univers 45 Light"/>
              </a:rPr>
              <a:t>adequacy</a:t>
            </a:r>
            <a:endParaRPr lang="nb-NO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92696"/>
          <a:ext cx="9144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55776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611560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3208" y="836712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64000" y="836712"/>
            <a:ext cx="0" cy="406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16216" y="836712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Fees</a:t>
            </a:r>
            <a:endParaRPr lang="nb-NO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60792" y="837168"/>
            <a:ext cx="0" cy="410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836712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Maximum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loan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maturity</a:t>
            </a:r>
            <a:endParaRPr lang="nb-NO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0" y="5367722"/>
            <a:ext cx="8929718" cy="1490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600" dirty="0" smtClean="0">
                <a:latin typeface="Univers 45 Light"/>
              </a:rPr>
              <a:t>1) </a:t>
            </a:r>
            <a:r>
              <a:rPr lang="nb-NO" sz="1600" dirty="0" err="1" smtClean="0">
                <a:latin typeface="Univers 45 Light"/>
              </a:rPr>
              <a:t>See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footnote</a:t>
            </a:r>
            <a:r>
              <a:rPr lang="nb-NO" sz="1600" dirty="0" smtClean="0">
                <a:latin typeface="Univers 45 Light"/>
              </a:rPr>
              <a:t> 1 in </a:t>
            </a:r>
            <a:r>
              <a:rPr lang="nb-NO" sz="1600" dirty="0" err="1" smtClean="0">
                <a:latin typeface="Univers 45 Light"/>
              </a:rPr>
              <a:t>Chart</a:t>
            </a:r>
            <a:r>
              <a:rPr lang="nb-NO" sz="1600" dirty="0" smtClean="0">
                <a:latin typeface="Univers 45 Light"/>
              </a:rPr>
              <a:t> 1 </a:t>
            </a:r>
            <a:endParaRPr lang="nb-NO" sz="1600" dirty="0">
              <a:latin typeface="Univers 45 Light"/>
            </a:endParaRPr>
          </a:p>
          <a:p>
            <a:pPr marL="36000" indent="-457200"/>
            <a:r>
              <a:rPr lang="nb-NO" sz="1600" dirty="0" smtClean="0">
                <a:latin typeface="Univers 45 Light"/>
              </a:rPr>
              <a:t>2) Positive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higher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margins. Positive</a:t>
            </a:r>
          </a:p>
          <a:p>
            <a:pPr marL="36000" indent="-457200"/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margins, </a:t>
            </a: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r>
              <a:rPr lang="nb-NO" sz="1600" dirty="0" smtClean="0">
                <a:latin typeface="Univers 45 Light"/>
              </a:rPr>
              <a:t> and </a:t>
            </a:r>
            <a:r>
              <a:rPr lang="nb-NO" sz="1600" dirty="0" err="1" smtClean="0">
                <a:latin typeface="Univers 45 Light"/>
              </a:rPr>
              <a:t>fees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tighter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credit</a:t>
            </a:r>
            <a:r>
              <a:rPr lang="nb-NO" sz="1600" dirty="0" smtClean="0">
                <a:latin typeface="Univers 45 Light"/>
              </a:rPr>
              <a:t> standards. Negative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maximum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loan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maturity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indicate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tighter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credit</a:t>
            </a:r>
            <a:r>
              <a:rPr lang="nb-NO" sz="1600" dirty="0" smtClean="0">
                <a:latin typeface="Univers 45 Light"/>
              </a:rPr>
              <a:t> standards</a:t>
            </a:r>
          </a:p>
          <a:p>
            <a:pPr marL="457200" indent="-457200"/>
            <a:r>
              <a:rPr lang="nb-NO" sz="1600" dirty="0" err="1" smtClean="0">
                <a:latin typeface="Univers 45 Light"/>
              </a:rPr>
              <a:t>Source</a:t>
            </a:r>
            <a:r>
              <a:rPr lang="nb-NO" sz="1600" dirty="0" smtClean="0">
                <a:latin typeface="Univers 45 Light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457200" indent="-457200"/>
            <a:endParaRPr lang="nb-NO" sz="1600" dirty="0">
              <a:latin typeface="Univers 45 Light"/>
            </a:endParaRP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36944" y="36944"/>
            <a:ext cx="8858280" cy="635000"/>
          </a:xfrm>
        </p:spPr>
        <p:txBody>
          <a:bodyPr/>
          <a:lstStyle/>
          <a:p>
            <a:pPr eaLnBrk="1" hangingPunct="1"/>
            <a:r>
              <a:rPr lang="nb-NO" sz="2000" b="1" dirty="0" err="1" smtClean="0">
                <a:latin typeface="Univers 45 Light"/>
              </a:rPr>
              <a:t>Chart</a:t>
            </a:r>
            <a:r>
              <a:rPr lang="nb-NO" sz="2000" b="1" dirty="0" smtClean="0">
                <a:latin typeface="Univers 45 Light"/>
              </a:rPr>
              <a:t>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nb-NO" sz="2000" dirty="0" err="1" smtClean="0">
                <a:latin typeface="Univers 45 Light"/>
              </a:rPr>
              <a:t>Change</a:t>
            </a:r>
            <a:r>
              <a:rPr lang="nb-NO" sz="2000" dirty="0" smtClean="0">
                <a:latin typeface="Univers 45 Light"/>
              </a:rPr>
              <a:t> in </a:t>
            </a:r>
            <a:r>
              <a:rPr lang="nb-NO" sz="2000" dirty="0" err="1" smtClean="0">
                <a:latin typeface="Univers 45 Light"/>
              </a:rPr>
              <a:t>loan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nb-NO" sz="2000" dirty="0" err="1" smtClean="0">
                <a:latin typeface="Univers 45 Light"/>
              </a:rPr>
              <a:t>conditions</a:t>
            </a:r>
            <a:r>
              <a:rPr lang="nb-NO" sz="2000" dirty="0" smtClean="0">
                <a:latin typeface="Univers 45 Light"/>
              </a:rPr>
              <a:t> for </a:t>
            </a:r>
            <a:r>
              <a:rPr lang="nb-NO" sz="2000" dirty="0" err="1" smtClean="0">
                <a:latin typeface="Univers 45 Light"/>
              </a:rPr>
              <a:t>non-financial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nb-NO" sz="2000" dirty="0" err="1" smtClean="0">
                <a:latin typeface="Univers 45 Light"/>
              </a:rPr>
              <a:t>corporations</a:t>
            </a:r>
            <a:r>
              <a:rPr lang="nb-NO" sz="2000" dirty="0" smtClean="0">
                <a:latin typeface="Univers 45 Light"/>
              </a:rPr>
              <a:t>. </a:t>
            </a:r>
            <a:br>
              <a:rPr lang="nb-NO" sz="2000" dirty="0" smtClean="0">
                <a:latin typeface="Univers 45 Light"/>
              </a:rPr>
            </a:br>
            <a:r>
              <a:rPr lang="nb-NO" sz="2000" dirty="0" smtClean="0">
                <a:latin typeface="Univers 45 Light"/>
              </a:rPr>
              <a:t>Net </a:t>
            </a:r>
            <a:r>
              <a:rPr lang="nb-NO" sz="2000" dirty="0" err="1" smtClean="0">
                <a:latin typeface="Univers 45 Light"/>
              </a:rPr>
              <a:t>percentage</a:t>
            </a:r>
            <a:r>
              <a:rPr lang="nb-NO" sz="2000" dirty="0" smtClean="0">
                <a:latin typeface="Univers 45 Light"/>
              </a:rPr>
              <a:t> balances</a:t>
            </a:r>
            <a:r>
              <a:rPr lang="nb-NO" sz="2000" baseline="30000" dirty="0" smtClean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5611</TotalTime>
  <Words>469</Words>
  <Application>Microsoft Office PowerPoint</Application>
  <PresentationFormat>On-screen Show (4:3)</PresentationFormat>
  <Paragraphs>81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Slide 1</vt:lpstr>
      <vt:lpstr>Chart 1 Household credit demand. Net percentage balances.1), 2)</vt:lpstr>
      <vt:lpstr>Slide 3</vt:lpstr>
      <vt:lpstr>Chart 3 Change in loan conditions for households. Net percentage balances1), 2)</vt:lpstr>
      <vt:lpstr>Chart 4 Credit demand among non-financial corporations and drawdowns on credit lines. Net percentage balances1), 2)</vt:lpstr>
      <vt:lpstr>Slide 6</vt:lpstr>
      <vt:lpstr>Slide 7</vt:lpstr>
      <vt:lpstr>Chart 7 Change in loan conditions for non-financial corporations.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Grethe Frøyland</cp:lastModifiedBy>
  <cp:revision>426</cp:revision>
  <dcterms:created xsi:type="dcterms:W3CDTF">2008-03-11T13:27:45Z</dcterms:created>
  <dcterms:modified xsi:type="dcterms:W3CDTF">2010-10-20T10:52:53Z</dcterms:modified>
</cp:coreProperties>
</file>