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58" r:id="rId4"/>
    <p:sldId id="259" r:id="rId5"/>
    <p:sldId id="260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0080"/>
    <a:srgbClr val="190080"/>
    <a:srgbClr val="000066"/>
    <a:srgbClr val="006666"/>
    <a:srgbClr val="E4E4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94377" autoAdjust="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6151574803149787E-2"/>
          <c:y val="2.6427969348659052E-2"/>
          <c:w val="0.8676968503937047"/>
          <c:h val="0.86572126436781816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Sheet1!$A$2:$A$53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Sheet1!$B$2:$B$53</c:f>
              <c:numCache>
                <c:formatCode>General</c:formatCode>
                <c:ptCount val="12"/>
                <c:pt idx="0">
                  <c:v>-4.9000000000000004</c:v>
                </c:pt>
                <c:pt idx="1">
                  <c:v>-9.6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Sheet1!$A$2:$A$53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Sheet1!$D$2:$D$53</c:f>
              <c:numCache>
                <c:formatCode>General</c:formatCode>
                <c:ptCount val="12"/>
                <c:pt idx="3">
                  <c:v>-4.9000000000000004</c:v>
                </c:pt>
                <c:pt idx="4">
                  <c:v>-9.6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Sheet1!$A$2:$A$53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Sheet1!$F$2:$F$53</c:f>
              <c:numCache>
                <c:formatCode>General</c:formatCode>
                <c:ptCount val="12"/>
                <c:pt idx="6">
                  <c:v>-17.5</c:v>
                </c:pt>
                <c:pt idx="7">
                  <c:v>-16.8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Sheet1!$A$2:$A$53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Sheet1!$H$2:$H$53</c:f>
              <c:numCache>
                <c:formatCode>General</c:formatCode>
                <c:ptCount val="12"/>
                <c:pt idx="9" formatCode="0.0">
                  <c:v>15.8</c:v>
                </c:pt>
                <c:pt idx="10" formatCode="0.0">
                  <c:v>13.9</c:v>
                </c:pt>
              </c:numCache>
            </c:numRef>
          </c:val>
        </c:ser>
        <c:gapWidth val="140"/>
        <c:overlap val="100"/>
        <c:axId val="183059200"/>
        <c:axId val="18306112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Sheet1!$C$2:$C$53</c:f>
              <c:numCache>
                <c:formatCode>General</c:formatCode>
                <c:ptCount val="12"/>
                <c:pt idx="0">
                  <c:v>29.8</c:v>
                </c:pt>
                <c:pt idx="1">
                  <c:v>-8.5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Sheet1!$E$2:$E$53</c:f>
              <c:numCache>
                <c:formatCode>General</c:formatCode>
                <c:ptCount val="12"/>
                <c:pt idx="3">
                  <c:v>32</c:v>
                </c:pt>
                <c:pt idx="4">
                  <c:v>-8.5</c:v>
                </c:pt>
                <c:pt idx="5">
                  <c:v>4.2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Sheet1!$G$2:$G$53</c:f>
              <c:numCache>
                <c:formatCode>General</c:formatCode>
                <c:ptCount val="12"/>
                <c:pt idx="6">
                  <c:v>18.8</c:v>
                </c:pt>
                <c:pt idx="7">
                  <c:v>-14.6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Sheet1!$I$2:$I$53</c:f>
              <c:numCache>
                <c:formatCode>General</c:formatCode>
                <c:ptCount val="12"/>
                <c:pt idx="9">
                  <c:v>17.5</c:v>
                </c:pt>
                <c:pt idx="10">
                  <c:v>-13.6</c:v>
                </c:pt>
                <c:pt idx="11">
                  <c:v>-11.1</c:v>
                </c:pt>
              </c:numCache>
            </c:numRef>
          </c:val>
        </c:ser>
        <c:marker val="1"/>
        <c:axId val="183067008"/>
        <c:axId val="183068544"/>
      </c:lineChart>
      <c:catAx>
        <c:axId val="183059200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83061120"/>
        <c:crossesAt val="0"/>
        <c:auto val="1"/>
        <c:lblAlgn val="ctr"/>
        <c:lblOffset val="100"/>
        <c:tickLblSkip val="1"/>
        <c:tickMarkSkip val="4"/>
      </c:catAx>
      <c:valAx>
        <c:axId val="18306112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3059200"/>
        <c:crosses val="autoZero"/>
        <c:crossBetween val="between"/>
        <c:majorUnit val="20"/>
        <c:minorUnit val="20"/>
      </c:valAx>
      <c:catAx>
        <c:axId val="18306700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3068544"/>
        <c:crossesAt val="-90"/>
        <c:auto val="1"/>
        <c:lblAlgn val="ctr"/>
        <c:lblOffset val="100"/>
        <c:tickLblSkip val="1"/>
        <c:tickMarkSkip val="1"/>
      </c:catAx>
      <c:valAx>
        <c:axId val="18306854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3067008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65940229885057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Sheet1!$B$2:$B$66</c:f>
              <c:numCache>
                <c:formatCode>General</c:formatCode>
                <c:ptCount val="15"/>
                <c:pt idx="0">
                  <c:v>-6.5</c:v>
                </c:pt>
                <c:pt idx="1">
                  <c:v>-2.2999999999999998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Sheet1!$D$2:$D$66</c:f>
              <c:numCache>
                <c:formatCode>General</c:formatCode>
                <c:ptCount val="15"/>
                <c:pt idx="3">
                  <c:v>1.8</c:v>
                </c:pt>
                <c:pt idx="4">
                  <c:v>-22.2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Sheet1!$F$2:$F$66</c:f>
              <c:numCache>
                <c:formatCode>General</c:formatCode>
                <c:ptCount val="15"/>
                <c:pt idx="6">
                  <c:v>2.2999999999999998</c:v>
                </c:pt>
                <c:pt idx="7">
                  <c:v>5.2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Sheet1!$H$2:$H$66</c:f>
              <c:numCache>
                <c:formatCode>General</c:formatCode>
                <c:ptCount val="15"/>
                <c:pt idx="9">
                  <c:v>-4.2</c:v>
                </c:pt>
                <c:pt idx="10">
                  <c:v>-2.2999999999999998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Sheet1!$A$2:$A$66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Sheet1!$J$2:$J$66</c:f>
              <c:numCache>
                <c:formatCode>General</c:formatCode>
                <c:ptCount val="15"/>
                <c:pt idx="12">
                  <c:v>2.2999999999999998</c:v>
                </c:pt>
                <c:pt idx="13">
                  <c:v>3</c:v>
                </c:pt>
              </c:numCache>
            </c:numRef>
          </c:val>
        </c:ser>
        <c:gapWidth val="140"/>
        <c:overlap val="100"/>
        <c:axId val="188949632"/>
        <c:axId val="18895155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Sheet1!$C$2:$C$66</c:f>
              <c:numCache>
                <c:formatCode>General</c:formatCode>
                <c:ptCount val="15"/>
                <c:pt idx="0">
                  <c:v>-3</c:v>
                </c:pt>
                <c:pt idx="1">
                  <c:v>0</c:v>
                </c:pt>
                <c:pt idx="2">
                  <c:v>0.70000000000000029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Sheet1!$E$2:$E$66</c:f>
              <c:numCache>
                <c:formatCode>General</c:formatCode>
                <c:ptCount val="15"/>
                <c:pt idx="3">
                  <c:v>-7.8</c:v>
                </c:pt>
                <c:pt idx="4">
                  <c:v>0</c:v>
                </c:pt>
                <c:pt idx="5">
                  <c:v>-7.1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Sheet1!$G$2:$G$66</c:f>
              <c:numCache>
                <c:formatCode>General</c:formatCode>
                <c:ptCount val="15"/>
                <c:pt idx="6">
                  <c:v>0</c:v>
                </c:pt>
                <c:pt idx="7">
                  <c:v>2.2999999999999998</c:v>
                </c:pt>
                <c:pt idx="8">
                  <c:v>2.2999999999999998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Sheet1!$I$2:$I$66</c:f>
              <c:numCache>
                <c:formatCode>General</c:formatCode>
                <c:ptCount val="15"/>
                <c:pt idx="9">
                  <c:v>-7.2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Sheet1!$A$2:$A$66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Sheet1!$K$2:$K$66</c:f>
              <c:numCache>
                <c:formatCode>General</c:formatCode>
                <c:ptCount val="15"/>
                <c:pt idx="12">
                  <c:v>0</c:v>
                </c:pt>
                <c:pt idx="13">
                  <c:v>-5.2</c:v>
                </c:pt>
                <c:pt idx="14">
                  <c:v>0</c:v>
                </c:pt>
              </c:numCache>
            </c:numRef>
          </c:val>
        </c:ser>
        <c:marker val="1"/>
        <c:axId val="188969728"/>
        <c:axId val="188971264"/>
      </c:lineChart>
      <c:catAx>
        <c:axId val="188949632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88951552"/>
        <c:crossesAt val="0"/>
        <c:auto val="1"/>
        <c:lblAlgn val="ctr"/>
        <c:lblOffset val="100"/>
        <c:tickLblSkip val="1"/>
        <c:tickMarkSkip val="4"/>
      </c:catAx>
      <c:valAx>
        <c:axId val="18895155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8949632"/>
        <c:crosses val="autoZero"/>
        <c:crossBetween val="between"/>
        <c:majorUnit val="20"/>
        <c:minorUnit val="20"/>
      </c:valAx>
      <c:catAx>
        <c:axId val="188969728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8971264"/>
        <c:crossesAt val="-90"/>
        <c:auto val="1"/>
        <c:lblAlgn val="ctr"/>
        <c:lblOffset val="100"/>
        <c:tickLblSkip val="1"/>
        <c:tickMarkSkip val="1"/>
      </c:catAx>
      <c:valAx>
        <c:axId val="18897126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8969728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4890957854406324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Sheet1!$B$2:$B$53</c:f>
              <c:numCache>
                <c:formatCode>General</c:formatCode>
                <c:ptCount val="12"/>
                <c:pt idx="0">
                  <c:v>-20.100000000000001</c:v>
                </c:pt>
                <c:pt idx="1">
                  <c:v>-16.2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Sheet1!$D$2:$D$53</c:f>
              <c:numCache>
                <c:formatCode>General</c:formatCode>
                <c:ptCount val="12"/>
                <c:pt idx="3">
                  <c:v>-2.2999999999999998</c:v>
                </c:pt>
                <c:pt idx="4">
                  <c:v>-2.2999999999999998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Sheet1!$F$2:$F$53</c:f>
              <c:numCache>
                <c:formatCode>General</c:formatCode>
                <c:ptCount val="12"/>
                <c:pt idx="6">
                  <c:v>-2.2999999999999998</c:v>
                </c:pt>
                <c:pt idx="7">
                  <c:v>-6.5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Sheet1!$H$2:$H$53</c:f>
              <c:numCache>
                <c:formatCode>General</c:formatCode>
                <c:ptCount val="12"/>
                <c:pt idx="9">
                  <c:v>3</c:v>
                </c:pt>
                <c:pt idx="10">
                  <c:v>5.2</c:v>
                </c:pt>
              </c:numCache>
            </c:numRef>
          </c:val>
        </c:ser>
        <c:gapWidth val="140"/>
        <c:overlap val="100"/>
        <c:axId val="190742912"/>
        <c:axId val="190744832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Sheet1!$E$2:$E$53</c:f>
              <c:numCache>
                <c:formatCode>General</c:formatCode>
                <c:ptCount val="12"/>
                <c:pt idx="3">
                  <c:v>-21.8</c:v>
                </c:pt>
                <c:pt idx="4">
                  <c:v>-2.2999999999999998</c:v>
                </c:pt>
                <c:pt idx="5">
                  <c:v>-2.2999999999999998</c:v>
                </c:pt>
              </c:numCache>
            </c:numRef>
          </c:val>
        </c:ser>
        <c:marker val="1"/>
        <c:axId val="190742912"/>
        <c:axId val="190744832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Sheet1!$C$2:$C$53</c:f>
              <c:numCache>
                <c:formatCode>General</c:formatCode>
                <c:ptCount val="12"/>
                <c:pt idx="0">
                  <c:v>-15</c:v>
                </c:pt>
                <c:pt idx="1">
                  <c:v>-5</c:v>
                </c:pt>
                <c:pt idx="2">
                  <c:v>-3.6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Sheet1!$G$2:$G$53</c:f>
              <c:numCache>
                <c:formatCode>General</c:formatCode>
                <c:ptCount val="12"/>
                <c:pt idx="6">
                  <c:v>-26</c:v>
                </c:pt>
                <c:pt idx="7">
                  <c:v>-6.5</c:v>
                </c:pt>
                <c:pt idx="8">
                  <c:v>-2.2999999999999998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Sheet1!$A$2:$A$53</c:f>
              <c:strCache>
                <c:ptCount val="12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</c:strCache>
            </c:strRef>
          </c:cat>
          <c:val>
            <c:numRef>
              <c:f>Sheet1!$I$2:$I$53</c:f>
              <c:numCache>
                <c:formatCode>General</c:formatCode>
                <c:ptCount val="12"/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marker val="1"/>
        <c:axId val="190763008"/>
        <c:axId val="190764544"/>
      </c:lineChart>
      <c:catAx>
        <c:axId val="190742912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90744832"/>
        <c:crossesAt val="0"/>
        <c:auto val="1"/>
        <c:lblAlgn val="ctr"/>
        <c:lblOffset val="100"/>
        <c:tickLblSkip val="1"/>
        <c:tickMarkSkip val="4"/>
      </c:catAx>
      <c:valAx>
        <c:axId val="19074483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0742912"/>
        <c:crosses val="autoZero"/>
        <c:crossBetween val="between"/>
        <c:majorUnit val="20"/>
        <c:minorUnit val="20"/>
      </c:valAx>
      <c:catAx>
        <c:axId val="19076300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0764544"/>
        <c:crossesAt val="-90"/>
        <c:auto val="1"/>
        <c:lblAlgn val="ctr"/>
        <c:lblOffset val="100"/>
        <c:tickLblSkip val="1"/>
        <c:tickMarkSkip val="1"/>
      </c:catAx>
      <c:valAx>
        <c:axId val="19076454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0763008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1816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Sheet1!$A$2:$A$40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Sheet1!$B$2:$B$40</c:f>
              <c:numCache>
                <c:formatCode>General</c:formatCode>
                <c:ptCount val="9"/>
                <c:pt idx="0">
                  <c:v>31.5</c:v>
                </c:pt>
                <c:pt idx="1">
                  <c:v>5.0999999999999996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Sheet1!$A$2:$A$40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Sheet1!$D$2:$D$40</c:f>
              <c:numCache>
                <c:formatCode>General</c:formatCode>
                <c:ptCount val="9"/>
                <c:pt idx="3">
                  <c:v>0</c:v>
                </c:pt>
                <c:pt idx="4">
                  <c:v>0.9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Sheet1!$A$2:$A$40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Sheet1!$F$2:$F$40</c:f>
              <c:numCache>
                <c:formatCode>General</c:formatCode>
                <c:ptCount val="9"/>
                <c:pt idx="6">
                  <c:v>0.9</c:v>
                </c:pt>
                <c:pt idx="7">
                  <c:v>13</c:v>
                </c:pt>
              </c:numCache>
            </c:numRef>
          </c:val>
        </c:ser>
        <c:gapWidth val="140"/>
        <c:overlap val="100"/>
        <c:axId val="190708736"/>
        <c:axId val="19091123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Sheet1!$A$2:$A$40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Sheet1!$C$2:$C$40</c:f>
              <c:numCache>
                <c:formatCode>General</c:formatCode>
                <c:ptCount val="9"/>
                <c:pt idx="0">
                  <c:v>26.2</c:v>
                </c:pt>
                <c:pt idx="1">
                  <c:v>12.9</c:v>
                </c:pt>
                <c:pt idx="2">
                  <c:v>25.8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Sheet1!$A$2:$A$40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Sheet1!$E$2:$E$40</c:f>
              <c:numCache>
                <c:formatCode>General</c:formatCode>
                <c:ptCount val="9"/>
                <c:pt idx="3">
                  <c:v>0</c:v>
                </c:pt>
                <c:pt idx="4">
                  <c:v>0.9</c:v>
                </c:pt>
                <c:pt idx="5">
                  <c:v>18.8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Sheet1!$A$2:$A$40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Sheet1!$G$2:$G$40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  <c:pt idx="8">
                  <c:v>14.4</c:v>
                </c:pt>
              </c:numCache>
            </c:numRef>
          </c:val>
        </c:ser>
        <c:marker val="1"/>
        <c:axId val="190708736"/>
        <c:axId val="190911232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Sheet1!$A$2:$A$40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Sheet1!$H$2:$H$40</c:f>
              <c:numCache>
                <c:formatCode>General</c:formatCode>
                <c:ptCount val="9"/>
              </c:numCache>
            </c:numRef>
          </c:val>
        </c:ser>
        <c:marker val="1"/>
        <c:axId val="190926848"/>
        <c:axId val="190912768"/>
      </c:lineChart>
      <c:catAx>
        <c:axId val="190708736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190911232"/>
        <c:crossesAt val="0"/>
        <c:auto val="1"/>
        <c:lblAlgn val="ctr"/>
        <c:lblOffset val="100"/>
        <c:tickLblSkip val="1"/>
        <c:tickMarkSkip val="4"/>
      </c:catAx>
      <c:valAx>
        <c:axId val="19091123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0708736"/>
        <c:crosses val="autoZero"/>
        <c:crossBetween val="between"/>
        <c:majorUnit val="20"/>
        <c:minorUnit val="20"/>
      </c:valAx>
      <c:valAx>
        <c:axId val="190912768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en-US"/>
          </a:p>
        </c:txPr>
        <c:crossAx val="190926848"/>
        <c:crosses val="max"/>
        <c:crossBetween val="between"/>
        <c:majorUnit val="20"/>
      </c:valAx>
      <c:catAx>
        <c:axId val="190926848"/>
        <c:scaling>
          <c:orientation val="minMax"/>
        </c:scaling>
        <c:axPos val="b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en-US"/>
          </a:p>
        </c:txPr>
        <c:crossAx val="190912768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5693132108486499E-2"/>
          <c:y val="2.6221072796934943E-2"/>
          <c:w val="0.86861373578302714"/>
          <c:h val="0.8659281609195406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Sheet1!$A$2:$A$27</c:f>
              <c:strCache>
                <c:ptCount val="6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</c:strCache>
            </c:strRef>
          </c:cat>
          <c:val>
            <c:numRef>
              <c:f>Sheet1!$B$2:$B$27</c:f>
              <c:numCache>
                <c:formatCode>General</c:formatCode>
                <c:ptCount val="6"/>
                <c:pt idx="0">
                  <c:v>7.9</c:v>
                </c:pt>
                <c:pt idx="1">
                  <c:v>0.9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Sheet1!$A$2:$A$27</c:f>
              <c:strCache>
                <c:ptCount val="6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</c:strCache>
            </c:strRef>
          </c:cat>
          <c:val>
            <c:numRef>
              <c:f>Sheet1!$D$2:$D$27</c:f>
              <c:numCache>
                <c:formatCode>General</c:formatCode>
                <c:ptCount val="6"/>
                <c:pt idx="3">
                  <c:v>-0.9</c:v>
                </c:pt>
                <c:pt idx="4">
                  <c:v>0.9</c:v>
                </c:pt>
              </c:numCache>
            </c:numRef>
          </c:val>
        </c:ser>
        <c:gapWidth val="140"/>
        <c:overlap val="100"/>
        <c:axId val="191179776"/>
        <c:axId val="19120243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Sheet1!$A$2:$A$27</c:f>
              <c:strCache>
                <c:ptCount val="6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</c:strCache>
            </c:strRef>
          </c:cat>
          <c:val>
            <c:numRef>
              <c:f>Sheet1!$C$2:$C$27</c:f>
              <c:numCache>
                <c:formatCode>General</c:formatCode>
                <c:ptCount val="6"/>
                <c:pt idx="0">
                  <c:v>12.9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Sheet1!$A$2:$A$27</c:f>
              <c:strCache>
                <c:ptCount val="6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</c:strCache>
            </c:strRef>
          </c:cat>
          <c:val>
            <c:numRef>
              <c:f>Sheet1!$E$2:$E$27</c:f>
              <c:numCache>
                <c:formatCode>General</c:formatCode>
                <c:ptCount val="6"/>
                <c:pt idx="3">
                  <c:v>5.9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marker val="1"/>
        <c:axId val="191203968"/>
        <c:axId val="191205760"/>
      </c:lineChart>
      <c:catAx>
        <c:axId val="191179776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191202432"/>
        <c:crossesAt val="0"/>
        <c:auto val="1"/>
        <c:lblAlgn val="ctr"/>
        <c:lblOffset val="100"/>
        <c:tickLblSkip val="1"/>
        <c:tickMarkSkip val="4"/>
      </c:catAx>
      <c:valAx>
        <c:axId val="19120243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1179776"/>
        <c:crosses val="autoZero"/>
        <c:crossBetween val="between"/>
        <c:majorUnit val="20"/>
        <c:minorUnit val="20"/>
      </c:valAx>
      <c:catAx>
        <c:axId val="19120396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1205760"/>
        <c:crossesAt val="-90"/>
        <c:auto val="1"/>
        <c:lblAlgn val="ctr"/>
        <c:lblOffset val="100"/>
        <c:tickLblSkip val="1"/>
        <c:tickMarkSkip val="1"/>
      </c:catAx>
      <c:valAx>
        <c:axId val="19120576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1203968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047"/>
          <c:h val="0.86572126436781816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Sheet1!$A$2:$A$79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Sheet1!$B$2:$B$79</c:f>
              <c:numCache>
                <c:formatCode>General</c:formatCode>
                <c:ptCount val="18"/>
                <c:pt idx="0">
                  <c:v>0</c:v>
                </c:pt>
                <c:pt idx="1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Sheet1!$A$2:$A$79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Sheet1!$D$2:$D$79</c:f>
              <c:numCache>
                <c:formatCode>General</c:formatCode>
                <c:ptCount val="18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Sheet1!$A$2:$A$79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Sheet1!$F$2:$F$79</c:f>
              <c:numCache>
                <c:formatCode>General</c:formatCode>
                <c:ptCount val="18"/>
                <c:pt idx="6">
                  <c:v>0.9</c:v>
                </c:pt>
                <c:pt idx="7">
                  <c:v>0.9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Sheet1!$A$2:$A$79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Sheet1!$H$2:$H$79</c:f>
              <c:numCache>
                <c:formatCode>General</c:formatCode>
                <c:ptCount val="18"/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Sheet1!$A$2:$A$79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Sheet1!$J$2:$J$79</c:f>
              <c:numCache>
                <c:formatCode>General</c:formatCode>
                <c:ptCount val="18"/>
                <c:pt idx="12">
                  <c:v>6.8</c:v>
                </c:pt>
                <c:pt idx="13">
                  <c:v>5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Sheet1!$A$2:$A$79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Sheet1!$L$2:$L$79</c:f>
              <c:numCache>
                <c:formatCode>General</c:formatCode>
                <c:ptCount val="18"/>
                <c:pt idx="15">
                  <c:v>5.9</c:v>
                </c:pt>
                <c:pt idx="16">
                  <c:v>0</c:v>
                </c:pt>
              </c:numCache>
            </c:numRef>
          </c:val>
        </c:ser>
        <c:gapWidth val="140"/>
        <c:overlap val="100"/>
        <c:axId val="191408384"/>
        <c:axId val="19142284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Sheet1!$C$2:$C$79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4.0999999999999996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Sheet1!$E$2:$E$79</c:f>
              <c:numCache>
                <c:formatCode>General</c:formatCode>
                <c:ptCount val="18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Sheet1!$G$2:$G$79</c:f>
              <c:numCache>
                <c:formatCode>General</c:formatCode>
                <c:ptCount val="18"/>
                <c:pt idx="6">
                  <c:v>13</c:v>
                </c:pt>
                <c:pt idx="7">
                  <c:v>0.9</c:v>
                </c:pt>
                <c:pt idx="8">
                  <c:v>0.9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Sheet1!$I$2:$I$79</c:f>
              <c:numCache>
                <c:formatCode>General</c:formatCode>
                <c:ptCount val="18"/>
                <c:pt idx="9">
                  <c:v>4.0999999999999996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Sheet1!$A$2:$A$79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Sheet1!$K$2:$K$79</c:f>
              <c:numCache>
                <c:formatCode>General</c:formatCode>
                <c:ptCount val="18"/>
                <c:pt idx="12">
                  <c:v>7</c:v>
                </c:pt>
                <c:pt idx="13">
                  <c:v>-0.9</c:v>
                </c:pt>
                <c:pt idx="14">
                  <c:v>4.0999999999999996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Sheet1!$A$2:$A$79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Sheet1!$M$2:$M$79</c:f>
              <c:numCache>
                <c:formatCode>General</c:formatCode>
                <c:ptCount val="18"/>
                <c:pt idx="15">
                  <c:v>5.9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marker val="1"/>
        <c:axId val="191424384"/>
        <c:axId val="191425920"/>
      </c:lineChart>
      <c:catAx>
        <c:axId val="191408384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191422848"/>
        <c:crossesAt val="0"/>
        <c:auto val="1"/>
        <c:lblAlgn val="ctr"/>
        <c:lblOffset val="100"/>
        <c:tickLblSkip val="1"/>
        <c:tickMarkSkip val="4"/>
      </c:catAx>
      <c:valAx>
        <c:axId val="19142284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1408384"/>
        <c:crosses val="autoZero"/>
        <c:crossBetween val="between"/>
        <c:majorUnit val="20"/>
        <c:minorUnit val="20"/>
      </c:valAx>
      <c:catAx>
        <c:axId val="19142438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1425920"/>
        <c:crossesAt val="-90"/>
        <c:auto val="1"/>
        <c:lblAlgn val="ctr"/>
        <c:lblOffset val="100"/>
        <c:tickLblSkip val="1"/>
        <c:tickMarkSkip val="1"/>
      </c:catAx>
      <c:valAx>
        <c:axId val="19142592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1424384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047"/>
          <c:h val="0.86572126436781816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Sheet1!$A$2:$A$40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4kv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Sheet1!$B$2:$B$40</c:f>
              <c:numCache>
                <c:formatCode>General</c:formatCode>
                <c:ptCount val="12"/>
                <c:pt idx="0">
                  <c:v>-36.200000000000003</c:v>
                </c:pt>
                <c:pt idx="1">
                  <c:v>11.7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Sheet1!$A$2:$A$40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4kv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Sheet1!$D$2:$D$40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Sheet1!$A$2:$A$40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4kv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Sheet1!$F$2:$F$40</c:f>
              <c:numCache>
                <c:formatCode>General</c:formatCode>
                <c:ptCount val="12"/>
                <c:pt idx="6">
                  <c:v>7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Sheet1!$A$2:$A$40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4kv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Sheet1!$H$2:$H$40</c:f>
              <c:numCache>
                <c:formatCode>General</c:formatCode>
                <c:ptCount val="12"/>
                <c:pt idx="9">
                  <c:v>0.9</c:v>
                </c:pt>
                <c:pt idx="10">
                  <c:v>0.9</c:v>
                </c:pt>
              </c:numCache>
            </c:numRef>
          </c:val>
        </c:ser>
        <c:gapWidth val="140"/>
        <c:overlap val="100"/>
        <c:axId val="191509632"/>
        <c:axId val="19151155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Sheet1!$A$2:$A$40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4kv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Sheet1!$C$2:$C$40</c:f>
              <c:numCache>
                <c:formatCode>General</c:formatCode>
                <c:ptCount val="12"/>
                <c:pt idx="0">
                  <c:v>-19.2</c:v>
                </c:pt>
                <c:pt idx="1">
                  <c:v>14.2</c:v>
                </c:pt>
                <c:pt idx="2">
                  <c:v>11.9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Sheet1!$A$2:$A$40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4kv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Sheet1!$E$2:$E$40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  <c:pt idx="5">
                  <c:v>-0.9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Maksimal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Sheet1!$A$2:$A$40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4kv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Sheet1!$G$2:$G$40</c:f>
              <c:numCache>
                <c:formatCode>General</c:formatCode>
                <c:ptCount val="12"/>
                <c:pt idx="6">
                  <c:v>7</c:v>
                </c:pt>
                <c:pt idx="7">
                  <c:v>0</c:v>
                </c:pt>
                <c:pt idx="8">
                  <c:v>7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Sheet1!$A$2:$A$40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4kv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Sheet1!$I$2:$I$40</c:f>
              <c:numCache>
                <c:formatCode>General</c:formatCode>
                <c:ptCount val="12"/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marker val="1"/>
        <c:axId val="191521536"/>
        <c:axId val="191523072"/>
      </c:lineChart>
      <c:catAx>
        <c:axId val="191509632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91511552"/>
        <c:crossesAt val="0"/>
        <c:auto val="1"/>
        <c:lblAlgn val="ctr"/>
        <c:lblOffset val="100"/>
        <c:tickLblSkip val="1"/>
        <c:tickMarkSkip val="4"/>
      </c:catAx>
      <c:valAx>
        <c:axId val="19151155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1509632"/>
        <c:crosses val="autoZero"/>
        <c:crossBetween val="between"/>
        <c:majorUnit val="20"/>
        <c:minorUnit val="20"/>
      </c:valAx>
      <c:catAx>
        <c:axId val="19152153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1523072"/>
        <c:crossesAt val="-90"/>
        <c:auto val="1"/>
        <c:lblAlgn val="ctr"/>
        <c:lblOffset val="100"/>
        <c:tickLblSkip val="1"/>
        <c:tickMarkSkip val="1"/>
      </c:catAx>
      <c:valAx>
        <c:axId val="19152307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1521536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0.17518</cdr:y>
    </cdr:from>
    <cdr:to>
      <cdr:x>0.75987</cdr:x>
      <cdr:y>0.89242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48264" y="914444"/>
          <a:ext cx="0" cy="374399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921" y="142871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0.88334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182521" y="14704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0.63281</cdr:x>
      <cdr:y>0.02817</cdr:y>
    </cdr:from>
    <cdr:to>
      <cdr:x>0.79925</cdr:x>
      <cdr:y>0.1402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6414" y="147047"/>
          <a:ext cx="1521889" cy="5847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Finansierings-situasjonen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0.78125</cdr:x>
      <cdr:y>0.02737</cdr:y>
    </cdr:from>
    <cdr:to>
      <cdr:x>0.92969</cdr:x>
      <cdr:y>0.14266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3768" y="142876"/>
          <a:ext cx="1357322" cy="6018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Kapital-dekning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Norges Banks utlånsundersøkelse 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 smtClean="0">
                <a:solidFill>
                  <a:schemeClr val="tx2"/>
                </a:solidFill>
              </a:rPr>
              <a:t>3. </a:t>
            </a:r>
            <a:r>
              <a:rPr lang="nb-NO" sz="4000" dirty="0">
                <a:solidFill>
                  <a:schemeClr val="tx2"/>
                </a:solidFill>
              </a:rPr>
              <a:t>kvartal </a:t>
            </a:r>
            <a:r>
              <a:rPr lang="nb-NO" sz="4000" dirty="0" smtClean="0">
                <a:solidFill>
                  <a:schemeClr val="tx2"/>
                </a:solidFill>
              </a:rPr>
              <a:t>2010 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571736" y="571480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Vanlige boliglån</a:t>
            </a:r>
            <a:r>
              <a:rPr lang="nb-NO" sz="1600" baseline="30000" dirty="0">
                <a:latin typeface="Univers 45 Light" pitchFamily="34" charset="0"/>
              </a:rPr>
              <a:t>3)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71472" y="571480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6572264" y="571480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Fastrentelån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6553214" y="5714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4572000" y="571480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Rammelån</a:t>
            </a:r>
            <a:r>
              <a:rPr lang="nb-NO" sz="1600" dirty="0" smtClean="0">
                <a:latin typeface="Univers 45 Light" pitchFamily="34" charset="0"/>
              </a:rPr>
              <a:t> med pant i bolig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57150" y="57127"/>
            <a:ext cx="8143932" cy="428628"/>
          </a:xfrm>
        </p:spPr>
        <p:txBody>
          <a:bodyPr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Figur 1</a:t>
            </a:r>
            <a:r>
              <a:rPr lang="nb-NO" sz="2000" dirty="0" smtClean="0">
                <a:latin typeface="Univers 45 Light" pitchFamily="34" charset="0"/>
              </a:rPr>
              <a:t> Etterspørsel etter lån fra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0" y="5500702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Nettotall </a:t>
            </a:r>
            <a:r>
              <a:rPr lang="nb-NO" sz="1600" dirty="0">
                <a:latin typeface="Univers 45 Light" pitchFamily="34" charset="0"/>
              </a:rPr>
              <a:t>fremkommer ved å veie sammen svarene i </a:t>
            </a:r>
            <a:r>
              <a:rPr lang="nb-NO" sz="1600" dirty="0" smtClean="0">
                <a:latin typeface="Univers 45 Light" pitchFamily="34" charset="0"/>
              </a:rPr>
              <a:t>undersøkelsen</a:t>
            </a:r>
            <a:r>
              <a:rPr lang="nb-NO" sz="1600" dirty="0">
                <a:latin typeface="Univers 45 Light" pitchFamily="34" charset="0"/>
              </a:rPr>
              <a:t>. De </a:t>
            </a:r>
            <a:r>
              <a:rPr lang="nb-NO" sz="1600" dirty="0" smtClean="0">
                <a:latin typeface="Univers 45 Light" pitchFamily="34" charset="0"/>
              </a:rPr>
              <a:t>blå søylene viser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utviklingen </a:t>
            </a:r>
            <a:r>
              <a:rPr lang="nb-NO" sz="1600" dirty="0">
                <a:latin typeface="Univers 45 Light" pitchFamily="34" charset="0"/>
              </a:rPr>
              <a:t>det </a:t>
            </a:r>
            <a:r>
              <a:rPr lang="nb-NO" sz="1600" dirty="0" smtClean="0">
                <a:latin typeface="Univers 45 Light" pitchFamily="34" charset="0"/>
              </a:rPr>
              <a:t>siste kvartalet</a:t>
            </a:r>
            <a:r>
              <a:rPr lang="nb-NO" sz="1600" dirty="0">
                <a:latin typeface="Univers 45 Light" pitchFamily="34" charset="0"/>
              </a:rPr>
              <a:t>. De røde punktene viser forventet utvikling </a:t>
            </a:r>
            <a:r>
              <a:rPr lang="nb-NO" sz="1600" dirty="0" smtClean="0">
                <a:latin typeface="Univers 45 Light" pitchFamily="34" charset="0"/>
              </a:rPr>
              <a:t>for neste </a:t>
            </a:r>
            <a:r>
              <a:rPr lang="nb-NO" sz="1600" dirty="0">
                <a:latin typeface="Univers 45 Light" pitchFamily="34" charset="0"/>
              </a:rPr>
              <a:t>kvartal. </a:t>
            </a:r>
            <a:r>
              <a:rPr lang="nb-NO" sz="1600" dirty="0" smtClean="0">
                <a:latin typeface="Univers 45 Light" pitchFamily="34" charset="0"/>
              </a:rPr>
              <a:t>De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røde </a:t>
            </a:r>
            <a:r>
              <a:rPr lang="nb-NO" sz="1600" dirty="0">
                <a:latin typeface="Univers 45 Light" pitchFamily="34" charset="0"/>
              </a:rPr>
              <a:t>punktene er forflyttet ett kvartal fram i tid</a:t>
            </a: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nettotall betyr fallende etterspørsel</a:t>
            </a: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3) Nedbetalingslån </a:t>
            </a:r>
            <a:r>
              <a:rPr lang="nb-NO" sz="1600" dirty="0">
                <a:latin typeface="Univers 45 Light" pitchFamily="34" charset="0"/>
              </a:rPr>
              <a:t>med pant i bolig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4562475" y="5714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581261" y="5714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0" y="5857892"/>
            <a:ext cx="70723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</a:t>
            </a:r>
            <a:r>
              <a:rPr lang="nb-NO" sz="1600" dirty="0" smtClean="0">
                <a:latin typeface="Univers 45 Light" pitchFamily="34" charset="0"/>
              </a:rPr>
              <a:t>kredittpraksis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 </a:t>
            </a:r>
            <a:endParaRPr lang="nb-NO" sz="1600" dirty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71472" y="857232"/>
            <a:ext cx="1643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Samlet kredittpraksis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0733" y="87152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779912" y="1600187"/>
            <a:ext cx="471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786182" y="1643050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Mål for markedsandel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851920" y="857232"/>
            <a:ext cx="46491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Faktorer som påvirker bankenes kredittpraksis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57150"/>
            <a:ext cx="9143999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>
                <a:latin typeface="Univers 45 Light" pitchFamily="34" charset="0"/>
              </a:rPr>
              <a:t>Figur 2 </a:t>
            </a:r>
            <a:r>
              <a:rPr lang="nb-NO" sz="2000" dirty="0">
                <a:latin typeface="Univers 45 Light" pitchFamily="34" charset="0"/>
              </a:rPr>
              <a:t>Endring i kredittpraksis overfor </a:t>
            </a:r>
            <a:r>
              <a:rPr lang="nb-NO" sz="2000" dirty="0" smtClean="0">
                <a:latin typeface="Univers 45 Light" pitchFamily="34" charset="0"/>
              </a:rPr>
              <a:t>husholdninger. </a:t>
            </a:r>
            <a:r>
              <a:rPr lang="nb-NO" sz="2000" dirty="0">
                <a:latin typeface="Univers 45 Light" pitchFamily="34" charset="0"/>
              </a:rPr>
              <a:t>Faktorer som påvirker kredittpraksisen. Nettotall.</a:t>
            </a:r>
            <a:r>
              <a:rPr lang="nb-NO" sz="2000" baseline="30000" dirty="0">
                <a:latin typeface="Univers 45 Light" pitchFamily="34" charset="0"/>
              </a:rPr>
              <a:t>1)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57818" y="1619238"/>
            <a:ext cx="0" cy="374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5357818" y="1571612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Bankens risikovilje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6657" y="836712"/>
            <a:ext cx="0" cy="453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929454" y="1571612"/>
            <a:ext cx="14589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Finansierings-situasjonen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2123728" y="836712"/>
            <a:ext cx="17281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Kredittpraksis, </a:t>
            </a:r>
            <a:r>
              <a:rPr lang="nb-NO" sz="1600" dirty="0" err="1" smtClean="0">
                <a:latin typeface="Univers 45 Light" pitchFamily="34" charset="0"/>
              </a:rPr>
              <a:t>førstehjemslån</a:t>
            </a:r>
            <a:endParaRPr lang="nb-NO" sz="16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50004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571736" y="642918"/>
            <a:ext cx="19690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Maks. gjeld i forhold til inntekt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642910" y="642918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Utlånsmargin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578082" y="642917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4564484" y="633393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6572264" y="642918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Gebyrer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6554369" y="62386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4572000" y="642918"/>
            <a:ext cx="19288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Maks. gjeld i forhold til boligens verdi</a:t>
            </a: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500665"/>
            <a:ext cx="9144000" cy="135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Positive </a:t>
            </a:r>
            <a:r>
              <a:rPr lang="nb-NO" sz="1600" dirty="0">
                <a:latin typeface="Univers 45 Light" pitchFamily="34" charset="0"/>
              </a:rPr>
              <a:t>tall for utlånsmargin betyr økt </a:t>
            </a:r>
            <a:r>
              <a:rPr lang="nb-NO" sz="1600" dirty="0" smtClean="0">
                <a:latin typeface="Univers 45 Light" pitchFamily="34" charset="0"/>
              </a:rPr>
              <a:t>utlånsmargin. Positive tall for utlånsmargin og gebyrer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betyr strammere </a:t>
            </a:r>
            <a:r>
              <a:rPr lang="nb-NO" sz="1600" dirty="0">
                <a:latin typeface="Univers 45 Light" pitchFamily="34" charset="0"/>
              </a:rPr>
              <a:t>kredittpraksis</a:t>
            </a:r>
            <a:r>
              <a:rPr lang="nb-NO" sz="1600" dirty="0" smtClean="0">
                <a:latin typeface="Univers 45 Light" pitchFamily="34" charset="0"/>
              </a:rPr>
              <a:t>. Negative </a:t>
            </a:r>
            <a:r>
              <a:rPr lang="nb-NO" sz="1600" dirty="0">
                <a:latin typeface="Univers 45 Light" pitchFamily="34" charset="0"/>
              </a:rPr>
              <a:t>tall </a:t>
            </a:r>
            <a:r>
              <a:rPr lang="nb-NO" sz="1600" dirty="0" smtClean="0">
                <a:latin typeface="Univers 45 Light" pitchFamily="34" charset="0"/>
              </a:rPr>
              <a:t>for maksimal </a:t>
            </a:r>
            <a:r>
              <a:rPr lang="nb-NO" sz="1600" dirty="0">
                <a:latin typeface="Univers 45 Light" pitchFamily="34" charset="0"/>
              </a:rPr>
              <a:t>gjeld i forhold til boligens </a:t>
            </a:r>
            <a:r>
              <a:rPr lang="nb-NO" sz="1600" dirty="0" smtClean="0">
                <a:latin typeface="Univers 45 Light" pitchFamily="34" charset="0"/>
              </a:rPr>
              <a:t>verdi og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inntekt innebærer </a:t>
            </a:r>
            <a:r>
              <a:rPr lang="nb-NO" sz="1600" dirty="0">
                <a:latin typeface="Univers 45 Light" pitchFamily="34" charset="0"/>
              </a:rPr>
              <a:t>strammere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/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85725" y="66652"/>
            <a:ext cx="9144000" cy="357190"/>
          </a:xfrm>
        </p:spPr>
        <p:txBody>
          <a:bodyPr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Figur 3</a:t>
            </a:r>
            <a:r>
              <a:rPr lang="nb-NO" sz="2000" dirty="0" smtClean="0">
                <a:latin typeface="Univers 45 Light" pitchFamily="34" charset="0"/>
              </a:rPr>
              <a:t> Endring i lånebetingelser for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83287"/>
            <a:ext cx="821537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</a:t>
            </a:r>
            <a:r>
              <a:rPr lang="nb-NO" sz="1600" dirty="0" smtClean="0">
                <a:latin typeface="Univers 45 Light" pitchFamily="34" charset="0"/>
              </a:rPr>
              <a:t>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Positive nettotall betyr økt etterspørsel / økt utnyttelsesgrad på kredittlinjer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		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71472" y="10001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Låneetterspørsel fra ikke-finansielle foretak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14678" y="10001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Utnyttelsesgrad på kredittlinjer</a:t>
            </a: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57150" y="142852"/>
            <a:ext cx="8872568" cy="769957"/>
          </a:xfrm>
        </p:spPr>
        <p:txBody>
          <a:bodyPr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Figur 4</a:t>
            </a:r>
            <a:r>
              <a:rPr lang="nb-NO" sz="2000" dirty="0" smtClean="0">
                <a:latin typeface="Univers 45 Light" pitchFamily="34" charset="0"/>
              </a:rPr>
              <a:t> Etterspørsel etter lån fra ikke-finansielle foretak og utnyttelsesgrad på kredittlinjer.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78579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9525" y="5815029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6371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Næringseiendom</a:t>
            </a: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71408" y="180953"/>
            <a:ext cx="8910698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>
                <a:latin typeface="Univers 45 Light" pitchFamily="34" charset="0"/>
              </a:rPr>
              <a:t>Figur 5 </a:t>
            </a:r>
            <a:r>
              <a:rPr lang="nb-NO" sz="2000" dirty="0">
                <a:latin typeface="Univers 45 Light" pitchFamily="34" charset="0"/>
              </a:rPr>
              <a:t>Endring i kredittpraksis overfor ikke-finansielle </a:t>
            </a:r>
            <a:r>
              <a:rPr lang="nb-NO" sz="2000" dirty="0" smtClean="0">
                <a:latin typeface="Univers 45 Light" pitchFamily="34" charset="0"/>
              </a:rPr>
              <a:t>foretak. </a:t>
            </a:r>
            <a:r>
              <a:rPr lang="nb-NO" sz="2000" dirty="0">
                <a:latin typeface="Univers 45 Light" pitchFamily="34" charset="0"/>
              </a:rPr>
              <a:t>Nettotall.</a:t>
            </a:r>
            <a:r>
              <a:rPr lang="nb-NO" sz="2000" baseline="30000" dirty="0">
                <a:latin typeface="Univers 45 Light" pitchFamily="34" charset="0"/>
              </a:rPr>
              <a:t>1), 2)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</a:t>
            </a:r>
            <a:r>
              <a:rPr lang="nb-NO" sz="1600" dirty="0" smtClean="0">
                <a:latin typeface="Univers 45 Light"/>
              </a:rPr>
              <a:t>1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2) Negative tall betyr at faktoren bidrar til innstramming i kredittpraksis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71472" y="1000108"/>
            <a:ext cx="1357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>
                <a:latin typeface="Univers 45 Light"/>
              </a:rPr>
              <a:t>Makro-økonomiske</a:t>
            </a:r>
            <a:r>
              <a:rPr lang="nb-NO" sz="1600" dirty="0">
                <a:latin typeface="Univers 45 Light"/>
              </a:rPr>
              <a:t> utsikter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Bankens risikovilje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103344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1033446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1000108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Nærings-spesifikke</a:t>
            </a:r>
            <a:r>
              <a:rPr lang="nb-NO" sz="1600" dirty="0" smtClean="0">
                <a:latin typeface="Univers 45 Light"/>
              </a:rPr>
              <a:t> utsikter</a:t>
            </a:r>
            <a:endParaRPr lang="nb-NO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57120" y="219053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>
                <a:latin typeface="Univers 45 Light"/>
              </a:rPr>
              <a:t>Figur 6 </a:t>
            </a:r>
            <a:r>
              <a:rPr lang="nb-NO" sz="2000" dirty="0">
                <a:latin typeface="Univers 45 Light"/>
              </a:rPr>
              <a:t>Faktorer som påvirker kredittpraksisen overfor ikke-finansielle </a:t>
            </a:r>
            <a:r>
              <a:rPr lang="nb-NO" sz="2000" dirty="0" smtClean="0">
                <a:latin typeface="Univers 45 Light"/>
              </a:rPr>
              <a:t>foretak. </a:t>
            </a:r>
            <a:r>
              <a:rPr lang="nb-NO" sz="2000" dirty="0">
                <a:latin typeface="Univers 45 Light"/>
              </a:rPr>
              <a:t>Nettotall.</a:t>
            </a:r>
            <a:r>
              <a:rPr lang="nb-NO" sz="2000" baseline="30000" dirty="0">
                <a:latin typeface="Univers 45 Light"/>
              </a:rPr>
              <a:t>1), 2)</a:t>
            </a:r>
            <a:r>
              <a:rPr lang="nb-NO" sz="2000" dirty="0">
                <a:latin typeface="Univers 45 Light"/>
              </a:rPr>
              <a:t> Prosent</a:t>
            </a:r>
            <a:endParaRPr lang="en-GB" sz="2000" dirty="0">
              <a:latin typeface="Univers 45 Light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5432" y="1023921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47864" y="1000108"/>
            <a:ext cx="10801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Mål for </a:t>
            </a:r>
            <a:r>
              <a:rPr lang="nb-NO" sz="1600" dirty="0" err="1" smtClean="0">
                <a:latin typeface="Univers 45 Light"/>
              </a:rPr>
              <a:t>markeds-andel</a:t>
            </a:r>
            <a:endParaRPr lang="nb-NO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642918"/>
          <a:ext cx="9144000" cy="4946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71736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Krav til egenkapital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Utlånsmargin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4219" y="765200"/>
            <a:ext cx="0" cy="428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58040" y="764704"/>
            <a:ext cx="0" cy="42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785794"/>
            <a:ext cx="20717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Gebyrer</a:t>
            </a: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55019" y="764704"/>
            <a:ext cx="0" cy="42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Maksimal nedbetalingstid</a:t>
            </a:r>
            <a:endParaRPr lang="nb-NO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0" y="5517232"/>
            <a:ext cx="9144000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000" indent="-4572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 </a:t>
            </a:r>
            <a:endParaRPr lang="nb-NO" sz="1600" dirty="0" smtClean="0">
              <a:latin typeface="Univers 45 Light" pitchFamily="34" charset="0"/>
            </a:endParaRPr>
          </a:p>
          <a:p>
            <a:pPr marL="36000" indent="-457200"/>
            <a:r>
              <a:rPr lang="nb-NO" sz="1600" dirty="0" smtClean="0">
                <a:latin typeface="Univers 45 Light" pitchFamily="34" charset="0"/>
              </a:rPr>
              <a:t>2) Positive tall for utlånsmargin betyr økt utlånsmargin. Positive tall for utlånsmargin, krav til</a:t>
            </a:r>
          </a:p>
          <a:p>
            <a:pPr marL="36000" indent="-457200"/>
            <a:r>
              <a:rPr lang="nb-NO" sz="1600" dirty="0" smtClean="0">
                <a:latin typeface="Univers 45 Light" pitchFamily="34" charset="0"/>
              </a:rPr>
              <a:t> egenkapital og for gebyrer innebærer strammere kredittpraksis. Negative tall for maksimal nedbetalingstid innebærer strammere kredittpraksis </a:t>
            </a:r>
          </a:p>
          <a:p>
            <a:pPr marL="457200" indent="-45720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  <a:r>
              <a:rPr lang="nb-NO" sz="1600" dirty="0" smtClean="0">
                <a:latin typeface="Univers 45 Light"/>
              </a:rPr>
              <a:t>	</a:t>
            </a:r>
          </a:p>
          <a:p>
            <a:pPr marL="457200" indent="-457200"/>
            <a:endParaRPr lang="nb-NO" sz="16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57120" y="90792"/>
            <a:ext cx="8572560" cy="635000"/>
          </a:xfrm>
        </p:spPr>
        <p:txBody>
          <a:bodyPr/>
          <a:lstStyle/>
          <a:p>
            <a:pPr eaLnBrk="1" hangingPunct="1"/>
            <a:r>
              <a:rPr lang="nb-NO" sz="2000" b="1" dirty="0" smtClean="0">
                <a:latin typeface="Univers 45 Light"/>
              </a:rPr>
              <a:t>Figur 7</a:t>
            </a:r>
            <a:r>
              <a:rPr lang="nb-NO" sz="2000" dirty="0" smtClean="0">
                <a:latin typeface="Univers 45 Light"/>
              </a:rPr>
              <a:t> Endring i lånebetingelser for ikke-finansielle foretak. Nettotall.</a:t>
            </a:r>
            <a:r>
              <a:rPr lang="nb-NO" sz="2000" baseline="30000" dirty="0" smtClean="0">
                <a:latin typeface="Univers 45 Light"/>
              </a:rPr>
              <a:t>1), 2)</a:t>
            </a:r>
            <a:r>
              <a:rPr lang="nb-NO" sz="2000" dirty="0" smtClean="0">
                <a:latin typeface="Univers 45 Light"/>
              </a:rPr>
              <a:t> Prosent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7467</TotalTime>
  <Words>434</Words>
  <Application>Microsoft Office PowerPoint</Application>
  <PresentationFormat>On-screen Show (4:3)</PresentationFormat>
  <Paragraphs>82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Banks utlånsundersøkelse </vt:lpstr>
      <vt:lpstr>Figur 1 Etterspørsel etter lån fra husholdninger. Nettotall.1), 2) Prosent</vt:lpstr>
      <vt:lpstr>Slide 3</vt:lpstr>
      <vt:lpstr>Figur 3 Endring i lånebetingelser for husholdninger. Nettotall.1), 2) Prosent</vt:lpstr>
      <vt:lpstr>Figur 4 Etterspørsel etter lån fra ikke-finansielle foretak og utnyttelsesgrad på kredittlinjer. Nettotall.1), 2) Prosent</vt:lpstr>
      <vt:lpstr>Slide 6</vt:lpstr>
      <vt:lpstr>Slide 7</vt:lpstr>
      <vt:lpstr>Figur 7 Endring i lånebetingelser for ikke-finansielle foretak. Nettotall.1), 2) Prosent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 </dc:title>
  <dc:creator>Magdalena Riiser</dc:creator>
  <cp:lastModifiedBy>Grethe Frøyland</cp:lastModifiedBy>
  <cp:revision>441</cp:revision>
  <dcterms:created xsi:type="dcterms:W3CDTF">2008-03-11T13:27:45Z</dcterms:created>
  <dcterms:modified xsi:type="dcterms:W3CDTF">2010-10-20T10:34:41Z</dcterms:modified>
</cp:coreProperties>
</file>