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7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71" autoAdjust="0"/>
  </p:normalViewPr>
  <p:slideViewPr>
    <p:cSldViewPr>
      <p:cViewPr>
        <p:scale>
          <a:sx n="66" d="100"/>
          <a:sy n="66" d="100"/>
        </p:scale>
        <p:origin x="-1488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314"/>
          <c:h val="0.865721264367823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Sheet1!$B$2:$B$82</c:f>
              <c:numCache>
                <c:formatCode>General</c:formatCode>
                <c:ptCount val="15"/>
                <c:pt idx="0">
                  <c:v>16</c:v>
                </c:pt>
                <c:pt idx="1">
                  <c:v>0.4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Sheet1!$D$2:$D$82</c:f>
              <c:numCache>
                <c:formatCode>General</c:formatCode>
                <c:ptCount val="15"/>
                <c:pt idx="3">
                  <c:v>14.3</c:v>
                </c:pt>
                <c:pt idx="4">
                  <c:v>-9.1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Sheet1!$F$2:$F$82</c:f>
              <c:numCache>
                <c:formatCode>General</c:formatCode>
                <c:ptCount val="15"/>
                <c:pt idx="6">
                  <c:v>14.6</c:v>
                </c:pt>
                <c:pt idx="7">
                  <c:v>-16.3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Sheet1!$H$2:$H$82</c:f>
              <c:numCache>
                <c:formatCode>General</c:formatCode>
                <c:ptCount val="15"/>
                <c:pt idx="9" formatCode="0.0">
                  <c:v>20.399999999999999</c:v>
                </c:pt>
                <c:pt idx="10">
                  <c:v>-2.2999999999999998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Fixed-rate loans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Sheet1!$J$2:$J$82</c:f>
              <c:numCache>
                <c:formatCode>General</c:formatCode>
                <c:ptCount val="15"/>
                <c:pt idx="12">
                  <c:v>50.2</c:v>
                </c:pt>
                <c:pt idx="13">
                  <c:v>13.2</c:v>
                </c:pt>
              </c:numCache>
            </c:numRef>
          </c:val>
        </c:ser>
        <c:gapWidth val="140"/>
        <c:overlap val="100"/>
        <c:axId val="188764544"/>
        <c:axId val="18876608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Sheet1!$C$2:$C$82</c:f>
              <c:numCache>
                <c:formatCode>General</c:formatCode>
                <c:ptCount val="15"/>
                <c:pt idx="0">
                  <c:v>0.5</c:v>
                </c:pt>
                <c:pt idx="1">
                  <c:v>-4.5999999999999996</c:v>
                </c:pt>
                <c:pt idx="2">
                  <c:v>-0.7000000000000004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Sheet1!$E$2:$E$82</c:f>
              <c:numCache>
                <c:formatCode>General</c:formatCode>
                <c:ptCount val="15"/>
                <c:pt idx="3">
                  <c:v>0.5</c:v>
                </c:pt>
                <c:pt idx="4">
                  <c:v>-6.2</c:v>
                </c:pt>
                <c:pt idx="5">
                  <c:v>3.5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Sheet1!$G$2:$G$82</c:f>
              <c:numCache>
                <c:formatCode>General</c:formatCode>
                <c:ptCount val="15"/>
                <c:pt idx="6">
                  <c:v>3.5</c:v>
                </c:pt>
                <c:pt idx="7">
                  <c:v>-8.5</c:v>
                </c:pt>
                <c:pt idx="8">
                  <c:v>-4.2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Sheet1!$I$2:$I$82</c:f>
              <c:numCache>
                <c:formatCode>General</c:formatCode>
                <c:ptCount val="15"/>
                <c:pt idx="9">
                  <c:v>-7.8</c:v>
                </c:pt>
                <c:pt idx="10">
                  <c:v>-12.4</c:v>
                </c:pt>
                <c:pt idx="11">
                  <c:v>-20.9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Fixed-rate loans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Sheet1!$K$2:$K$82</c:f>
              <c:numCache>
                <c:formatCode>General</c:formatCode>
                <c:ptCount val="15"/>
                <c:pt idx="12">
                  <c:v>33</c:v>
                </c:pt>
                <c:pt idx="13">
                  <c:v>31.5</c:v>
                </c:pt>
                <c:pt idx="14">
                  <c:v>2.7</c:v>
                </c:pt>
              </c:numCache>
            </c:numRef>
          </c:val>
        </c:ser>
        <c:marker val="1"/>
        <c:axId val="188767232"/>
        <c:axId val="188769024"/>
      </c:lineChart>
      <c:catAx>
        <c:axId val="188764544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88766080"/>
        <c:crossesAt val="0"/>
        <c:auto val="1"/>
        <c:lblAlgn val="ctr"/>
        <c:lblOffset val="100"/>
        <c:tickLblSkip val="1"/>
        <c:tickMarkSkip val="4"/>
      </c:catAx>
      <c:valAx>
        <c:axId val="18876608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8764544"/>
        <c:crosses val="autoZero"/>
        <c:crossBetween val="between"/>
        <c:majorUnit val="20"/>
        <c:minorUnit val="20"/>
      </c:valAx>
      <c:catAx>
        <c:axId val="18876723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8769024"/>
        <c:crossesAt val="-90"/>
        <c:auto val="1"/>
        <c:lblAlgn val="ctr"/>
        <c:lblOffset val="100"/>
        <c:tickLblSkip val="1"/>
        <c:tickMarkSkip val="1"/>
      </c:catAx>
      <c:valAx>
        <c:axId val="18876902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876723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Sheet1!$B$2:$B$100</c:f>
              <c:numCache>
                <c:formatCode>General</c:formatCode>
                <c:ptCount val="18"/>
                <c:pt idx="0">
                  <c:v>-32.5</c:v>
                </c:pt>
                <c:pt idx="1">
                  <c:v>-46.2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Sheet1!$D$2:$D$100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Sheet1!$F$2:$F$100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Sheet1!$H$2:$H$100</c:f>
              <c:numCache>
                <c:formatCode>General</c:formatCode>
                <c:ptCount val="18"/>
                <c:pt idx="9">
                  <c:v>0</c:v>
                </c:pt>
                <c:pt idx="10">
                  <c:v>-12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Sheet1!$J$2:$J$100</c:f>
              <c:numCache>
                <c:formatCode>General</c:formatCode>
                <c:ptCount val="18"/>
                <c:pt idx="12">
                  <c:v>-9.8000000000000007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Sheet1!$L$2:$L$100</c:f>
              <c:numCache>
                <c:formatCode>General</c:formatCode>
                <c:ptCount val="18"/>
                <c:pt idx="15">
                  <c:v>-9.8000000000000007</c:v>
                </c:pt>
                <c:pt idx="16">
                  <c:v>-4.2</c:v>
                </c:pt>
              </c:numCache>
            </c:numRef>
          </c:val>
        </c:ser>
        <c:gapWidth val="140"/>
        <c:overlap val="100"/>
        <c:axId val="189224448"/>
        <c:axId val="18922636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Sheet1!$C$2:$C$100</c:f>
              <c:numCache>
                <c:formatCode>General</c:formatCode>
                <c:ptCount val="18"/>
                <c:pt idx="0">
                  <c:v>-33.5</c:v>
                </c:pt>
                <c:pt idx="1">
                  <c:v>-32.5</c:v>
                </c:pt>
                <c:pt idx="2">
                  <c:v>-4.3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Sheet1!$E$2:$E$100</c:f>
              <c:numCache>
                <c:formatCode>General</c:formatCode>
                <c:ptCount val="18"/>
                <c:pt idx="3">
                  <c:v>-8.2000000000000011</c:v>
                </c:pt>
                <c:pt idx="4">
                  <c:v>-6.7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Sheet1!$G$2:$G$100</c:f>
              <c:numCache>
                <c:formatCode>General</c:formatCode>
                <c:ptCount val="18"/>
                <c:pt idx="6">
                  <c:v>2.2999999999999998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Sheet1!$I$2:$I$100</c:f>
              <c:numCache>
                <c:formatCode>General</c:formatCode>
                <c:ptCount val="18"/>
                <c:pt idx="9">
                  <c:v>-10.8</c:v>
                </c:pt>
                <c:pt idx="10">
                  <c:v>-9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Sheet1!$K$2:$K$100</c:f>
              <c:numCache>
                <c:formatCode>General</c:formatCode>
                <c:ptCount val="18"/>
                <c:pt idx="12">
                  <c:v>-6.5</c:v>
                </c:pt>
                <c:pt idx="13">
                  <c:v>-5.9</c:v>
                </c:pt>
                <c:pt idx="14">
                  <c:v>0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Sheet1!$A$2:$A$100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Sheet1!$M$2:$M$100</c:f>
              <c:numCache>
                <c:formatCode>General</c:formatCode>
                <c:ptCount val="18"/>
                <c:pt idx="15">
                  <c:v>-4.3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marker val="1"/>
        <c:axId val="189236352"/>
        <c:axId val="189237888"/>
      </c:lineChart>
      <c:catAx>
        <c:axId val="189224448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9226368"/>
        <c:crossesAt val="0"/>
        <c:auto val="1"/>
        <c:lblAlgn val="ctr"/>
        <c:lblOffset val="100"/>
        <c:tickLblSkip val="1"/>
        <c:tickMarkSkip val="4"/>
      </c:catAx>
      <c:valAx>
        <c:axId val="18922636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9224448"/>
        <c:crosses val="autoZero"/>
        <c:crossBetween val="between"/>
        <c:majorUnit val="20"/>
        <c:minorUnit val="20"/>
      </c:valAx>
      <c:catAx>
        <c:axId val="189236352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9237888"/>
        <c:crossesAt val="-90"/>
        <c:auto val="1"/>
        <c:lblAlgn val="ctr"/>
        <c:lblOffset val="100"/>
        <c:tickLblSkip val="1"/>
        <c:tickMarkSkip val="1"/>
      </c:catAx>
      <c:valAx>
        <c:axId val="18923788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89236352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208"/>
          <c:h val="0.8489095785440674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Sheet1!$B$2:$B$82</c:f>
              <c:numCache>
                <c:formatCode>General</c:formatCode>
                <c:ptCount val="15"/>
                <c:pt idx="0">
                  <c:v>24</c:v>
                </c:pt>
                <c:pt idx="1">
                  <c:v>15.7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Sheet1!$D$2:$D$82</c:f>
              <c:numCache>
                <c:formatCode>General</c:formatCode>
                <c:ptCount val="15"/>
                <c:pt idx="3">
                  <c:v>0</c:v>
                </c:pt>
                <c:pt idx="4">
                  <c:v>-23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Sheet1!$F$2:$F$82</c:f>
              <c:numCache>
                <c:formatCode>General</c:formatCode>
                <c:ptCount val="15"/>
                <c:pt idx="6">
                  <c:v>0</c:v>
                </c:pt>
                <c:pt idx="7">
                  <c:v>-24.9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Sheet1!$H$2:$H$82</c:f>
              <c:numCache>
                <c:formatCode>General</c:formatCode>
                <c:ptCount val="15"/>
                <c:pt idx="9">
                  <c:v>0</c:v>
                </c:pt>
                <c:pt idx="10">
                  <c:v>14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Sheet1!$J$2:$J$82</c:f>
              <c:numCache>
                <c:formatCode>General</c:formatCode>
                <c:ptCount val="15"/>
                <c:pt idx="12">
                  <c:v>0</c:v>
                </c:pt>
                <c:pt idx="13">
                  <c:v>-29.2</c:v>
                </c:pt>
              </c:numCache>
            </c:numRef>
          </c:val>
        </c:ser>
        <c:gapWidth val="140"/>
        <c:overlap val="100"/>
        <c:axId val="190844288"/>
        <c:axId val="190850560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Sheet1!$E$2:$E$82</c:f>
              <c:numCache>
                <c:formatCode>General</c:formatCode>
                <c:ptCount val="15"/>
                <c:pt idx="3">
                  <c:v>-4.2</c:v>
                </c:pt>
                <c:pt idx="4">
                  <c:v>-12.8</c:v>
                </c:pt>
                <c:pt idx="5">
                  <c:v>-2.2999999999999998</c:v>
                </c:pt>
              </c:numCache>
            </c:numRef>
          </c:val>
        </c:ser>
        <c:marker val="1"/>
        <c:axId val="190844288"/>
        <c:axId val="190850560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Sheet1!$C$2:$C$82</c:f>
              <c:numCache>
                <c:formatCode>General</c:formatCode>
                <c:ptCount val="15"/>
                <c:pt idx="0">
                  <c:v>29.4</c:v>
                </c:pt>
                <c:pt idx="1">
                  <c:v>22.7</c:v>
                </c:pt>
                <c:pt idx="2">
                  <c:v>6.9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Sheet1!$G$2:$G$82</c:f>
              <c:numCache>
                <c:formatCode>General</c:formatCode>
                <c:ptCount val="15"/>
                <c:pt idx="6">
                  <c:v>-6.5</c:v>
                </c:pt>
                <c:pt idx="7">
                  <c:v>-13.9</c:v>
                </c:pt>
                <c:pt idx="8">
                  <c:v>-2.2999999999999998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Sheet1!$I$2:$I$82</c:f>
              <c:numCache>
                <c:formatCode>General</c:formatCode>
                <c:ptCount val="15"/>
                <c:pt idx="9">
                  <c:v>3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Sheet1!$A$2:$A$82</c:f>
              <c:strCache>
                <c:ptCount val="15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</c:strCache>
            </c:strRef>
          </c:cat>
          <c:val>
            <c:numRef>
              <c:f>Sheet1!$K$2:$K$82</c:f>
              <c:numCache>
                <c:formatCode>General</c:formatCode>
                <c:ptCount val="15"/>
                <c:pt idx="12">
                  <c:v>-23</c:v>
                </c:pt>
                <c:pt idx="13">
                  <c:v>-29.2</c:v>
                </c:pt>
                <c:pt idx="14">
                  <c:v>-3</c:v>
                </c:pt>
              </c:numCache>
            </c:numRef>
          </c:val>
        </c:ser>
        <c:marker val="1"/>
        <c:axId val="190852096"/>
        <c:axId val="190862080"/>
      </c:lineChart>
      <c:catAx>
        <c:axId val="190844288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0850560"/>
        <c:crossesAt val="0"/>
        <c:auto val="1"/>
        <c:lblAlgn val="ctr"/>
        <c:lblOffset val="100"/>
        <c:tickLblSkip val="1"/>
        <c:tickMarkSkip val="4"/>
      </c:catAx>
      <c:valAx>
        <c:axId val="19085056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0844288"/>
        <c:crosses val="autoZero"/>
        <c:crossBetween val="between"/>
        <c:majorUnit val="20"/>
        <c:minorUnit val="20"/>
      </c:valAx>
      <c:catAx>
        <c:axId val="19085209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0862080"/>
        <c:crossesAt val="-90"/>
        <c:auto val="1"/>
        <c:lblAlgn val="ctr"/>
        <c:lblOffset val="100"/>
        <c:tickLblSkip val="1"/>
        <c:tickMarkSkip val="1"/>
      </c:catAx>
      <c:valAx>
        <c:axId val="1908620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085209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27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Sheet1!$A$2:$A$58</c:f>
              <c:strCache>
                <c:ptCount val="9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</c:strCache>
            </c:strRef>
          </c:cat>
          <c:val>
            <c:numRef>
              <c:f>Sheet1!$B$2:$B$58</c:f>
              <c:numCache>
                <c:formatCode>General</c:formatCode>
                <c:ptCount val="9"/>
                <c:pt idx="0">
                  <c:v>-14.9</c:v>
                </c:pt>
                <c:pt idx="1">
                  <c:v>-4.8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Sheet1!$A$2:$A$58</c:f>
              <c:strCache>
                <c:ptCount val="9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</c:strCache>
            </c:strRef>
          </c:cat>
          <c:val>
            <c:numRef>
              <c:f>Sheet1!$D$2:$D$58</c:f>
              <c:numCache>
                <c:formatCode>General</c:formatCode>
                <c:ptCount val="9"/>
                <c:pt idx="3">
                  <c:v>13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Sheet1!$A$2:$A$58</c:f>
              <c:strCache>
                <c:ptCount val="9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</c:strCache>
            </c:strRef>
          </c:cat>
          <c:val>
            <c:numRef>
              <c:f>Sheet1!$F$2:$F$58</c:f>
              <c:numCache>
                <c:formatCode>General</c:formatCode>
                <c:ptCount val="9"/>
                <c:pt idx="6">
                  <c:v>2.7</c:v>
                </c:pt>
                <c:pt idx="7">
                  <c:v>1.3</c:v>
                </c:pt>
              </c:numCache>
            </c:numRef>
          </c:val>
        </c:ser>
        <c:gapWidth val="140"/>
        <c:overlap val="100"/>
        <c:axId val="195547520"/>
        <c:axId val="19554905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Sheet1!$A$2:$A$58</c:f>
              <c:strCache>
                <c:ptCount val="9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</c:strCache>
            </c:strRef>
          </c:cat>
          <c:val>
            <c:numRef>
              <c:f>Sheet1!$C$2:$C$58</c:f>
              <c:numCache>
                <c:formatCode>General</c:formatCode>
                <c:ptCount val="9"/>
                <c:pt idx="0">
                  <c:v>-36.6</c:v>
                </c:pt>
                <c:pt idx="1">
                  <c:v>-39.6</c:v>
                </c:pt>
                <c:pt idx="2">
                  <c:v>1.3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Sheet1!$A$2:$A$58</c:f>
              <c:strCache>
                <c:ptCount val="9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</c:strCache>
            </c:strRef>
          </c:cat>
          <c:val>
            <c:numRef>
              <c:f>Sheet1!$E$2:$E$58</c:f>
              <c:numCache>
                <c:formatCode>General</c:formatCode>
                <c:ptCount val="9"/>
                <c:pt idx="3">
                  <c:v>4.0999999999999996</c:v>
                </c:pt>
                <c:pt idx="4">
                  <c:v>19.8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Sheet1!$A$2:$A$58</c:f>
              <c:strCache>
                <c:ptCount val="9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</c:strCache>
            </c:strRef>
          </c:cat>
          <c:val>
            <c:numRef>
              <c:f>Sheet1!$G$2:$G$58</c:f>
              <c:numCache>
                <c:formatCode>General</c:formatCode>
                <c:ptCount val="9"/>
                <c:pt idx="6">
                  <c:v>27.9</c:v>
                </c:pt>
                <c:pt idx="7">
                  <c:v>-1.3</c:v>
                </c:pt>
                <c:pt idx="8">
                  <c:v>2.2000000000000002</c:v>
                </c:pt>
              </c:numCache>
            </c:numRef>
          </c:val>
        </c:ser>
        <c:marker val="1"/>
        <c:axId val="195547520"/>
        <c:axId val="195549056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Sheet1!$A$2:$A$58</c:f>
              <c:strCache>
                <c:ptCount val="9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</c:strCache>
            </c:strRef>
          </c:cat>
          <c:val>
            <c:numRef>
              <c:f>Sheet1!$H$2:$H$58</c:f>
              <c:numCache>
                <c:formatCode>General</c:formatCode>
                <c:ptCount val="9"/>
              </c:numCache>
            </c:numRef>
          </c:val>
        </c:ser>
        <c:marker val="1"/>
        <c:axId val="195553152"/>
        <c:axId val="195550592"/>
      </c:lineChart>
      <c:catAx>
        <c:axId val="195547520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5549056"/>
        <c:crossesAt val="0"/>
        <c:auto val="1"/>
        <c:lblAlgn val="ctr"/>
        <c:lblOffset val="100"/>
        <c:tickLblSkip val="1"/>
        <c:tickMarkSkip val="4"/>
      </c:catAx>
      <c:valAx>
        <c:axId val="19554905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5547520"/>
        <c:crosses val="autoZero"/>
        <c:crossBetween val="between"/>
        <c:majorUnit val="20"/>
        <c:minorUnit val="20"/>
      </c:valAx>
      <c:valAx>
        <c:axId val="19555059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5553152"/>
        <c:crosses val="max"/>
        <c:crossBetween val="between"/>
        <c:majorUnit val="20"/>
      </c:valAx>
      <c:catAx>
        <c:axId val="195553152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195550592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93132108486499E-2"/>
          <c:y val="2.6221072796935016E-2"/>
          <c:w val="0.86861373578302714"/>
          <c:h val="0.8399592156162947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Sheet1!$A$2:$A$39</c:f>
              <c:strCache>
                <c:ptCount val="6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</c:strCache>
            </c:strRef>
          </c:cat>
          <c:val>
            <c:numRef>
              <c:f>Sheet1!$B$2:$B$39</c:f>
              <c:numCache>
                <c:formatCode>General</c:formatCode>
                <c:ptCount val="6"/>
                <c:pt idx="0">
                  <c:v>-16.600000000000001</c:v>
                </c:pt>
                <c:pt idx="1">
                  <c:v>-4.0999999999999996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Sheet1!$A$2:$A$39</c:f>
              <c:strCache>
                <c:ptCount val="6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</c:strCache>
            </c:strRef>
          </c:cat>
          <c:val>
            <c:numRef>
              <c:f>Sheet1!$D$2:$D$39</c:f>
              <c:numCache>
                <c:formatCode>General</c:formatCode>
                <c:ptCount val="6"/>
                <c:pt idx="3">
                  <c:v>-40.800000000000004</c:v>
                </c:pt>
                <c:pt idx="4">
                  <c:v>-20.7</c:v>
                </c:pt>
              </c:numCache>
            </c:numRef>
          </c:val>
        </c:ser>
        <c:gapWidth val="140"/>
        <c:overlap val="100"/>
        <c:axId val="195720320"/>
        <c:axId val="19572224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Sheet1!$A$2:$A$39</c:f>
              <c:strCache>
                <c:ptCount val="6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</c:strCache>
            </c:strRef>
          </c:cat>
          <c:val>
            <c:numRef>
              <c:f>Sheet1!$C$2:$C$39</c:f>
              <c:numCache>
                <c:formatCode>General</c:formatCode>
                <c:ptCount val="6"/>
                <c:pt idx="0">
                  <c:v>-27.5</c:v>
                </c:pt>
                <c:pt idx="1">
                  <c:v>-3.3</c:v>
                </c:pt>
                <c:pt idx="2">
                  <c:v>-0.9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Sheet1!$A$2:$A$39</c:f>
              <c:strCache>
                <c:ptCount val="6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</c:strCache>
            </c:strRef>
          </c:cat>
          <c:val>
            <c:numRef>
              <c:f>Sheet1!$E$2:$E$39</c:f>
              <c:numCache>
                <c:formatCode>General</c:formatCode>
                <c:ptCount val="6"/>
                <c:pt idx="3">
                  <c:v>-27.5</c:v>
                </c:pt>
                <c:pt idx="4">
                  <c:v>-32.9</c:v>
                </c:pt>
                <c:pt idx="5">
                  <c:v>-16.600000000000001</c:v>
                </c:pt>
              </c:numCache>
            </c:numRef>
          </c:val>
        </c:ser>
        <c:marker val="1"/>
        <c:axId val="195740416"/>
        <c:axId val="195741952"/>
      </c:lineChart>
      <c:catAx>
        <c:axId val="195720320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5722240"/>
        <c:crossesAt val="0"/>
        <c:auto val="1"/>
        <c:lblAlgn val="ctr"/>
        <c:lblOffset val="100"/>
        <c:tickLblSkip val="1"/>
        <c:tickMarkSkip val="4"/>
      </c:catAx>
      <c:valAx>
        <c:axId val="19572224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5720320"/>
        <c:crosses val="autoZero"/>
        <c:crossBetween val="between"/>
        <c:majorUnit val="20"/>
        <c:minorUnit val="20"/>
      </c:valAx>
      <c:catAx>
        <c:axId val="19574041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5741952"/>
        <c:crossesAt val="-90"/>
        <c:auto val="1"/>
        <c:lblAlgn val="ctr"/>
        <c:lblOffset val="100"/>
        <c:tickLblSkip val="1"/>
        <c:tickMarkSkip val="1"/>
      </c:catAx>
      <c:valAx>
        <c:axId val="19574195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5740416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236"/>
          <c:h val="0.8657212643678227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Sheet1!$B$2:$B$115</c:f>
              <c:numCache>
                <c:formatCode>General</c:formatCode>
                <c:ptCount val="18"/>
                <c:pt idx="0">
                  <c:v>-25.9</c:v>
                </c:pt>
                <c:pt idx="1">
                  <c:v>-10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Sheet1!$D$2:$D$115</c:f>
              <c:numCache>
                <c:formatCode>General</c:formatCode>
                <c:ptCount val="18"/>
                <c:pt idx="3">
                  <c:v>-43.6</c:v>
                </c:pt>
                <c:pt idx="4">
                  <c:v>-10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Sheet1!$F$2:$F$115</c:f>
              <c:numCache>
                <c:formatCode>General</c:formatCode>
                <c:ptCount val="18"/>
                <c:pt idx="6">
                  <c:v>-13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Sheet1!$H$2:$H$115</c:f>
              <c:numCache>
                <c:formatCode>General</c:formatCode>
                <c:ptCount val="18"/>
                <c:pt idx="9">
                  <c:v>-29.5</c:v>
                </c:pt>
                <c:pt idx="10">
                  <c:v>-6.8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Sheet1!$J$2:$J$115</c:f>
              <c:numCache>
                <c:formatCode>General</c:formatCode>
                <c:ptCount val="18"/>
                <c:pt idx="12">
                  <c:v>-29.6</c:v>
                </c:pt>
                <c:pt idx="13">
                  <c:v>-4.0999999999999996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Sheet1!$L$2:$L$115</c:f>
              <c:numCache>
                <c:formatCode>General</c:formatCode>
                <c:ptCount val="18"/>
                <c:pt idx="15">
                  <c:v>-32.9</c:v>
                </c:pt>
                <c:pt idx="16">
                  <c:v>-20.7</c:v>
                </c:pt>
              </c:numCache>
            </c:numRef>
          </c:val>
        </c:ser>
        <c:gapWidth val="140"/>
        <c:overlap val="100"/>
        <c:axId val="195938176"/>
        <c:axId val="19582566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Sheet1!$C$2:$C$115</c:f>
              <c:numCache>
                <c:formatCode>General</c:formatCode>
                <c:ptCount val="18"/>
                <c:pt idx="0">
                  <c:v>-33.6</c:v>
                </c:pt>
                <c:pt idx="1">
                  <c:v>-18.899999999999999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Sheet1!$E$2:$E$115</c:f>
              <c:numCache>
                <c:formatCode>General</c:formatCode>
                <c:ptCount val="18"/>
                <c:pt idx="3">
                  <c:v>-33.6</c:v>
                </c:pt>
                <c:pt idx="4">
                  <c:v>-35.5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Sheet1!$G$2:$G$115</c:f>
              <c:numCache>
                <c:formatCode>General</c:formatCode>
                <c:ptCount val="18"/>
                <c:pt idx="6">
                  <c:v>-0.9</c:v>
                </c:pt>
                <c:pt idx="7">
                  <c:v>-12.1</c:v>
                </c:pt>
                <c:pt idx="8">
                  <c:v>-0.9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Sheet1!$I$2:$I$115</c:f>
              <c:numCache>
                <c:formatCode>General</c:formatCode>
                <c:ptCount val="18"/>
                <c:pt idx="9">
                  <c:v>-16.600000000000001</c:v>
                </c:pt>
                <c:pt idx="10">
                  <c:v>-22.5</c:v>
                </c:pt>
                <c:pt idx="11">
                  <c:v>-5.9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Sheet1!$K$2:$K$115</c:f>
              <c:numCache>
                <c:formatCode>General</c:formatCode>
                <c:ptCount val="18"/>
                <c:pt idx="12">
                  <c:v>-35.800000000000004</c:v>
                </c:pt>
                <c:pt idx="13">
                  <c:v>-29.6</c:v>
                </c:pt>
                <c:pt idx="14">
                  <c:v>-0.9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Sheet1!$A$2:$A$115</c:f>
              <c:strCache>
                <c:ptCount val="18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  <c:pt idx="12">
                  <c:v>Q4 </c:v>
                </c:pt>
                <c:pt idx="13">
                  <c:v>Q1 </c:v>
                </c:pt>
                <c:pt idx="14">
                  <c:v>Q2 </c:v>
                </c:pt>
                <c:pt idx="15">
                  <c:v>Q4 </c:v>
                </c:pt>
                <c:pt idx="16">
                  <c:v>Q1 </c:v>
                </c:pt>
                <c:pt idx="17">
                  <c:v>Q2 </c:v>
                </c:pt>
              </c:strCache>
            </c:strRef>
          </c:cat>
          <c:val>
            <c:numRef>
              <c:f>Sheet1!$M$2:$M$115</c:f>
              <c:numCache>
                <c:formatCode>General</c:formatCode>
                <c:ptCount val="18"/>
                <c:pt idx="15">
                  <c:v>-29.6</c:v>
                </c:pt>
                <c:pt idx="16">
                  <c:v>-32.9</c:v>
                </c:pt>
                <c:pt idx="17">
                  <c:v>0</c:v>
                </c:pt>
              </c:numCache>
            </c:numRef>
          </c:val>
        </c:ser>
        <c:marker val="1"/>
        <c:axId val="195827200"/>
        <c:axId val="195828736"/>
      </c:lineChart>
      <c:catAx>
        <c:axId val="195938176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95825664"/>
        <c:crossesAt val="0"/>
        <c:auto val="1"/>
        <c:lblAlgn val="ctr"/>
        <c:lblOffset val="100"/>
        <c:tickLblSkip val="1"/>
        <c:tickMarkSkip val="4"/>
      </c:catAx>
      <c:valAx>
        <c:axId val="19582566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5938176"/>
        <c:crosses val="autoZero"/>
        <c:crossBetween val="between"/>
        <c:majorUnit val="20"/>
        <c:minorUnit val="20"/>
      </c:valAx>
      <c:catAx>
        <c:axId val="19582720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5828736"/>
        <c:crossesAt val="-90"/>
        <c:auto val="1"/>
        <c:lblAlgn val="ctr"/>
        <c:lblOffset val="100"/>
        <c:tickLblSkip val="1"/>
        <c:tickMarkSkip val="1"/>
      </c:catAx>
      <c:valAx>
        <c:axId val="19582873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5827200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236"/>
          <c:h val="0.8657212643678227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Sheet1!$A$2:$A$64</c:f>
              <c:strCache>
                <c:ptCount val="12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</c:strCache>
            </c:strRef>
          </c:cat>
          <c:val>
            <c:numRef>
              <c:f>Sheet1!$B$2:$B$64</c:f>
              <c:numCache>
                <c:formatCode>General</c:formatCode>
                <c:ptCount val="12"/>
                <c:pt idx="0">
                  <c:v>57.1</c:v>
                </c:pt>
                <c:pt idx="1">
                  <c:v>27.5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Sheet1!$A$2:$A$64</c:f>
              <c:strCache>
                <c:ptCount val="12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</c:strCache>
            </c:strRef>
          </c:cat>
          <c:val>
            <c:numRef>
              <c:f>Sheet1!$D$2:$D$64</c:f>
              <c:numCache>
                <c:formatCode>General</c:formatCode>
                <c:ptCount val="12"/>
                <c:pt idx="3">
                  <c:v>5.9</c:v>
                </c:pt>
                <c:pt idx="4">
                  <c:v>9.1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Sheet1!$A$2:$A$64</c:f>
              <c:strCache>
                <c:ptCount val="12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</c:strCache>
            </c:strRef>
          </c:cat>
          <c:val>
            <c:numRef>
              <c:f>Sheet1!$F$2:$F$64</c:f>
              <c:numCache>
                <c:formatCode>General</c:formatCode>
                <c:ptCount val="12"/>
                <c:pt idx="6">
                  <c:v>-29.6</c:v>
                </c:pt>
                <c:pt idx="7">
                  <c:v>-29.6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Sheet1!$A$2:$A$64</c:f>
              <c:strCache>
                <c:ptCount val="12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</c:strCache>
            </c:strRef>
          </c:cat>
          <c:val>
            <c:numRef>
              <c:f>Sheet1!$H$2:$H$64</c:f>
              <c:numCache>
                <c:formatCode>General</c:formatCode>
                <c:ptCount val="12"/>
                <c:pt idx="9">
                  <c:v>14.2</c:v>
                </c:pt>
                <c:pt idx="10">
                  <c:v>18.100000000000001</c:v>
                </c:pt>
              </c:numCache>
            </c:numRef>
          </c:val>
        </c:ser>
        <c:gapWidth val="140"/>
        <c:overlap val="100"/>
        <c:axId val="196323200"/>
        <c:axId val="19634214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Sheet1!$A$2:$A$64</c:f>
              <c:strCache>
                <c:ptCount val="12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</c:strCache>
            </c:strRef>
          </c:cat>
          <c:val>
            <c:numRef>
              <c:f>Sheet1!$C$2:$C$64</c:f>
              <c:numCache>
                <c:formatCode>General</c:formatCode>
                <c:ptCount val="12"/>
                <c:pt idx="0">
                  <c:v>47.5</c:v>
                </c:pt>
                <c:pt idx="1">
                  <c:v>61.7</c:v>
                </c:pt>
                <c:pt idx="2">
                  <c:v>26.6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Sheet1!$A$2:$A$64</c:f>
              <c:strCache>
                <c:ptCount val="12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</c:strCache>
            </c:strRef>
          </c:cat>
          <c:val>
            <c:numRef>
              <c:f>Sheet1!$E$2:$E$64</c:f>
              <c:numCache>
                <c:formatCode>General</c:formatCode>
                <c:ptCount val="12"/>
                <c:pt idx="3">
                  <c:v>10</c:v>
                </c:pt>
                <c:pt idx="4">
                  <c:v>-0.9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Sheet1!$A$2:$A$64</c:f>
              <c:strCache>
                <c:ptCount val="12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</c:strCache>
            </c:strRef>
          </c:cat>
          <c:val>
            <c:numRef>
              <c:f>Sheet1!$G$2:$G$64</c:f>
              <c:numCache>
                <c:formatCode>General</c:formatCode>
                <c:ptCount val="12"/>
                <c:pt idx="6">
                  <c:v>-16.600000000000001</c:v>
                </c:pt>
                <c:pt idx="7">
                  <c:v>-29.6</c:v>
                </c:pt>
                <c:pt idx="8">
                  <c:v>13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Sheet1!$A$2:$A$64</c:f>
              <c:strCache>
                <c:ptCount val="12"/>
                <c:pt idx="0">
                  <c:v>Q4 </c:v>
                </c:pt>
                <c:pt idx="1">
                  <c:v>Q1 </c:v>
                </c:pt>
                <c:pt idx="2">
                  <c:v>Q2 </c:v>
                </c:pt>
                <c:pt idx="3">
                  <c:v>Q4 </c:v>
                </c:pt>
                <c:pt idx="4">
                  <c:v>Q1 </c:v>
                </c:pt>
                <c:pt idx="5">
                  <c:v>Q2 </c:v>
                </c:pt>
                <c:pt idx="6">
                  <c:v>Q4 </c:v>
                </c:pt>
                <c:pt idx="7">
                  <c:v>Q1 </c:v>
                </c:pt>
                <c:pt idx="8">
                  <c:v>Q2 </c:v>
                </c:pt>
                <c:pt idx="9">
                  <c:v>Q4 </c:v>
                </c:pt>
                <c:pt idx="10">
                  <c:v>Q1 </c:v>
                </c:pt>
                <c:pt idx="11">
                  <c:v>Q2 </c:v>
                </c:pt>
              </c:strCache>
            </c:strRef>
          </c:cat>
          <c:val>
            <c:numRef>
              <c:f>Sheet1!$I$2:$I$64</c:f>
              <c:numCache>
                <c:formatCode>General</c:formatCode>
                <c:ptCount val="12"/>
                <c:pt idx="9">
                  <c:v>33.800000000000004</c:v>
                </c:pt>
                <c:pt idx="10">
                  <c:v>26.1</c:v>
                </c:pt>
                <c:pt idx="11">
                  <c:v>17.2</c:v>
                </c:pt>
              </c:numCache>
            </c:numRef>
          </c:val>
        </c:ser>
        <c:marker val="1"/>
        <c:axId val="196343680"/>
        <c:axId val="196345216"/>
      </c:lineChart>
      <c:catAx>
        <c:axId val="19632320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6342144"/>
        <c:crossesAt val="0"/>
        <c:auto val="1"/>
        <c:lblAlgn val="ctr"/>
        <c:lblOffset val="100"/>
        <c:tickLblSkip val="1"/>
        <c:tickMarkSkip val="4"/>
      </c:catAx>
      <c:valAx>
        <c:axId val="196342144"/>
        <c:scaling>
          <c:orientation val="minMax"/>
          <c:max val="80"/>
          <c:min val="-8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6323200"/>
        <c:crosses val="autoZero"/>
        <c:crossBetween val="between"/>
        <c:majorUnit val="20"/>
        <c:minorUnit val="20"/>
      </c:valAx>
      <c:catAx>
        <c:axId val="19634368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6345216"/>
        <c:crossesAt val="-90"/>
        <c:auto val="1"/>
        <c:lblAlgn val="ctr"/>
        <c:lblOffset val="100"/>
        <c:tickLblSkip val="1"/>
        <c:tickMarkSkip val="1"/>
      </c:catAx>
      <c:valAx>
        <c:axId val="196345216"/>
        <c:scaling>
          <c:orientation val="minMax"/>
          <c:max val="80"/>
          <c:min val="-8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19634368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0.14883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51" y="192096"/>
          <a:ext cx="1512144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 pitchFamily="34" charset="0"/>
            </a:rPr>
            <a:t>Fixed</a:t>
          </a:r>
          <a:r>
            <a:rPr lang="nb-NO" sz="1600" dirty="0" smtClean="0">
              <a:latin typeface="Univers 45 Light" pitchFamily="34" charset="0"/>
            </a:rPr>
            <a:t>-rate </a:t>
          </a:r>
          <a:r>
            <a:rPr lang="nb-NO" sz="1600" dirty="0" err="1" smtClean="0">
              <a:latin typeface="Univers 45 Light" pitchFamily="34" charset="0"/>
            </a:rPr>
            <a:t>loans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0.64175</cdr:x>
      <cdr:y>0.16139</cdr:y>
    </cdr:from>
    <cdr:to>
      <cdr:x>0.64175</cdr:x>
      <cdr:y>0.89242</cdr:y>
    </cdr:to>
    <cdr:sp macro="" textlink="">
      <cdr:nvSpPr>
        <cdr:cNvPr id="5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68144" y="842436"/>
          <a:ext cx="0" cy="381600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0.79137</cdr:x>
      <cdr:y>0.16139</cdr:y>
    </cdr:from>
    <cdr:to>
      <cdr:x>0.79137</cdr:x>
      <cdr:y>0.89242</cdr:y>
    </cdr:to>
    <cdr:sp macro="" textlink="">
      <cdr:nvSpPr>
        <cdr:cNvPr id="6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36296" y="842436"/>
          <a:ext cx="0" cy="381600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Fixed</a:t>
          </a:r>
          <a:r>
            <a:rPr lang="nb-NO" sz="1600" dirty="0" smtClean="0">
              <a:latin typeface="Univers 45 Light" pitchFamily="34" charset="0"/>
            </a:rPr>
            <a:t>-rate </a:t>
          </a:r>
          <a:r>
            <a:rPr lang="nb-NO" sz="1600" dirty="0" err="1" smtClean="0">
              <a:latin typeface="Univers 45 Light" pitchFamily="34" charset="0"/>
            </a:rPr>
            <a:t>loans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0.09303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5" y="147047"/>
          <a:ext cx="1521927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Funding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0.1394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50" y="142871"/>
          <a:ext cx="1357335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smtClean="0">
              <a:latin typeface="Univers 45 Light"/>
            </a:rPr>
            <a:t>Capital </a:t>
          </a:r>
          <a:r>
            <a:rPr lang="nb-NO" sz="1600" dirty="0" err="1" smtClean="0">
              <a:latin typeface="Univers 45 Light"/>
            </a:rPr>
            <a:t>adequacy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=""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=""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</a:t>
            </a:r>
            <a:r>
              <a:rPr lang="nb-NO" dirty="0" err="1" smtClean="0"/>
              <a:t>Bank’s</a:t>
            </a:r>
            <a:r>
              <a:rPr lang="nb-NO" dirty="0" smtClean="0"/>
              <a:t> Survey </a:t>
            </a:r>
            <a:r>
              <a:rPr lang="nb-NO" dirty="0" err="1" smtClean="0"/>
              <a:t>of</a:t>
            </a:r>
            <a:r>
              <a:rPr lang="nb-NO" dirty="0" smtClean="0"/>
              <a:t> Bank Lending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2012 Q1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043003227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Repayment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secured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dwellings</a:t>
            </a:r>
            <a:r>
              <a:rPr lang="nb-NO" sz="1600" baseline="30000" dirty="0" smtClean="0">
                <a:latin typeface="Univers 45 Light" pitchFamily="34" charset="0"/>
              </a:rPr>
              <a:t>3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First-</a:t>
            </a:r>
            <a:r>
              <a:rPr lang="nb-NO" sz="1600" dirty="0" err="1" smtClean="0">
                <a:latin typeface="Univers 45 Light" pitchFamily="34" charset="0"/>
              </a:rPr>
              <a:t>home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mortgages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Home </a:t>
            </a:r>
            <a:r>
              <a:rPr lang="nb-NO" sz="1600" dirty="0" err="1" smtClean="0">
                <a:latin typeface="Univers 45 Light" pitchFamily="34" charset="0"/>
              </a:rPr>
              <a:t>equity</a:t>
            </a:r>
            <a:r>
              <a:rPr lang="nb-NO" sz="1600" dirty="0" smtClean="0">
                <a:latin typeface="Univers 45 Light" pitchFamily="34" charset="0"/>
              </a:rPr>
              <a:t>     lines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1</a:t>
            </a:r>
            <a:r>
              <a:rPr lang="nb-NO" sz="2000" dirty="0" smtClean="0">
                <a:latin typeface="Univers 45 Light" pitchFamily="34" charset="0"/>
              </a:rPr>
              <a:t> Household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demand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blue bars show developments over the past quarter. The red diamonds show expectations over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the next quarter. The red diamonds have been moved forward one quarter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falling demand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461854733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6064250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</a:t>
            </a:r>
          </a:p>
          <a:p>
            <a:pPr marL="342900" indent="-3429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342900" indent="-3429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342900" indent="-342900"/>
            <a:r>
              <a:rPr lang="en-GB" sz="1600" dirty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1835696" y="1556792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Economic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outlook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2642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1907704" y="836712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131840" y="162880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Market </a:t>
            </a:r>
            <a:r>
              <a:rPr lang="nb-NO" sz="1600" dirty="0" err="1" smtClean="0">
                <a:latin typeface="Univers 45 Light" pitchFamily="34" charset="0"/>
              </a:rPr>
              <a:t>share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objectives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14546" y="857232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Factors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affecting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" y="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 pitchFamily="34" charset="0"/>
              </a:rPr>
              <a:t>Chart </a:t>
            </a:r>
            <a:r>
              <a:rPr lang="nb-NO" sz="2000" b="1" dirty="0">
                <a:latin typeface="Univers 45 Light" pitchFamily="34" charset="0"/>
              </a:rPr>
              <a:t>2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households.  </a:t>
            </a:r>
            <a:r>
              <a:rPr lang="nb-NO" sz="2000" dirty="0" err="1" smtClean="0">
                <a:latin typeface="Univers 45 Light" pitchFamily="34" charset="0"/>
              </a:rPr>
              <a:t>Factors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affecting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balances.</a:t>
            </a:r>
            <a:r>
              <a:rPr lang="nb-NO" sz="2000" baseline="30000" dirty="0" smtClean="0">
                <a:latin typeface="Univers 45 Light" pitchFamily="34" charset="0"/>
              </a:rPr>
              <a:t>1) 2)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4427984" y="162880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Banks’ risk </a:t>
            </a:r>
            <a:r>
              <a:rPr lang="nb-NO" sz="1600" dirty="0" err="1" smtClean="0">
                <a:latin typeface="Univers 45 Light" pitchFamily="34" charset="0"/>
              </a:rPr>
              <a:t>appetite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203848" y="1556792"/>
            <a:ext cx="0" cy="3816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796136" y="1628800"/>
            <a:ext cx="14589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Funding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7164288" y="1628800"/>
            <a:ext cx="14589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Capital </a:t>
            </a:r>
            <a:r>
              <a:rPr lang="nb-NO" sz="1600" dirty="0" err="1" smtClean="0">
                <a:latin typeface="Univers 45 Light" pitchFamily="34" charset="0"/>
              </a:rPr>
              <a:t>adequacy</a:t>
            </a:r>
            <a:endParaRPr lang="nb-NO" sz="1600" dirty="0">
              <a:latin typeface="Univers 45 Light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907704" y="1556792"/>
            <a:ext cx="662473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ine 13"/>
          <p:cNvSpPr>
            <a:spLocks noChangeShapeType="1"/>
          </p:cNvSpPr>
          <p:nvPr/>
        </p:nvSpPr>
        <p:spPr bwMode="auto">
          <a:xfrm flipH="1" flipV="1">
            <a:off x="4572000" y="1556792"/>
            <a:ext cx="0" cy="38160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934498523"/>
              </p:ext>
            </p:extLst>
          </p:nvPr>
        </p:nvGraphicFramePr>
        <p:xfrm>
          <a:off x="0" y="500042"/>
          <a:ext cx="9144000" cy="500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Maximum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smtClean="0">
                <a:latin typeface="Univers 45 Light" pitchFamily="34" charset="0"/>
              </a:rPr>
              <a:t>loan-to-</a:t>
            </a:r>
            <a:r>
              <a:rPr lang="nb-NO" sz="1600" dirty="0" err="1" smtClean="0">
                <a:latin typeface="Univers 45 Light" pitchFamily="34" charset="0"/>
              </a:rPr>
              <a:t>income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482934" y="736411"/>
            <a:ext cx="19288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Lending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smtClean="0">
                <a:latin typeface="Univers 45 Light" pitchFamily="34" charset="0"/>
              </a:rPr>
              <a:t>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Fees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92695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Maximum loan-to-</a:t>
            </a:r>
            <a:r>
              <a:rPr lang="nb-NO" sz="1600" dirty="0" err="1" smtClean="0">
                <a:latin typeface="Univers 45 Light" pitchFamily="34" charset="0"/>
              </a:rPr>
              <a:t>value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373217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for lending margins indicate higher lending margins. Positive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percentage balances for maximum LTI ratio, maximum LTV ratio and use of interest-only periods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denote tighter credit standards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 pitchFamily="34" charset="0"/>
              </a:rPr>
              <a:t> </a:t>
            </a:r>
            <a:r>
              <a:rPr lang="en-GB" sz="1500" dirty="0" smtClean="0">
                <a:solidFill>
                  <a:schemeClr val="tx2"/>
                </a:solidFill>
                <a:latin typeface="Univers 45 Light" pitchFamily="34" charset="0"/>
              </a:rPr>
              <a:t>Bank</a:t>
            </a:r>
            <a:endParaRPr lang="nb-NO" sz="1500" dirty="0">
              <a:latin typeface="Arial Narrow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Change in loan conditions for households. Net percentage balances</a:t>
            </a:r>
            <a:r>
              <a:rPr lang="en-GB" sz="1900" baseline="30000" dirty="0">
                <a:latin typeface="Univers 45 Light" pitchFamily="34" charset="0"/>
              </a:rPr>
              <a:t>1</a:t>
            </a:r>
            <a:r>
              <a:rPr lang="nb-NO" sz="1900" baseline="30000" dirty="0">
                <a:latin typeface="Univers 45 Light" pitchFamily="34" charset="0"/>
              </a:rPr>
              <a:t>), 2)</a:t>
            </a:r>
            <a:endParaRPr lang="en-GB" sz="19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Use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br>
              <a:rPr lang="nb-NO" sz="1600" dirty="0" smtClean="0">
                <a:latin typeface="Univers 45 Light" pitchFamily="34" charset="0"/>
              </a:rPr>
            </a:br>
            <a:r>
              <a:rPr lang="nb-NO" sz="1600" dirty="0" err="1" smtClean="0">
                <a:latin typeface="Univers 45 Light" pitchFamily="34" charset="0"/>
              </a:rPr>
              <a:t>interest-only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periods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041648693"/>
              </p:ext>
            </p:extLst>
          </p:nvPr>
        </p:nvGraphicFramePr>
        <p:xfrm>
          <a:off x="0" y="857232"/>
          <a:ext cx="9144000" cy="523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49279"/>
            <a:ext cx="9233470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denote increased demand or increased drawdowns on </a:t>
            </a:r>
            <a:r>
              <a:rPr lang="en-GB" sz="1500" dirty="0" smtClean="0">
                <a:latin typeface="Univers 45 Light" pitchFamily="34" charset="0"/>
              </a:rPr>
              <a:t>credit lines</a:t>
            </a:r>
            <a:endParaRPr lang="en-GB" sz="1500" dirty="0">
              <a:latin typeface="Univers 45 Light" pitchFamily="34" charset="0"/>
            </a:endParaRP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latin typeface="Univers 45 Light" pitchFamily="34" charset="0"/>
              </a:rPr>
              <a:t>Norges</a:t>
            </a:r>
            <a:r>
              <a:rPr lang="en-GB" sz="1500" dirty="0">
                <a:latin typeface="Univers 45 Light" pitchFamily="34" charset="0"/>
              </a:rPr>
              <a:t> Bank</a:t>
            </a:r>
            <a:endParaRPr lang="nb-NO" sz="15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among</a:t>
            </a:r>
            <a:r>
              <a:rPr lang="nb-NO" sz="1600" dirty="0" smtClean="0">
                <a:latin typeface="Univers 45 Light" pitchFamily="34" charset="0"/>
              </a:rPr>
              <a:t> non-</a:t>
            </a:r>
            <a:r>
              <a:rPr lang="nb-NO" sz="1600" dirty="0" err="1" smtClean="0">
                <a:latin typeface="Univers 45 Light" pitchFamily="34" charset="0"/>
              </a:rPr>
              <a:t>financial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corporations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Drawdowns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lines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Chart 4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Credit demand among non-financial corporations and drawdowns on credit lines.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2320073465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 pitchFamily="34" charset="0"/>
              </a:rPr>
              <a:t>Chart 5 </a:t>
            </a:r>
            <a:r>
              <a:rPr lang="en-GB" sz="2000" dirty="0">
                <a:latin typeface="Univers 45 Light" pitchFamily="34" charset="0"/>
              </a:rPr>
              <a:t>Change in credit standards for non-financial corporations. Net percentage balances</a:t>
            </a:r>
            <a:r>
              <a:rPr lang="en-GB" sz="2000" baseline="30000" dirty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1669959892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Economic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Banks’ risk </a:t>
            </a:r>
            <a:r>
              <a:rPr lang="nb-NO" sz="1600" dirty="0" err="1" smtClean="0">
                <a:latin typeface="Univers 45 Light"/>
              </a:rPr>
              <a:t>appetite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Sector-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specific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/>
              </a:rPr>
              <a:t>Chart 6 </a:t>
            </a:r>
            <a:r>
              <a:rPr lang="en-GB" sz="2000" dirty="0">
                <a:latin typeface="Univers 45 Light" pitchFamily="34" charset="0"/>
              </a:rPr>
              <a:t>Factors affecting credit standards for non-financial corporations.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217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Market </a:t>
            </a:r>
            <a:r>
              <a:rPr lang="nb-NO" sz="1600" dirty="0" err="1" smtClean="0">
                <a:latin typeface="Univers 45 Light"/>
              </a:rPr>
              <a:t>share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objectives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="" xmlns:p14="http://schemas.microsoft.com/office/powerpoint/2010/main" val="1041403452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Lending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Fees</a:t>
            </a:r>
            <a:endParaRPr lang="nb-NO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Maximum </a:t>
            </a:r>
            <a:r>
              <a:rPr lang="nb-NO" sz="1600" dirty="0" err="1" smtClean="0">
                <a:latin typeface="Univers 45 Light"/>
              </a:rPr>
              <a:t>loan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maturity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500" dirty="0">
                <a:latin typeface="Univers 45 Light"/>
              </a:rPr>
              <a:t>1</a:t>
            </a:r>
            <a:r>
              <a:rPr lang="en-GB" sz="1500" dirty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 net percentage balances for lending margins, equity capital requirements and fees denote tighter credit standards. Negative net percentage balances for maximum loan maturity indicate tighter credit standards</a:t>
            </a:r>
          </a:p>
          <a:p>
            <a:pPr marL="457200" indent="-457200"/>
            <a:r>
              <a:rPr lang="en-GB" sz="1500" dirty="0">
                <a:latin typeface="Univers 45 Light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/>
              </a:rPr>
              <a:t> Bank</a:t>
            </a:r>
            <a:r>
              <a:rPr lang="nb-NO" sz="1500" dirty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500" dirty="0">
              <a:latin typeface="Univers 45 Light"/>
            </a:endParaRPr>
          </a:p>
          <a:p>
            <a:pPr marL="457200" indent="-457200"/>
            <a:endParaRPr lang="nb-NO" sz="15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Chart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en-GB" sz="2000" dirty="0">
                <a:latin typeface="Univers 45 Light"/>
              </a:rPr>
              <a:t>Change in loan conditions for non-financial corporations. </a:t>
            </a:r>
            <a:br>
              <a:rPr lang="en-GB" sz="2000" dirty="0">
                <a:latin typeface="Univers 45 Light"/>
              </a:rPr>
            </a:br>
            <a:r>
              <a:rPr lang="en-GB" sz="2000" dirty="0">
                <a:latin typeface="Univers 45 Light"/>
              </a:rPr>
              <a:t>Net percentage balances</a:t>
            </a:r>
            <a:r>
              <a:rPr lang="en-GB" sz="2000" baseline="30000" dirty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9782</TotalTime>
  <Words>480</Words>
  <Application>Microsoft Office PowerPoint</Application>
  <PresentationFormat>Skjermfremvisning (4:3)</PresentationFormat>
  <Paragraphs>84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Bank’s Survey of Bank Lending</vt:lpstr>
      <vt:lpstr>Chart 1 Household credit demand. Net percentage balances.1), 2) </vt:lpstr>
      <vt:lpstr>Lysbilde 3</vt:lpstr>
      <vt:lpstr>Chart 3 Change in loan conditions for households. Net percentage balances1), 2)</vt:lpstr>
      <vt:lpstr>Chart 4 Credit demand among non-financial corporations and drawdowns on credit lines. Net percentage balances1), 2)</vt:lpstr>
      <vt:lpstr>Lysbilde 6</vt:lpstr>
      <vt:lpstr>Lysbilde 7</vt:lpstr>
      <vt:lpstr>Chart 7 Change in loan conditions for non-financial corporations.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Grethe Frøyland</cp:lastModifiedBy>
  <cp:revision>605</cp:revision>
  <dcterms:created xsi:type="dcterms:W3CDTF">2008-03-11T13:27:45Z</dcterms:created>
  <dcterms:modified xsi:type="dcterms:W3CDTF">2012-04-24T11:42:04Z</dcterms:modified>
</cp:coreProperties>
</file>