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60"/>
  </p:normalViewPr>
  <p:slideViewPr>
    <p:cSldViewPr>
      <p:cViewPr varScale="1">
        <p:scale>
          <a:sx n="79" d="100"/>
          <a:sy n="79" d="100"/>
        </p:scale>
        <p:origin x="-7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1158798283261799"/>
          <c:y val="5.1219512195121962E-2"/>
          <c:w val="0.7811158798283262"/>
          <c:h val="0.7585365853658535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12"/>
                <c:pt idx="0">
                  <c:v>-40.800000000000004</c:v>
                </c:pt>
                <c:pt idx="1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12"/>
                <c:pt idx="3">
                  <c:v>-46.7</c:v>
                </c:pt>
                <c:pt idx="4">
                  <c:v>3.9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Sheet1!$F$2:$F$33</c:f>
              <c:numCache>
                <c:formatCode>General</c:formatCode>
                <c:ptCount val="12"/>
                <c:pt idx="6">
                  <c:v>-40.800000000000004</c:v>
                </c:pt>
                <c:pt idx="7">
                  <c:v>-11.8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Sheet1!$H$2:$H$33</c:f>
              <c:numCache>
                <c:formatCode>General</c:formatCode>
                <c:ptCount val="12"/>
                <c:pt idx="9">
                  <c:v>67</c:v>
                </c:pt>
                <c:pt idx="10">
                  <c:v>20</c:v>
                </c:pt>
              </c:numCache>
            </c:numRef>
          </c:val>
        </c:ser>
        <c:gapWidth val="140"/>
        <c:overlap val="100"/>
        <c:axId val="91383680"/>
        <c:axId val="9140633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Sheet1!$C$2:$C$33</c:f>
              <c:numCache>
                <c:formatCode>General</c:formatCode>
                <c:ptCount val="12"/>
                <c:pt idx="0">
                  <c:v>-63.6</c:v>
                </c:pt>
                <c:pt idx="1">
                  <c:v>15.5</c:v>
                </c:pt>
                <c:pt idx="2">
                  <c:v>31.3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Sheet1!$E$2:$E$33</c:f>
              <c:numCache>
                <c:formatCode>General</c:formatCode>
                <c:ptCount val="12"/>
                <c:pt idx="3">
                  <c:v>-63.6</c:v>
                </c:pt>
                <c:pt idx="4">
                  <c:v>5.7</c:v>
                </c:pt>
                <c:pt idx="5">
                  <c:v>28.3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Sheet1!$G$2:$G$33</c:f>
              <c:numCache>
                <c:formatCode>General</c:formatCode>
                <c:ptCount val="12"/>
                <c:pt idx="6">
                  <c:v>-60.6</c:v>
                </c:pt>
                <c:pt idx="7">
                  <c:v>15.5</c:v>
                </c:pt>
                <c:pt idx="8">
                  <c:v>28.3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Sheet1!$I$2:$I$33</c:f>
              <c:numCache>
                <c:formatCode>General</c:formatCode>
                <c:ptCount val="12"/>
                <c:pt idx="9">
                  <c:v>12.2</c:v>
                </c:pt>
                <c:pt idx="10">
                  <c:v>33.4</c:v>
                </c:pt>
                <c:pt idx="11">
                  <c:v>11.7</c:v>
                </c:pt>
              </c:numCache>
            </c:numRef>
          </c:val>
        </c:ser>
        <c:marker val="1"/>
        <c:axId val="91407872"/>
        <c:axId val="91409408"/>
      </c:lineChart>
      <c:catAx>
        <c:axId val="9138368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91406336"/>
        <c:crossesAt val="0"/>
        <c:auto val="1"/>
        <c:lblAlgn val="ctr"/>
        <c:lblOffset val="100"/>
        <c:tickLblSkip val="1"/>
        <c:tickMarkSkip val="4"/>
      </c:catAx>
      <c:valAx>
        <c:axId val="91406336"/>
        <c:scaling>
          <c:orientation val="minMax"/>
          <c:max val="90"/>
          <c:min val="-9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1383680"/>
        <c:crosses val="autoZero"/>
        <c:crossBetween val="between"/>
        <c:majorUnit val="30"/>
        <c:minorUnit val="30"/>
      </c:valAx>
      <c:catAx>
        <c:axId val="9140787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87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1409408"/>
        <c:crossesAt val="-90"/>
        <c:auto val="1"/>
        <c:lblAlgn val="ctr"/>
        <c:lblOffset val="100"/>
        <c:tickLblSkip val="1"/>
        <c:tickMarkSkip val="1"/>
      </c:catAx>
      <c:valAx>
        <c:axId val="91409408"/>
        <c:scaling>
          <c:orientation val="minMax"/>
          <c:max val="90"/>
          <c:min val="-9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1407872"/>
        <c:crosses val="max"/>
        <c:crossBetween val="between"/>
        <c:majorUnit val="30"/>
        <c:minorUnit val="3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1158798283261798"/>
          <c:y val="5.1219512195121955E-2"/>
          <c:w val="0.7811158798283262"/>
          <c:h val="0.733387596378675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15"/>
                <c:pt idx="0">
                  <c:v>0.5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Sheet1!$D$2:$D$41</c:f>
              <c:numCache>
                <c:formatCode>General</c:formatCode>
                <c:ptCount val="15"/>
                <c:pt idx="3">
                  <c:v>-5.6</c:v>
                </c:pt>
                <c:pt idx="4">
                  <c:v>6.5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Sheet1!$F$2:$F$41</c:f>
              <c:numCache>
                <c:formatCode>General</c:formatCode>
                <c:ptCount val="15"/>
                <c:pt idx="6">
                  <c:v>-7.5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Mislighold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Sheet1!$H$2:$H$41</c:f>
              <c:numCache>
                <c:formatCode>General</c:formatCode>
                <c:ptCount val="15"/>
                <c:pt idx="9">
                  <c:v>-10.5</c:v>
                </c:pt>
                <c:pt idx="10">
                  <c:v>-3.8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Sheet1!$J$2:$J$41</c:f>
              <c:numCache>
                <c:formatCode>General</c:formatCode>
                <c:ptCount val="15"/>
                <c:pt idx="12">
                  <c:v>4.2</c:v>
                </c:pt>
                <c:pt idx="13">
                  <c:v>7.2</c:v>
                </c:pt>
              </c:numCache>
            </c:numRef>
          </c:val>
        </c:ser>
        <c:gapWidth val="140"/>
        <c:overlap val="100"/>
        <c:axId val="84818176"/>
        <c:axId val="848490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15"/>
                <c:pt idx="0">
                  <c:v>-3.9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Sheet1!$E$2:$E$41</c:f>
              <c:numCache>
                <c:formatCode>General</c:formatCode>
                <c:ptCount val="15"/>
                <c:pt idx="3">
                  <c:v>-29.5</c:v>
                </c:pt>
                <c:pt idx="4">
                  <c:v>1.4</c:v>
                </c:pt>
                <c:pt idx="5">
                  <c:v>5.2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Sheet1!$G$2:$G$41</c:f>
              <c:numCache>
                <c:formatCode>General</c:formatCode>
                <c:ptCount val="15"/>
                <c:pt idx="6">
                  <c:v>-30.7</c:v>
                </c:pt>
                <c:pt idx="7">
                  <c:v>-3.8</c:v>
                </c:pt>
                <c:pt idx="8">
                  <c:v>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Mislighold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Sheet1!$I$2:$I$41</c:f>
              <c:numCache>
                <c:formatCode>General</c:formatCode>
                <c:ptCount val="15"/>
                <c:pt idx="9">
                  <c:v>-30.7</c:v>
                </c:pt>
                <c:pt idx="10">
                  <c:v>-11</c:v>
                </c:pt>
                <c:pt idx="11">
                  <c:v>-3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Sheet1!$A$2:$A$41</c:f>
              <c:strCache>
                <c:ptCount val="15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</c:strCache>
            </c:strRef>
          </c:cat>
          <c:val>
            <c:numRef>
              <c:f>Sheet1!$K$2:$K$41</c:f>
              <c:numCache>
                <c:formatCode>General</c:formatCode>
                <c:ptCount val="15"/>
                <c:pt idx="12">
                  <c:v>-7.2</c:v>
                </c:pt>
                <c:pt idx="13">
                  <c:v>5.2</c:v>
                </c:pt>
                <c:pt idx="14">
                  <c:v>3</c:v>
                </c:pt>
              </c:numCache>
            </c:numRef>
          </c:val>
        </c:ser>
        <c:marker val="1"/>
        <c:axId val="84850560"/>
        <c:axId val="84852096"/>
      </c:lineChart>
      <c:catAx>
        <c:axId val="8481817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84849024"/>
        <c:crossesAt val="0"/>
        <c:auto val="1"/>
        <c:lblAlgn val="ctr"/>
        <c:lblOffset val="100"/>
        <c:tickLblSkip val="1"/>
        <c:tickMarkSkip val="4"/>
      </c:catAx>
      <c:valAx>
        <c:axId val="84849024"/>
        <c:scaling>
          <c:orientation val="minMax"/>
          <c:max val="90"/>
          <c:min val="-9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84818176"/>
        <c:crosses val="autoZero"/>
        <c:crossBetween val="between"/>
        <c:majorUnit val="30"/>
        <c:minorUnit val="30"/>
      </c:valAx>
      <c:catAx>
        <c:axId val="84850560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87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84852096"/>
        <c:crossesAt val="-90"/>
        <c:auto val="1"/>
        <c:lblAlgn val="ctr"/>
        <c:lblOffset val="100"/>
        <c:tickLblSkip val="1"/>
        <c:tickMarkSkip val="1"/>
      </c:catAx>
      <c:valAx>
        <c:axId val="84852096"/>
        <c:scaling>
          <c:orientation val="minMax"/>
          <c:max val="90"/>
          <c:min val="-9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84850560"/>
        <c:crosses val="max"/>
        <c:crossBetween val="between"/>
        <c:majorUnit val="30"/>
        <c:minorUnit val="3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1158798283261798"/>
          <c:y val="5.1219512195121948E-2"/>
          <c:w val="0.7811158798283262"/>
          <c:h val="0.7476939783649021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12"/>
                <c:pt idx="0">
                  <c:v>7.2</c:v>
                </c:pt>
                <c:pt idx="1">
                  <c:v>13.2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Maks.nedbettid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Sheet1!$F$2:$F$33</c:f>
              <c:numCache>
                <c:formatCode>General</c:formatCode>
                <c:ptCount val="12"/>
                <c:pt idx="6">
                  <c:v>-4.2</c:v>
                </c:pt>
                <c:pt idx="7">
                  <c:v>-4.2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Avdragsfrihet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Sheet1!$H$2:$H$33</c:f>
              <c:numCache>
                <c:formatCode>General</c:formatCode>
                <c:ptCount val="12"/>
                <c:pt idx="9">
                  <c:v>-4.2</c:v>
                </c:pt>
                <c:pt idx="10">
                  <c:v>-4.2</c:v>
                </c:pt>
              </c:numCache>
            </c:numRef>
          </c:val>
        </c:ser>
        <c:gapWidth val="140"/>
        <c:overlap val="100"/>
        <c:axId val="92386816"/>
        <c:axId val="92388736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Maks.nedbet tid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Sheet1!$E$2:$E$33</c:f>
              <c:numCache>
                <c:formatCode>General</c:formatCode>
                <c:ptCount val="12"/>
                <c:pt idx="3">
                  <c:v>3.8</c:v>
                </c:pt>
                <c:pt idx="4">
                  <c:v>-3</c:v>
                </c:pt>
                <c:pt idx="5">
                  <c:v>0</c:v>
                </c:pt>
              </c:numCache>
            </c:numRef>
          </c:val>
        </c:ser>
        <c:marker val="1"/>
        <c:axId val="92386816"/>
        <c:axId val="92388736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Sheet1!$C$2:$C$33</c:f>
              <c:numCache>
                <c:formatCode>General</c:formatCode>
                <c:ptCount val="12"/>
                <c:pt idx="0">
                  <c:v>3</c:v>
                </c:pt>
                <c:pt idx="1">
                  <c:v>-5.2</c:v>
                </c:pt>
                <c:pt idx="2">
                  <c:v>-3.6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Sheet1!$G$2:$G$33</c:f>
              <c:numCache>
                <c:formatCode>General</c:formatCode>
                <c:ptCount val="12"/>
                <c:pt idx="6">
                  <c:v>-4.2</c:v>
                </c:pt>
                <c:pt idx="7">
                  <c:v>-3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Sheet1!$A$2:$A$33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Sheet1!$I$2:$I$33</c:f>
              <c:numCache>
                <c:formatCode>General</c:formatCode>
                <c:ptCount val="12"/>
                <c:pt idx="9">
                  <c:v>3.8</c:v>
                </c:pt>
                <c:pt idx="10">
                  <c:v>-4.2</c:v>
                </c:pt>
                <c:pt idx="11">
                  <c:v>-4.2</c:v>
                </c:pt>
              </c:numCache>
            </c:numRef>
          </c:val>
        </c:ser>
        <c:marker val="1"/>
        <c:axId val="92398720"/>
        <c:axId val="92400256"/>
      </c:lineChart>
      <c:catAx>
        <c:axId val="92386816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92388736"/>
        <c:crossesAt val="0"/>
        <c:auto val="1"/>
        <c:lblAlgn val="ctr"/>
        <c:lblOffset val="100"/>
        <c:tickLblSkip val="1"/>
        <c:tickMarkSkip val="4"/>
      </c:catAx>
      <c:valAx>
        <c:axId val="92388736"/>
        <c:scaling>
          <c:orientation val="minMax"/>
          <c:max val="90"/>
          <c:min val="-9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2386816"/>
        <c:crosses val="autoZero"/>
        <c:crossBetween val="between"/>
        <c:majorUnit val="30"/>
        <c:minorUnit val="30"/>
      </c:valAx>
      <c:catAx>
        <c:axId val="9239872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87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2400256"/>
        <c:crossesAt val="-90"/>
        <c:auto val="1"/>
        <c:lblAlgn val="ctr"/>
        <c:lblOffset val="100"/>
        <c:tickLblSkip val="1"/>
        <c:tickMarkSkip val="1"/>
      </c:catAx>
      <c:valAx>
        <c:axId val="92400256"/>
        <c:scaling>
          <c:orientation val="minMax"/>
          <c:max val="90"/>
          <c:min val="-9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2398720"/>
        <c:crosses val="max"/>
        <c:crossBetween val="between"/>
        <c:majorUnit val="30"/>
        <c:minorUnit val="3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2214966190549639"/>
          <c:y val="5.4366978003250098E-2"/>
          <c:w val="0.76117903206008186"/>
          <c:h val="0.6722073898366601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Sheet1!$A$2:$A$25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</c:strCache>
            </c:strRef>
          </c:cat>
          <c:val>
            <c:numRef>
              <c:f>Sheet1!$B$2:$B$25</c:f>
              <c:numCache>
                <c:formatCode>General</c:formatCode>
                <c:ptCount val="9"/>
                <c:pt idx="0">
                  <c:v>-34.9</c:v>
                </c:pt>
                <c:pt idx="1">
                  <c:v>-14.2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Sheet1!$A$2:$A$25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</c:strCache>
            </c:strRef>
          </c:cat>
          <c:val>
            <c:numRef>
              <c:f>Sheet1!$D$2:$D$25</c:f>
              <c:numCache>
                <c:formatCode>General</c:formatCode>
                <c:ptCount val="9"/>
                <c:pt idx="3">
                  <c:v>23.6</c:v>
                </c:pt>
                <c:pt idx="4">
                  <c:v>8.1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Sheet1!$A$2:$A$25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</c:strCache>
            </c:strRef>
          </c:cat>
          <c:val>
            <c:numRef>
              <c:f>Sheet1!$F$2:$F$25</c:f>
              <c:numCache>
                <c:formatCode>General</c:formatCode>
                <c:ptCount val="9"/>
                <c:pt idx="6">
                  <c:v>14.9</c:v>
                </c:pt>
                <c:pt idx="7">
                  <c:v>2</c:v>
                </c:pt>
              </c:numCache>
            </c:numRef>
          </c:val>
        </c:ser>
        <c:gapWidth val="140"/>
        <c:overlap val="100"/>
        <c:axId val="93585792"/>
        <c:axId val="935873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Sheet1!$A$2:$A$25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</c:strCache>
            </c:strRef>
          </c:cat>
          <c:val>
            <c:numRef>
              <c:f>Sheet1!$C$2:$C$25</c:f>
              <c:numCache>
                <c:formatCode>General</c:formatCode>
                <c:ptCount val="9"/>
                <c:pt idx="0">
                  <c:v>-30.8</c:v>
                </c:pt>
                <c:pt idx="1">
                  <c:v>-51.5</c:v>
                </c:pt>
                <c:pt idx="2">
                  <c:v>6.7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Sheet1!$A$2:$A$25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</c:strCache>
            </c:strRef>
          </c:cat>
          <c:val>
            <c:numRef>
              <c:f>Sheet1!$E$2:$E$25</c:f>
              <c:numCache>
                <c:formatCode>General</c:formatCode>
                <c:ptCount val="9"/>
                <c:pt idx="3">
                  <c:v>49.1</c:v>
                </c:pt>
                <c:pt idx="4">
                  <c:v>36.800000000000004</c:v>
                </c:pt>
                <c:pt idx="5">
                  <c:v>7.2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Sheet1!$A$2:$A$25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</c:strCache>
            </c:strRef>
          </c:cat>
          <c:val>
            <c:numRef>
              <c:f>Sheet1!$G$2:$G$25</c:f>
              <c:numCache>
                <c:formatCode>General</c:formatCode>
                <c:ptCount val="9"/>
                <c:pt idx="6">
                  <c:v>6.8</c:v>
                </c:pt>
                <c:pt idx="7">
                  <c:v>14</c:v>
                </c:pt>
                <c:pt idx="8">
                  <c:v>5</c:v>
                </c:pt>
              </c:numCache>
            </c:numRef>
          </c:val>
        </c:ser>
        <c:marker val="1"/>
        <c:axId val="93585792"/>
        <c:axId val="93587328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Sheet1!$A$2:$A$25</c:f>
              <c:strCache>
                <c:ptCount val="9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</c:strCache>
            </c:strRef>
          </c:cat>
          <c:val>
            <c:numRef>
              <c:f>Sheet1!$H$2:$H$25</c:f>
              <c:numCache>
                <c:formatCode>General</c:formatCode>
                <c:ptCount val="9"/>
              </c:numCache>
            </c:numRef>
          </c:val>
        </c:ser>
        <c:marker val="1"/>
        <c:axId val="93611136"/>
        <c:axId val="93588864"/>
      </c:lineChart>
      <c:catAx>
        <c:axId val="93585792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93587328"/>
        <c:crossesAt val="0"/>
        <c:auto val="1"/>
        <c:lblAlgn val="ctr"/>
        <c:lblOffset val="100"/>
        <c:tickLblSkip val="1"/>
        <c:tickMarkSkip val="4"/>
      </c:catAx>
      <c:valAx>
        <c:axId val="93587328"/>
        <c:scaling>
          <c:orientation val="minMax"/>
          <c:max val="90"/>
          <c:min val="-9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3585792"/>
        <c:crosses val="autoZero"/>
        <c:crossBetween val="between"/>
        <c:majorUnit val="30"/>
        <c:minorUnit val="30"/>
      </c:valAx>
      <c:valAx>
        <c:axId val="93588864"/>
        <c:scaling>
          <c:orientation val="minMax"/>
          <c:max val="90"/>
          <c:min val="-90"/>
        </c:scaling>
        <c:axPos val="r"/>
        <c:numFmt formatCode="General" sourceLinked="1"/>
        <c:majorTickMark val="in"/>
        <c:tickLblPos val="nextTo"/>
        <c:crossAx val="93611136"/>
        <c:crosses val="max"/>
        <c:crossBetween val="between"/>
        <c:majorUnit val="30"/>
      </c:valAx>
      <c:catAx>
        <c:axId val="93611136"/>
        <c:scaling>
          <c:orientation val="minMax"/>
        </c:scaling>
        <c:axPos val="b"/>
        <c:majorTickMark val="in"/>
        <c:tickLblPos val="nextTo"/>
        <c:crossAx val="93588864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0.11158798283261798"/>
          <c:y val="7.3883718839182502E-2"/>
          <c:w val="0.7811158798283262"/>
          <c:h val="0.80148640825549922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Sheet1!$A$2:$A$17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6"/>
                <c:pt idx="0">
                  <c:v>-31.9</c:v>
                </c:pt>
                <c:pt idx="1">
                  <c:v>-13.3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Sheet1!$A$2:$A$17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6"/>
                <c:pt idx="3">
                  <c:v>-42</c:v>
                </c:pt>
                <c:pt idx="4">
                  <c:v>-12.9</c:v>
                </c:pt>
              </c:numCache>
            </c:numRef>
          </c:val>
        </c:ser>
        <c:gapWidth val="140"/>
        <c:overlap val="100"/>
        <c:axId val="93764992"/>
        <c:axId val="938695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Sheet1!$A$2:$A$17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6"/>
                <c:pt idx="0">
                  <c:v>-40.1</c:v>
                </c:pt>
                <c:pt idx="1">
                  <c:v>-30.8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Sheet1!$A$2:$A$17</c:f>
              <c:strCache>
                <c:ptCount val="6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6"/>
                <c:pt idx="3">
                  <c:v>-44.2</c:v>
                </c:pt>
                <c:pt idx="4">
                  <c:v>-35.4</c:v>
                </c:pt>
                <c:pt idx="5">
                  <c:v>0</c:v>
                </c:pt>
              </c:numCache>
            </c:numRef>
          </c:val>
        </c:ser>
        <c:marker val="1"/>
        <c:axId val="93871104"/>
        <c:axId val="93872896"/>
      </c:lineChart>
      <c:catAx>
        <c:axId val="93764992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93869568"/>
        <c:crossesAt val="0"/>
        <c:auto val="1"/>
        <c:lblAlgn val="ctr"/>
        <c:lblOffset val="100"/>
        <c:tickLblSkip val="1"/>
        <c:tickMarkSkip val="4"/>
      </c:catAx>
      <c:valAx>
        <c:axId val="93869568"/>
        <c:scaling>
          <c:orientation val="minMax"/>
          <c:max val="90"/>
          <c:min val="-9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3764992"/>
        <c:crosses val="autoZero"/>
        <c:crossBetween val="between"/>
        <c:majorUnit val="30"/>
        <c:minorUnit val="30"/>
      </c:valAx>
      <c:catAx>
        <c:axId val="9387110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88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3872896"/>
        <c:crossesAt val="-90"/>
        <c:auto val="1"/>
        <c:lblAlgn val="ctr"/>
        <c:lblOffset val="100"/>
        <c:tickLblSkip val="1"/>
        <c:tickMarkSkip val="1"/>
      </c:catAx>
      <c:valAx>
        <c:axId val="93872896"/>
        <c:scaling>
          <c:orientation val="minMax"/>
          <c:max val="90"/>
          <c:min val="-9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3871104"/>
        <c:crosses val="max"/>
        <c:crossBetween val="between"/>
        <c:majorUnit val="30"/>
        <c:minorUnit val="3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0952499949019076"/>
          <c:y val="6.1793642880139922E-2"/>
          <c:w val="0.78972913091778862"/>
          <c:h val="0.6763024515150920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Sheet1!$B$2:$B$49</c:f>
              <c:numCache>
                <c:formatCode>General</c:formatCode>
                <c:ptCount val="18"/>
                <c:pt idx="0">
                  <c:v>-50.1</c:v>
                </c:pt>
                <c:pt idx="1">
                  <c:v>-13.1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Sheet1!$D$2:$D$49</c:f>
              <c:numCache>
                <c:formatCode>General</c:formatCode>
                <c:ptCount val="18"/>
                <c:pt idx="3">
                  <c:v>-42.2</c:v>
                </c:pt>
                <c:pt idx="4">
                  <c:v>-14.9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Mislighold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Sheet1!$F$2:$F$49</c:f>
              <c:numCache>
                <c:formatCode>General</c:formatCode>
                <c:ptCount val="18"/>
                <c:pt idx="6">
                  <c:v>-33.1</c:v>
                </c:pt>
                <c:pt idx="7">
                  <c:v>-12.9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Sheet1!$H$2:$H$49</c:f>
              <c:numCache>
                <c:formatCode>General</c:formatCode>
                <c:ptCount val="18"/>
                <c:pt idx="9">
                  <c:v>-37.800000000000004</c:v>
                </c:pt>
                <c:pt idx="10">
                  <c:v>-14.2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Sheet1!$J$2:$J$49</c:f>
              <c:numCache>
                <c:formatCode>General</c:formatCode>
                <c:ptCount val="18"/>
                <c:pt idx="12">
                  <c:v>-29.8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Sheet1!$L$2:$L$49</c:f>
              <c:numCache>
                <c:formatCode>General</c:formatCode>
                <c:ptCount val="18"/>
                <c:pt idx="15">
                  <c:v>-30.3</c:v>
                </c:pt>
                <c:pt idx="16">
                  <c:v>-10</c:v>
                </c:pt>
              </c:numCache>
            </c:numRef>
          </c:val>
        </c:ser>
        <c:gapWidth val="140"/>
        <c:overlap val="100"/>
        <c:axId val="93992448"/>
        <c:axId val="939943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Sheet1!$C$2:$C$49</c:f>
              <c:numCache>
                <c:formatCode>General</c:formatCode>
                <c:ptCount val="18"/>
                <c:pt idx="0">
                  <c:v>-63.7</c:v>
                </c:pt>
                <c:pt idx="1">
                  <c:v>-31.9</c:v>
                </c:pt>
                <c:pt idx="2">
                  <c:v>0.9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Sheet1!$E$2:$E$49</c:f>
              <c:numCache>
                <c:formatCode>General</c:formatCode>
                <c:ptCount val="18"/>
                <c:pt idx="3">
                  <c:v>-34.1</c:v>
                </c:pt>
                <c:pt idx="4">
                  <c:v>-22.4</c:v>
                </c:pt>
                <c:pt idx="5">
                  <c:v>-7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Mislighold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Sheet1!$G$2:$G$49</c:f>
              <c:numCache>
                <c:formatCode>General</c:formatCode>
                <c:ptCount val="18"/>
                <c:pt idx="6">
                  <c:v>-42.5</c:v>
                </c:pt>
                <c:pt idx="7">
                  <c:v>-27.2</c:v>
                </c:pt>
                <c:pt idx="8">
                  <c:v>-7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Sheet1!$I$2:$I$49</c:f>
              <c:numCache>
                <c:formatCode>General</c:formatCode>
                <c:ptCount val="18"/>
                <c:pt idx="9">
                  <c:v>-56.7</c:v>
                </c:pt>
                <c:pt idx="10">
                  <c:v>-31.9</c:v>
                </c:pt>
                <c:pt idx="11">
                  <c:v>0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Sheet1!$K$2:$K$49</c:f>
              <c:numCache>
                <c:formatCode>General</c:formatCode>
                <c:ptCount val="18"/>
                <c:pt idx="12">
                  <c:v>-34</c:v>
                </c:pt>
                <c:pt idx="13">
                  <c:v>-10</c:v>
                </c:pt>
                <c:pt idx="14">
                  <c:v>0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Sheet1!$A$2:$A$49</c:f>
              <c:strCache>
                <c:ptCount val="18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  <c:pt idx="12">
                  <c:v>1kv </c:v>
                </c:pt>
                <c:pt idx="13">
                  <c:v>2kv </c:v>
                </c:pt>
                <c:pt idx="14">
                  <c:v>3kv </c:v>
                </c:pt>
                <c:pt idx="15">
                  <c:v>1kv </c:v>
                </c:pt>
                <c:pt idx="16">
                  <c:v>2kv </c:v>
                </c:pt>
                <c:pt idx="17">
                  <c:v>3kv </c:v>
                </c:pt>
              </c:strCache>
            </c:strRef>
          </c:cat>
          <c:val>
            <c:numRef>
              <c:f>Sheet1!$M$2:$M$49</c:f>
              <c:numCache>
                <c:formatCode>General</c:formatCode>
                <c:ptCount val="18"/>
                <c:pt idx="15">
                  <c:v>-52.7</c:v>
                </c:pt>
                <c:pt idx="16">
                  <c:v>-11.4</c:v>
                </c:pt>
                <c:pt idx="17">
                  <c:v>4.0999999999999996</c:v>
                </c:pt>
              </c:numCache>
            </c:numRef>
          </c:val>
        </c:ser>
        <c:marker val="1"/>
        <c:axId val="94016640"/>
        <c:axId val="94018176"/>
      </c:lineChart>
      <c:catAx>
        <c:axId val="93992448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93994368"/>
        <c:crossesAt val="0"/>
        <c:auto val="1"/>
        <c:lblAlgn val="ctr"/>
        <c:lblOffset val="100"/>
        <c:tickLblSkip val="1"/>
        <c:tickMarkSkip val="4"/>
      </c:catAx>
      <c:valAx>
        <c:axId val="93994368"/>
        <c:scaling>
          <c:orientation val="minMax"/>
          <c:max val="90"/>
          <c:min val="-9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77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3992448"/>
        <c:crosses val="autoZero"/>
        <c:crossBetween val="between"/>
        <c:majorUnit val="30"/>
        <c:minorUnit val="30"/>
      </c:valAx>
      <c:catAx>
        <c:axId val="9401664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79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4018176"/>
        <c:crossesAt val="-90"/>
        <c:auto val="1"/>
        <c:lblAlgn val="ctr"/>
        <c:lblOffset val="100"/>
        <c:tickLblSkip val="1"/>
        <c:tickMarkSkip val="1"/>
      </c:catAx>
      <c:valAx>
        <c:axId val="94018176"/>
        <c:scaling>
          <c:orientation val="minMax"/>
          <c:max val="90"/>
          <c:min val="-9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77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4016640"/>
        <c:crosses val="max"/>
        <c:crossBetween val="between"/>
        <c:majorUnit val="30"/>
        <c:minorUnit val="3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0.11158798283261798"/>
          <c:y val="5.4271772722651705E-2"/>
          <c:w val="0.7811158798283262"/>
          <c:h val="0.75548429318428223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2"/>
                <c:pt idx="0">
                  <c:v>57</c:v>
                </c:pt>
                <c:pt idx="1">
                  <c:v>21.3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2"/>
                <c:pt idx="3">
                  <c:v>49.5</c:v>
                </c:pt>
                <c:pt idx="4">
                  <c:v>5.9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krav til sikkerhet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2"/>
                <c:pt idx="6">
                  <c:v>49.5</c:v>
                </c:pt>
                <c:pt idx="7">
                  <c:v>12.9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Sheet1!$H$2:$H$17</c:f>
              <c:numCache>
                <c:formatCode>General</c:formatCode>
                <c:ptCount val="12"/>
                <c:pt idx="9">
                  <c:v>47.8</c:v>
                </c:pt>
                <c:pt idx="10">
                  <c:v>14.9</c:v>
                </c:pt>
              </c:numCache>
            </c:numRef>
          </c:val>
        </c:ser>
        <c:gapWidth val="140"/>
        <c:overlap val="100"/>
        <c:axId val="94298496"/>
        <c:axId val="9430041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2"/>
                <c:pt idx="0">
                  <c:v>63</c:v>
                </c:pt>
                <c:pt idx="1">
                  <c:v>37</c:v>
                </c:pt>
                <c:pt idx="2">
                  <c:v>6.6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2"/>
                <c:pt idx="3">
                  <c:v>7</c:v>
                </c:pt>
                <c:pt idx="4">
                  <c:v>7.2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krav til sikkerhet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Sheet1!$G$2:$G$17</c:f>
              <c:numCache>
                <c:formatCode>General</c:formatCode>
                <c:ptCount val="12"/>
                <c:pt idx="6">
                  <c:v>27.1</c:v>
                </c:pt>
                <c:pt idx="7">
                  <c:v>12.9</c:v>
                </c:pt>
                <c:pt idx="8">
                  <c:v>7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Sheet1!$A$2:$A$17</c:f>
              <c:strCache>
                <c:ptCount val="12"/>
                <c:pt idx="0">
                  <c:v>1kv </c:v>
                </c:pt>
                <c:pt idx="1">
                  <c:v>2kv </c:v>
                </c:pt>
                <c:pt idx="2">
                  <c:v>3kv </c:v>
                </c:pt>
                <c:pt idx="3">
                  <c:v>1kv </c:v>
                </c:pt>
                <c:pt idx="4">
                  <c:v>2kv </c:v>
                </c:pt>
                <c:pt idx="5">
                  <c:v>3kv </c:v>
                </c:pt>
                <c:pt idx="6">
                  <c:v>1kv </c:v>
                </c:pt>
                <c:pt idx="7">
                  <c:v>2kv </c:v>
                </c:pt>
                <c:pt idx="8">
                  <c:v>3kv </c:v>
                </c:pt>
                <c:pt idx="9">
                  <c:v>1kv </c:v>
                </c:pt>
                <c:pt idx="10">
                  <c:v>2kv </c:v>
                </c:pt>
                <c:pt idx="11">
                  <c:v>3kv </c:v>
                </c:pt>
              </c:strCache>
            </c:strRef>
          </c:cat>
          <c:val>
            <c:numRef>
              <c:f>Sheet1!$I$2:$I$17</c:f>
              <c:numCache>
                <c:formatCode>General</c:formatCode>
                <c:ptCount val="12"/>
                <c:pt idx="9">
                  <c:v>44.2</c:v>
                </c:pt>
                <c:pt idx="10">
                  <c:v>47.5</c:v>
                </c:pt>
                <c:pt idx="11">
                  <c:v>7</c:v>
                </c:pt>
              </c:numCache>
            </c:numRef>
          </c:val>
        </c:ser>
        <c:marker val="1"/>
        <c:axId val="94113792"/>
        <c:axId val="94115328"/>
      </c:lineChart>
      <c:catAx>
        <c:axId val="94298496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94300416"/>
        <c:crossesAt val="0"/>
        <c:auto val="1"/>
        <c:lblAlgn val="ctr"/>
        <c:lblOffset val="100"/>
        <c:tickLblSkip val="1"/>
        <c:tickMarkSkip val="4"/>
      </c:catAx>
      <c:valAx>
        <c:axId val="94300416"/>
        <c:scaling>
          <c:orientation val="minMax"/>
          <c:max val="90"/>
          <c:min val="-9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4298496"/>
        <c:crosses val="autoZero"/>
        <c:crossBetween val="between"/>
        <c:majorUnit val="30"/>
        <c:minorUnit val="30"/>
      </c:valAx>
      <c:catAx>
        <c:axId val="9411379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87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4115328"/>
        <c:crossesAt val="-90"/>
        <c:auto val="1"/>
        <c:lblAlgn val="ctr"/>
        <c:lblOffset val="100"/>
        <c:tickLblSkip val="1"/>
        <c:tickMarkSkip val="1"/>
      </c:catAx>
      <c:valAx>
        <c:axId val="94115328"/>
        <c:scaling>
          <c:orientation val="minMax"/>
          <c:max val="90"/>
          <c:min val="-9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nb-NO"/>
          </a:p>
        </c:txPr>
        <c:crossAx val="94113792"/>
        <c:crosses val="max"/>
        <c:crossBetween val="between"/>
        <c:majorUnit val="30"/>
        <c:minorUnit val="3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0.73844</cdr:x>
      <cdr:y>0.17005</cdr:y>
    </cdr:from>
    <cdr:to>
      <cdr:x>0.73844</cdr:x>
      <cdr:y>0.78068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235462" y="731828"/>
          <a:ext cx="0" cy="2628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0.62871</cdr:x>
      <cdr:y>0.05521</cdr:y>
    </cdr:from>
    <cdr:to>
      <cdr:x>0.62871</cdr:x>
      <cdr:y>0.71949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3682930" y="260310"/>
          <a:ext cx="0" cy="313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0.62195</cdr:x>
      <cdr:y>0.06061</cdr:y>
    </cdr:from>
    <cdr:to>
      <cdr:x>0.87805</cdr:x>
      <cdr:y>0.13636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43338" y="285752"/>
          <a:ext cx="1500212" cy="3571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400" dirty="0" err="1" smtClean="0">
              <a:latin typeface="+mj-lt"/>
            </a:rPr>
            <a:t>Fastrentelån</a:t>
          </a:r>
          <a:endParaRPr lang="nb-NO" sz="1400" dirty="0">
            <a:latin typeface="+mj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0.77108</cdr:x>
      <cdr:y>0.06154</cdr:y>
    </cdr:from>
    <cdr:to>
      <cdr:x>0.77108</cdr:x>
      <cdr:y>0.73604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4572032" y="285737"/>
          <a:ext cx="0" cy="313201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0.61446</cdr:x>
      <cdr:y>0.06154</cdr:y>
    </cdr:from>
    <cdr:to>
      <cdr:x>0.78455</cdr:x>
      <cdr:y>0.17008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43338" y="285758"/>
          <a:ext cx="1008537" cy="5040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300" dirty="0" err="1" smtClean="0">
              <a:latin typeface="Arial Narrow" pitchFamily="34" charset="0"/>
            </a:rPr>
            <a:t>Finansierings-situasjonen</a:t>
          </a:r>
          <a:endParaRPr lang="nb-NO" sz="1300" baseline="300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0.77108</cdr:x>
      <cdr:y>0.06154</cdr:y>
    </cdr:from>
    <cdr:to>
      <cdr:x>0.90361</cdr:x>
      <cdr:y>0.16759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72006" y="285758"/>
          <a:ext cx="785844" cy="4924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300" dirty="0" smtClean="0">
              <a:latin typeface="Arial Narrow" pitchFamily="34" charset="0"/>
            </a:rPr>
            <a:t>Kapital-dekning</a:t>
          </a:r>
          <a:r>
            <a:rPr lang="nb-NO" sz="1300" baseline="30000" dirty="0" smtClean="0">
              <a:latin typeface="Arial Narrow" pitchFamily="34" charset="0"/>
            </a:rPr>
            <a:t>3)</a:t>
          </a:r>
          <a:endParaRPr lang="nb-NO" sz="1300" baseline="300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0.62651</cdr:x>
      <cdr:y>0.06154</cdr:y>
    </cdr:from>
    <cdr:to>
      <cdr:x>0.62651</cdr:x>
      <cdr:y>0.73606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3714776" y="285737"/>
          <a:ext cx="0" cy="313213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2</a:t>
            </a:r>
            <a:r>
              <a:rPr lang="nb-NO" sz="4000" dirty="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2009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051050" y="1268413"/>
          <a:ext cx="5664222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000232" y="6286520"/>
            <a:ext cx="44989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700" dirty="0">
              <a:latin typeface="Arial Narrow" pitchFamily="34" charset="0"/>
            </a:endParaRPr>
          </a:p>
          <a:p>
            <a:pPr eaLnBrk="0" hangingPunct="0"/>
            <a:r>
              <a:rPr lang="nb-NO" sz="1600" dirty="0" smtClean="0">
                <a:latin typeface="Arial Narrow" pitchFamily="34" charset="0"/>
              </a:rPr>
              <a:t>             Kilde</a:t>
            </a:r>
            <a:r>
              <a:rPr lang="nb-NO" sz="1600" dirty="0">
                <a:latin typeface="Arial Narrow" pitchFamily="34" charset="0"/>
              </a:rPr>
              <a:t>: </a:t>
            </a:r>
            <a:r>
              <a:rPr lang="nb-NO" sz="1600" dirty="0">
                <a:solidFill>
                  <a:schemeClr val="tx2"/>
                </a:solidFill>
                <a:latin typeface="Arial Narrow" pitchFamily="34" charset="0"/>
              </a:rPr>
              <a:t>Norges Bank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786182" y="1500174"/>
            <a:ext cx="1071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Vanlige boliglån</a:t>
            </a:r>
            <a:r>
              <a:rPr lang="nb-NO" sz="1400" baseline="30000" dirty="0">
                <a:latin typeface="Arial Narrow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643174" y="1500174"/>
            <a:ext cx="114300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Samlet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000760" y="1500174"/>
            <a:ext cx="10842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err="1" smtClean="0">
                <a:latin typeface="Arial Narrow" pitchFamily="34" charset="0"/>
              </a:rPr>
              <a:t>Fastrentelån</a:t>
            </a:r>
            <a:endParaRPr lang="nb-NO" sz="1400" dirty="0">
              <a:latin typeface="Arial Narrow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000760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857752" y="1500174"/>
            <a:ext cx="114300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err="1" smtClean="0">
                <a:latin typeface="Arial Narrow" pitchFamily="34" charset="0"/>
              </a:rPr>
              <a:t>Rammelån</a:t>
            </a:r>
            <a:r>
              <a:rPr lang="nb-NO" sz="1400" dirty="0" smtClean="0">
                <a:latin typeface="Arial Narrow" pitchFamily="34" charset="0"/>
              </a:rPr>
              <a:t> med pant i bolig</a:t>
            </a:r>
            <a:endParaRPr lang="nb-NO" sz="1400" dirty="0">
              <a:latin typeface="Arial Narrow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2214546" y="714356"/>
            <a:ext cx="5500708" cy="635000"/>
          </a:xfrm>
        </p:spPr>
        <p:txBody>
          <a:bodyPr/>
          <a:lstStyle/>
          <a:p>
            <a:pPr eaLnBrk="1" hangingPunct="1"/>
            <a:r>
              <a:rPr lang="nb-NO" b="1" dirty="0" smtClean="0"/>
              <a:t>Figur 1</a:t>
            </a:r>
            <a:r>
              <a:rPr lang="nb-NO" dirty="0" smtClean="0"/>
              <a:t> Etterspørsel etter lån fra husholdninger i 2009. Nettotall.</a:t>
            </a:r>
            <a:r>
              <a:rPr lang="nb-NO" baseline="30000" dirty="0" smtClean="0"/>
              <a:t>1), 2)</a:t>
            </a:r>
            <a:r>
              <a:rPr lang="nb-NO" dirty="0" smtClean="0"/>
              <a:t> Prosent</a:t>
            </a:r>
            <a:endParaRPr lang="en-GB" dirty="0" smtClean="0"/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2143108" y="5143512"/>
            <a:ext cx="5429271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400" baseline="30000" dirty="0">
                <a:latin typeface="Arial Narrow" pitchFamily="34" charset="0"/>
              </a:rPr>
              <a:t>1)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        Nettotall </a:t>
            </a:r>
            <a:r>
              <a:rPr lang="nb-NO" sz="1400" dirty="0">
                <a:latin typeface="Arial Narrow" pitchFamily="34" charset="0"/>
              </a:rPr>
              <a:t>fremkommer ved å veie sammen svarene i </a:t>
            </a:r>
            <a:r>
              <a:rPr lang="nb-NO" sz="1400" dirty="0" smtClean="0">
                <a:latin typeface="Arial Narrow" pitchFamily="34" charset="0"/>
              </a:rPr>
              <a:t>undersøkelsen</a:t>
            </a:r>
            <a:r>
              <a:rPr lang="nb-NO" sz="1400" dirty="0">
                <a:latin typeface="Arial Narrow" pitchFamily="34" charset="0"/>
              </a:rPr>
              <a:t>. De </a:t>
            </a:r>
            <a:r>
              <a:rPr lang="nb-NO" sz="1400" dirty="0" smtClean="0">
                <a:latin typeface="Arial Narrow" pitchFamily="34" charset="0"/>
              </a:rPr>
              <a:t>blå søylene </a:t>
            </a:r>
            <a:r>
              <a:rPr lang="nb-NO" sz="1400" dirty="0">
                <a:latin typeface="Arial Narrow" pitchFamily="34" charset="0"/>
              </a:rPr>
              <a:t>viser utviklingen det </a:t>
            </a:r>
            <a:r>
              <a:rPr lang="nb-NO" sz="1400" dirty="0" smtClean="0">
                <a:latin typeface="Arial Narrow" pitchFamily="34" charset="0"/>
              </a:rPr>
              <a:t>siste kvartalet</a:t>
            </a:r>
            <a:r>
              <a:rPr lang="nb-NO" sz="1400" dirty="0">
                <a:latin typeface="Arial Narrow" pitchFamily="34" charset="0"/>
              </a:rPr>
              <a:t>. De røde punktene viser forventet utvikling </a:t>
            </a:r>
            <a:r>
              <a:rPr lang="nb-NO" sz="1400" dirty="0" smtClean="0">
                <a:latin typeface="Arial Narrow" pitchFamily="34" charset="0"/>
              </a:rPr>
              <a:t>for neste </a:t>
            </a:r>
            <a:r>
              <a:rPr lang="nb-NO" sz="1400" dirty="0">
                <a:latin typeface="Arial Narrow" pitchFamily="34" charset="0"/>
              </a:rPr>
              <a:t>kvartal. De røde punktene er forflyttet ett kvartal fram i tid</a:t>
            </a:r>
            <a:endParaRPr lang="nb-NO" sz="700" dirty="0">
              <a:latin typeface="Arial Narrow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400" baseline="30000" dirty="0">
                <a:latin typeface="Arial Narrow" pitchFamily="34" charset="0"/>
              </a:rPr>
              <a:t>2)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Negative </a:t>
            </a:r>
            <a:r>
              <a:rPr lang="nb-NO" sz="1400" dirty="0">
                <a:latin typeface="Arial Narrow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400" baseline="30000" dirty="0">
                <a:latin typeface="Arial Narrow" pitchFamily="34" charset="0"/>
              </a:rPr>
              <a:t>3</a:t>
            </a:r>
            <a:r>
              <a:rPr lang="nb-NO" sz="1400" baseline="30000" dirty="0" smtClean="0">
                <a:latin typeface="Arial Narrow" pitchFamily="34" charset="0"/>
              </a:rPr>
              <a:t>)	</a:t>
            </a:r>
            <a:r>
              <a:rPr lang="nb-NO" sz="1400" dirty="0" smtClean="0">
                <a:latin typeface="Arial Narrow" pitchFamily="34" charset="0"/>
              </a:rPr>
              <a:t>Nedbetalingslån </a:t>
            </a:r>
            <a:r>
              <a:rPr lang="nb-NO" sz="1400" dirty="0">
                <a:latin typeface="Arial Narrow" pitchFamily="34" charset="0"/>
              </a:rPr>
              <a:t>med pant i bolig</a:t>
            </a:r>
            <a:r>
              <a:rPr lang="nb-NO" sz="1600" dirty="0">
                <a:latin typeface="Arial Narrow" pitchFamily="34" charset="0"/>
              </a:rPr>
              <a:t> 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896000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3786182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051050" y="1268412"/>
          <a:ext cx="5735660" cy="4303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2071670" y="5572140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700" dirty="0">
              <a:latin typeface="Arial Narrow" pitchFamily="34" charset="0"/>
            </a:endParaRPr>
          </a:p>
          <a:p>
            <a:pPr eaLnBrk="0" hangingPunct="0"/>
            <a:r>
              <a:rPr lang="nb-NO" sz="1600" dirty="0" smtClean="0">
                <a:latin typeface="Arial Narrow" pitchFamily="34" charset="0"/>
              </a:rPr>
              <a:t>         Kilde</a:t>
            </a:r>
            <a:r>
              <a:rPr lang="nb-NO" sz="1600" dirty="0">
                <a:latin typeface="Arial Narrow" pitchFamily="34" charset="0"/>
              </a:rPr>
              <a:t>: </a:t>
            </a:r>
            <a:r>
              <a:rPr lang="nb-NO" sz="1600" dirty="0">
                <a:solidFill>
                  <a:schemeClr val="tx2"/>
                </a:solidFill>
                <a:latin typeface="Arial Narrow" pitchFamily="34" charset="0"/>
              </a:rPr>
              <a:t>Norges Bank 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2143108" y="5143512"/>
            <a:ext cx="55721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400" baseline="30000" dirty="0">
                <a:latin typeface="Arial Narrow" pitchFamily="34" charset="0"/>
              </a:rPr>
              <a:t>1)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Se </a:t>
            </a:r>
            <a:r>
              <a:rPr lang="nb-NO" sz="1400" dirty="0">
                <a:latin typeface="Arial Narrow" pitchFamily="34" charset="0"/>
              </a:rPr>
              <a:t>fotnote 1 i figur 1</a:t>
            </a:r>
          </a:p>
          <a:p>
            <a:pPr marL="342900" indent="-342900"/>
            <a:r>
              <a:rPr lang="nb-NO" sz="1400" baseline="30000" dirty="0">
                <a:latin typeface="Arial Narrow" pitchFamily="34" charset="0"/>
              </a:rPr>
              <a:t>2)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Negative </a:t>
            </a:r>
            <a:r>
              <a:rPr lang="nb-NO" sz="1400" dirty="0">
                <a:latin typeface="Arial Narrow" pitchFamily="34" charset="0"/>
              </a:rPr>
              <a:t>tall innebærer innstramming i kredittpraksis </a:t>
            </a:r>
          </a:p>
          <a:p>
            <a:pPr marL="342900" indent="-342900" eaLnBrk="0" hangingPunct="0"/>
            <a:r>
              <a:rPr lang="nb-NO" sz="1600" dirty="0">
                <a:latin typeface="Arial Narrow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3571868" y="2000240"/>
            <a:ext cx="100013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err="1">
                <a:latin typeface="Arial Narrow" pitchFamily="34" charset="0"/>
              </a:rPr>
              <a:t>Makro-økonomiske</a:t>
            </a:r>
            <a:r>
              <a:rPr lang="nb-NO" sz="1400" dirty="0">
                <a:latin typeface="Arial Narrow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2643174" y="1500174"/>
            <a:ext cx="92869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err="1" smtClean="0">
                <a:latin typeface="Arial Narrow" pitchFamily="34" charset="0"/>
              </a:rPr>
              <a:t>Kreditt-praksis</a:t>
            </a:r>
            <a:r>
              <a:rPr lang="nb-NO" sz="1400" dirty="0" smtClean="0">
                <a:latin typeface="Arial Narrow" pitchFamily="34" charset="0"/>
              </a:rPr>
              <a:t> </a:t>
            </a:r>
            <a:r>
              <a:rPr lang="nb-NO" sz="1400" baseline="30000" dirty="0" smtClean="0">
                <a:latin typeface="Arial Narrow" pitchFamily="34" charset="0"/>
              </a:rPr>
              <a:t>2</a:t>
            </a:r>
            <a:r>
              <a:rPr lang="nb-NO" sz="1400" baseline="30000" dirty="0">
                <a:latin typeface="Arial Narrow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3571868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571868" y="2000240"/>
            <a:ext cx="356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4500562" y="2000240"/>
            <a:ext cx="857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Bankens risikovilje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86182" y="1500174"/>
            <a:ext cx="337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Faktorer som påvirker bankenes kredittpraksis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143108" y="714356"/>
            <a:ext cx="5500708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>
                <a:latin typeface="Arial Narrow" pitchFamily="34" charset="0"/>
              </a:rPr>
              <a:t>Figur 2 </a:t>
            </a:r>
            <a:r>
              <a:rPr lang="nb-NO" dirty="0">
                <a:latin typeface="Arial Narrow" pitchFamily="34" charset="0"/>
              </a:rPr>
              <a:t>Endring i kredittpraksis overfor </a:t>
            </a:r>
            <a:r>
              <a:rPr lang="nb-NO" dirty="0" smtClean="0">
                <a:latin typeface="Arial Narrow" pitchFamily="34" charset="0"/>
              </a:rPr>
              <a:t>husholdninger i 2009. </a:t>
            </a:r>
            <a:r>
              <a:rPr lang="nb-NO" dirty="0">
                <a:latin typeface="Arial Narrow" pitchFamily="34" charset="0"/>
              </a:rPr>
              <a:t>Faktorer som påvirker kredittpraksisen. Nettotall.</a:t>
            </a:r>
            <a:r>
              <a:rPr lang="nb-NO" baseline="30000" dirty="0">
                <a:latin typeface="Arial Narrow" pitchFamily="34" charset="0"/>
              </a:rPr>
              <a:t>1)</a:t>
            </a:r>
            <a:r>
              <a:rPr lang="nb-NO" dirty="0">
                <a:latin typeface="Arial Narrow" pitchFamily="34" charset="0"/>
              </a:rPr>
              <a:t> Prosent</a:t>
            </a:r>
            <a:endParaRPr lang="en-GB" dirty="0">
              <a:latin typeface="Arial Narrow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2000240"/>
            <a:ext cx="0" cy="26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9" y="2000240"/>
            <a:ext cx="928694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Mislighold</a:t>
            </a: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4500562" y="2000240"/>
            <a:ext cx="0" cy="26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215074" y="2000240"/>
            <a:ext cx="1071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err="1" smtClean="0">
                <a:latin typeface="Arial Narrow" pitchFamily="34" charset="0"/>
              </a:rPr>
              <a:t>Finansierings-situasjonen</a:t>
            </a:r>
            <a:endParaRPr lang="nb-NO" sz="1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051050" y="1268412"/>
          <a:ext cx="5664222" cy="423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2143108" y="6286520"/>
            <a:ext cx="44989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700" dirty="0">
              <a:latin typeface="Arial Narrow" pitchFamily="34" charset="0"/>
            </a:endParaRPr>
          </a:p>
          <a:p>
            <a:pPr eaLnBrk="0" hangingPunct="0"/>
            <a:r>
              <a:rPr lang="nb-NO" sz="1600" dirty="0" smtClean="0">
                <a:latin typeface="Arial Narrow" pitchFamily="34" charset="0"/>
              </a:rPr>
              <a:t>          Kilde</a:t>
            </a:r>
            <a:r>
              <a:rPr lang="nb-NO" sz="1600" dirty="0">
                <a:latin typeface="Arial Narrow" pitchFamily="34" charset="0"/>
              </a:rPr>
              <a:t>: </a:t>
            </a:r>
            <a:r>
              <a:rPr lang="nb-NO" sz="1600" dirty="0">
                <a:solidFill>
                  <a:schemeClr val="tx2"/>
                </a:solidFill>
                <a:latin typeface="Arial Narrow" pitchFamily="34" charset="0"/>
              </a:rPr>
              <a:t>Norges Bank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714744" y="1500174"/>
            <a:ext cx="12144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smtClean="0">
                <a:latin typeface="Arial Narrow" pitchFamily="34" charset="0"/>
              </a:rPr>
              <a:t>Maksimal nedbetalingstid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2643174" y="1500174"/>
            <a:ext cx="11430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smtClean="0">
                <a:latin typeface="Arial Narrow" pitchFamily="34" charset="0"/>
              </a:rPr>
              <a:t>Utlånsmargin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3786182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896000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000760" y="1500174"/>
            <a:ext cx="107791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err="1">
                <a:latin typeface="Arial Narrow" pitchFamily="34" charset="0"/>
              </a:rPr>
              <a:t>Avdrags-frihet</a:t>
            </a:r>
            <a:endParaRPr lang="nb-NO" sz="1400" dirty="0">
              <a:latin typeface="Arial Narrow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000760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857752" y="1500174"/>
            <a:ext cx="114935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Maks. gjeld i forhold til boligens 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2143108" y="5214950"/>
            <a:ext cx="5500709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400" baseline="30000" dirty="0">
                <a:latin typeface="Arial Narrow" pitchFamily="34" charset="0"/>
              </a:rPr>
              <a:t>1)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Se </a:t>
            </a:r>
            <a:r>
              <a:rPr lang="nb-NO" sz="1400" dirty="0">
                <a:latin typeface="Arial Narrow" pitchFamily="34" charset="0"/>
              </a:rPr>
              <a:t>fotnote 1 i figur 1 </a:t>
            </a:r>
          </a:p>
          <a:p>
            <a:pPr marL="457200" indent="-457200"/>
            <a:r>
              <a:rPr lang="nb-NO" sz="1400" baseline="30000" dirty="0">
                <a:latin typeface="Arial Narrow" pitchFamily="34" charset="0"/>
              </a:rPr>
              <a:t>2)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Positive </a:t>
            </a:r>
            <a:r>
              <a:rPr lang="nb-NO" sz="1400" dirty="0">
                <a:latin typeface="Arial Narrow" pitchFamily="34" charset="0"/>
              </a:rPr>
              <a:t>tall for utlånsmargin betyr økt utlånsmargin og </a:t>
            </a:r>
            <a:r>
              <a:rPr lang="nb-NO" sz="1400" dirty="0" smtClean="0">
                <a:latin typeface="Arial Narrow" pitchFamily="34" charset="0"/>
              </a:rPr>
              <a:t>derfor strammere </a:t>
            </a:r>
            <a:r>
              <a:rPr lang="nb-NO" sz="1400" dirty="0">
                <a:latin typeface="Arial Narrow" pitchFamily="34" charset="0"/>
              </a:rPr>
              <a:t>kredittpraksis. Negative tall for maksimal gjeld i </a:t>
            </a:r>
            <a:r>
              <a:rPr lang="nb-NO" sz="1400" dirty="0" smtClean="0">
                <a:latin typeface="Arial Narrow" pitchFamily="34" charset="0"/>
              </a:rPr>
              <a:t>forhold </a:t>
            </a:r>
            <a:r>
              <a:rPr lang="nb-NO" sz="1400" dirty="0">
                <a:latin typeface="Arial Narrow" pitchFamily="34" charset="0"/>
              </a:rPr>
              <a:t>til inntekt, maksimal gjeld i forhold til boligens verdi og </a:t>
            </a:r>
            <a:r>
              <a:rPr lang="nb-NO" sz="1400" dirty="0" smtClean="0">
                <a:latin typeface="Arial Narrow" pitchFamily="34" charset="0"/>
              </a:rPr>
              <a:t>for avdragsfrihet </a:t>
            </a:r>
            <a:r>
              <a:rPr lang="nb-NO" sz="1400" dirty="0">
                <a:latin typeface="Arial Narrow" pitchFamily="34" charset="0"/>
              </a:rPr>
              <a:t>innebærer strammere kredittpraksis</a:t>
            </a:r>
            <a:r>
              <a:rPr lang="nb-NO" sz="1600" dirty="0">
                <a:latin typeface="Arial Narrow" pitchFamily="34" charset="0"/>
              </a:rPr>
              <a:t> 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2071670" y="714356"/>
            <a:ext cx="5715040" cy="635000"/>
          </a:xfrm>
        </p:spPr>
        <p:txBody>
          <a:bodyPr/>
          <a:lstStyle/>
          <a:p>
            <a:pPr eaLnBrk="1" hangingPunct="1"/>
            <a:r>
              <a:rPr lang="nb-NO" b="1" dirty="0" smtClean="0"/>
              <a:t>Figur 3</a:t>
            </a:r>
            <a:r>
              <a:rPr lang="nb-NO" dirty="0" smtClean="0"/>
              <a:t> Endring i lånebetingelser for husholdninger i 2009. Nettotall.</a:t>
            </a:r>
            <a:r>
              <a:rPr lang="nb-NO" baseline="30000" dirty="0" smtClean="0"/>
              <a:t>1), 2)</a:t>
            </a:r>
            <a:r>
              <a:rPr lang="nb-NO" dirty="0" smtClean="0"/>
              <a:t> Prosent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000232" y="1285860"/>
          <a:ext cx="585791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071670" y="5715016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sz="1600" dirty="0" smtClean="0">
                <a:latin typeface="Arial Narrow" pitchFamily="34" charset="0"/>
              </a:rPr>
              <a:t>         Kilde</a:t>
            </a:r>
            <a:r>
              <a:rPr lang="nb-NO" sz="1600" dirty="0">
                <a:latin typeface="Arial Narrow" pitchFamily="34" charset="0"/>
              </a:rPr>
              <a:t>: </a:t>
            </a:r>
            <a:r>
              <a:rPr lang="nb-NO" sz="1600" dirty="0">
                <a:solidFill>
                  <a:schemeClr val="tx2"/>
                </a:solidFill>
                <a:latin typeface="Arial Narrow" pitchFamily="34" charset="0"/>
              </a:rPr>
              <a:t>Norges Bank </a:t>
            </a: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2143108" y="5214950"/>
            <a:ext cx="5572146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400" baseline="30000" dirty="0">
                <a:latin typeface="Arial Narrow" pitchFamily="34" charset="0"/>
              </a:rPr>
              <a:t>1)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Se </a:t>
            </a:r>
            <a:r>
              <a:rPr lang="nb-NO" sz="1400" dirty="0">
                <a:latin typeface="Arial Narrow" pitchFamily="34" charset="0"/>
              </a:rPr>
              <a:t>fotnote 1 i figur 1</a:t>
            </a:r>
          </a:p>
          <a:p>
            <a:pPr marL="342900" indent="-342900"/>
            <a:r>
              <a:rPr lang="nb-NO" sz="1400" baseline="30000" dirty="0">
                <a:latin typeface="Arial Narrow" pitchFamily="34" charset="0"/>
              </a:rPr>
              <a:t>2)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Positive </a:t>
            </a:r>
            <a:r>
              <a:rPr lang="nb-NO" sz="1400" dirty="0">
                <a:latin typeface="Arial Narrow" pitchFamily="34" charset="0"/>
              </a:rPr>
              <a:t>nettotall betyr økt etterspørsel / økt utnyttelsesgrad </a:t>
            </a:r>
            <a:r>
              <a:rPr lang="nb-NO" sz="1400" dirty="0" smtClean="0">
                <a:latin typeface="Arial Narrow" pitchFamily="34" charset="0"/>
              </a:rPr>
              <a:t>på kredittlinjer</a:t>
            </a:r>
            <a:r>
              <a:rPr lang="nb-NO" sz="1600" dirty="0">
                <a:latin typeface="Arial Narrow" pitchFamily="34" charset="0"/>
              </a:rPr>
              <a:t>		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2714612" y="1571612"/>
            <a:ext cx="150019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Låneetterspørsel fra ikke-finansielle foretak 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4212000" y="1571612"/>
            <a:ext cx="0" cy="313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4214810" y="1571612"/>
            <a:ext cx="1500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2143108" y="642918"/>
            <a:ext cx="5500709" cy="769957"/>
          </a:xfrm>
        </p:spPr>
        <p:txBody>
          <a:bodyPr/>
          <a:lstStyle/>
          <a:p>
            <a:pPr eaLnBrk="1" hangingPunct="1"/>
            <a:r>
              <a:rPr lang="nb-NO" b="1" dirty="0" smtClean="0"/>
              <a:t>Figur 4</a:t>
            </a:r>
            <a:r>
              <a:rPr lang="nb-NO" dirty="0" smtClean="0"/>
              <a:t> Etterspørsel etter lån fra ikke-finansielle foretak og utnyttelsesgrad på kredittlinjer i 2009. Nettotall.</a:t>
            </a:r>
            <a:r>
              <a:rPr lang="nb-NO" baseline="30000" dirty="0" smtClean="0"/>
              <a:t>1), 2)</a:t>
            </a:r>
            <a:r>
              <a:rPr lang="nb-NO" dirty="0" smtClean="0"/>
              <a:t> Prosent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051050" y="1357313"/>
          <a:ext cx="566422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000232" y="5786454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sz="1600" dirty="0" smtClean="0">
                <a:latin typeface="Arial Narrow" pitchFamily="34" charset="0"/>
              </a:rPr>
              <a:t>           Kilde</a:t>
            </a:r>
            <a:r>
              <a:rPr lang="nb-NO" sz="1600" dirty="0">
                <a:latin typeface="Arial Narrow" pitchFamily="34" charset="0"/>
              </a:rPr>
              <a:t>: </a:t>
            </a:r>
            <a:r>
              <a:rPr lang="nb-NO" sz="1600" dirty="0">
                <a:solidFill>
                  <a:schemeClr val="tx2"/>
                </a:solidFill>
                <a:latin typeface="Arial Narrow" pitchFamily="34" charset="0"/>
              </a:rPr>
              <a:t>Norges Bank 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2143108" y="5286388"/>
            <a:ext cx="46085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400" baseline="30000" dirty="0">
                <a:latin typeface="Arial Narrow" pitchFamily="34" charset="0"/>
              </a:rPr>
              <a:t>1)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Se </a:t>
            </a:r>
            <a:r>
              <a:rPr lang="nb-NO" sz="1400" dirty="0">
                <a:latin typeface="Arial Narrow" pitchFamily="34" charset="0"/>
              </a:rPr>
              <a:t>fotnote 1 i figur 1</a:t>
            </a:r>
          </a:p>
          <a:p>
            <a:pPr marL="342900" indent="-342900"/>
            <a:r>
              <a:rPr lang="nb-NO" sz="1400" baseline="30000" dirty="0">
                <a:latin typeface="Arial Narrow" pitchFamily="34" charset="0"/>
              </a:rPr>
              <a:t>2)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Negative </a:t>
            </a:r>
            <a:r>
              <a:rPr lang="nb-NO" sz="1400" dirty="0">
                <a:latin typeface="Arial Narrow" pitchFamily="34" charset="0"/>
              </a:rPr>
              <a:t>tall innebærer innstramming i kredittpraksis </a:t>
            </a:r>
            <a:r>
              <a:rPr lang="nb-NO" sz="1600" dirty="0">
                <a:latin typeface="Arial Narrow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714612" y="2143116"/>
            <a:ext cx="214314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Samlet 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896000" y="1620000"/>
            <a:ext cx="0" cy="3132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929190" y="2143116"/>
            <a:ext cx="215424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2143108" y="928670"/>
            <a:ext cx="542927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>
                <a:latin typeface="Arial Narrow" pitchFamily="34" charset="0"/>
              </a:rPr>
              <a:t>Figur 5 </a:t>
            </a:r>
            <a:r>
              <a:rPr lang="nb-NO" dirty="0">
                <a:latin typeface="Arial Narrow" pitchFamily="34" charset="0"/>
              </a:rPr>
              <a:t>Endring i kredittpraksis overfor ikke-finansielle </a:t>
            </a:r>
            <a:r>
              <a:rPr lang="nb-NO" dirty="0" smtClean="0">
                <a:latin typeface="Arial Narrow" pitchFamily="34" charset="0"/>
              </a:rPr>
              <a:t>foretak i 2009. </a:t>
            </a:r>
            <a:r>
              <a:rPr lang="nb-NO" dirty="0">
                <a:latin typeface="Arial Narrow" pitchFamily="34" charset="0"/>
              </a:rPr>
              <a:t>Nettotall.</a:t>
            </a:r>
            <a:r>
              <a:rPr lang="nb-NO" baseline="30000" dirty="0">
                <a:latin typeface="Arial Narrow" pitchFamily="34" charset="0"/>
              </a:rPr>
              <a:t>1), 2)</a:t>
            </a:r>
            <a:r>
              <a:rPr lang="nb-NO" dirty="0">
                <a:latin typeface="Arial Narrow" pitchFamily="34" charset="0"/>
              </a:rPr>
              <a:t> Prosent</a:t>
            </a:r>
            <a:endParaRPr lang="en-GB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285852" y="1285875"/>
          <a:ext cx="5929354" cy="4643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500166" y="5572140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700" dirty="0">
              <a:latin typeface="Arial Narrow" pitchFamily="34" charset="0"/>
            </a:endParaRPr>
          </a:p>
          <a:p>
            <a:pPr eaLnBrk="0" hangingPunct="0"/>
            <a:r>
              <a:rPr lang="nb-NO" sz="1600" dirty="0" smtClean="0">
                <a:latin typeface="Arial Narrow" pitchFamily="34" charset="0"/>
              </a:rPr>
              <a:t>        Kilde</a:t>
            </a:r>
            <a:r>
              <a:rPr lang="nb-NO" sz="1600" dirty="0">
                <a:latin typeface="Arial Narrow" pitchFamily="34" charset="0"/>
              </a:rPr>
              <a:t>: </a:t>
            </a:r>
            <a:r>
              <a:rPr lang="nb-NO" sz="1600" dirty="0">
                <a:solidFill>
                  <a:schemeClr val="tx2"/>
                </a:solidFill>
                <a:latin typeface="Arial Narrow" pitchFamily="34" charset="0"/>
              </a:rPr>
              <a:t>Norges Bank 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500166" y="5214950"/>
            <a:ext cx="542928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400" baseline="30000" dirty="0">
                <a:latin typeface="Arial Narrow" pitchFamily="34" charset="0"/>
              </a:rPr>
              <a:t>1</a:t>
            </a:r>
            <a:r>
              <a:rPr lang="nb-NO" sz="1400" baseline="30000" dirty="0" smtClean="0">
                <a:latin typeface="Arial Narrow" pitchFamily="34" charset="0"/>
              </a:rPr>
              <a:t>)	</a:t>
            </a:r>
            <a:r>
              <a:rPr lang="nb-NO" sz="1400" dirty="0" smtClean="0">
                <a:latin typeface="Arial Narrow" pitchFamily="34" charset="0"/>
              </a:rPr>
              <a:t> </a:t>
            </a:r>
            <a:r>
              <a:rPr lang="nb-NO" sz="1400" dirty="0">
                <a:latin typeface="Arial Narrow" pitchFamily="34" charset="0"/>
              </a:rPr>
              <a:t>Se fotnote 1 i figur 1</a:t>
            </a:r>
          </a:p>
          <a:p>
            <a:pPr marL="342900" indent="-342900" eaLnBrk="0" hangingPunct="0"/>
            <a:r>
              <a:rPr lang="nb-NO" sz="1400" baseline="30000" dirty="0">
                <a:latin typeface="Arial Narrow" pitchFamily="34" charset="0"/>
              </a:rPr>
              <a:t>2) </a:t>
            </a:r>
            <a:r>
              <a:rPr lang="nb-NO" sz="1400" baseline="30000" dirty="0" smtClean="0">
                <a:latin typeface="Arial Narrow" pitchFamily="34" charset="0"/>
              </a:rPr>
              <a:t>	</a:t>
            </a:r>
            <a:r>
              <a:rPr lang="nb-NO" sz="1400" dirty="0" smtClean="0">
                <a:latin typeface="Arial Narrow" pitchFamily="34" charset="0"/>
              </a:rPr>
              <a:t>Negative </a:t>
            </a:r>
            <a:r>
              <a:rPr lang="nb-NO" sz="1400" dirty="0">
                <a:latin typeface="Arial Narrow" pitchFamily="34" charset="0"/>
              </a:rPr>
              <a:t>tall betyr at faktoren bidrar til innstramming </a:t>
            </a:r>
            <a:r>
              <a:rPr lang="nb-NO" sz="1400" dirty="0" smtClean="0">
                <a:latin typeface="Arial Narrow" pitchFamily="34" charset="0"/>
              </a:rPr>
              <a:t>i kredittpraksis </a:t>
            </a:r>
            <a:r>
              <a:rPr lang="nb-NO" sz="1600" dirty="0">
                <a:latin typeface="Arial Narrow" pitchFamily="34" charset="0"/>
              </a:rPr>
              <a:t>	</a:t>
            </a:r>
            <a:endParaRPr lang="nb-NO" sz="1600" dirty="0" smtClean="0">
              <a:latin typeface="Arial Narrow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836000" y="1571612"/>
            <a:ext cx="1000132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300" dirty="0" err="1">
                <a:latin typeface="Arial Narrow" pitchFamily="34" charset="0"/>
              </a:rPr>
              <a:t>Makro-økonomiske</a:t>
            </a:r>
            <a:r>
              <a:rPr lang="nb-NO" sz="1300" dirty="0">
                <a:latin typeface="Arial Narrow" pitchFamily="34" charset="0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286249" y="1571612"/>
            <a:ext cx="78581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300" dirty="0">
                <a:latin typeface="Arial Narrow" pitchFamily="34" charset="0"/>
              </a:rPr>
              <a:t>Bankens risikovilje</a:t>
            </a:r>
            <a:endParaRPr lang="nb-NO" sz="1300" baseline="30000" dirty="0">
              <a:latin typeface="Arial Narrow" pitchFamily="34" charset="0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2714612" y="1571612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500430" y="1571612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714613" y="1571612"/>
            <a:ext cx="785818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300" dirty="0" err="1" smtClean="0">
                <a:latin typeface="Arial Narrow" pitchFamily="34" charset="0"/>
              </a:rPr>
              <a:t>Nærings-spesifikke</a:t>
            </a:r>
            <a:r>
              <a:rPr lang="nb-NO" sz="1300" dirty="0" smtClean="0">
                <a:latin typeface="Arial Narrow" pitchFamily="34" charset="0"/>
              </a:rPr>
              <a:t> utsikter</a:t>
            </a:r>
            <a:endParaRPr lang="nb-NO" sz="1300" dirty="0">
              <a:latin typeface="Arial Narrow" pitchFamily="34" charset="0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1428728" y="714356"/>
            <a:ext cx="5500726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>
                <a:latin typeface="Arial Narrow" pitchFamily="34" charset="0"/>
              </a:rPr>
              <a:t>Figur 6 </a:t>
            </a:r>
            <a:r>
              <a:rPr lang="nb-NO" dirty="0">
                <a:latin typeface="Arial Narrow" pitchFamily="34" charset="0"/>
              </a:rPr>
              <a:t>Faktorer som påvirker kredittpraksisen overfor ikke-finansielle </a:t>
            </a:r>
            <a:r>
              <a:rPr lang="nb-NO" dirty="0" smtClean="0">
                <a:latin typeface="Arial Narrow" pitchFamily="34" charset="0"/>
              </a:rPr>
              <a:t>foretak i 2009. </a:t>
            </a:r>
            <a:r>
              <a:rPr lang="nb-NO" dirty="0">
                <a:latin typeface="Arial Narrow" pitchFamily="34" charset="0"/>
              </a:rPr>
              <a:t>Nettotall.</a:t>
            </a:r>
            <a:r>
              <a:rPr lang="nb-NO" baseline="30000" dirty="0">
                <a:latin typeface="Arial Narrow" pitchFamily="34" charset="0"/>
              </a:rPr>
              <a:t>1), 2)</a:t>
            </a:r>
            <a:r>
              <a:rPr lang="nb-NO" dirty="0">
                <a:latin typeface="Arial Narrow" pitchFamily="34" charset="0"/>
              </a:rPr>
              <a:t> Prosent</a:t>
            </a:r>
            <a:endParaRPr lang="en-GB" dirty="0">
              <a:latin typeface="Arial Narrow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284000" y="1571612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500431" y="1571612"/>
            <a:ext cx="78581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300" dirty="0" smtClean="0">
                <a:latin typeface="Arial Narrow" pitchFamily="34" charset="0"/>
              </a:rPr>
              <a:t>Mislighold</a:t>
            </a:r>
            <a:endParaRPr lang="nb-NO" sz="13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051050" y="1268413"/>
          <a:ext cx="573566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2143108" y="6000768"/>
            <a:ext cx="44989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nb-NO" sz="700" dirty="0">
              <a:latin typeface="Arial Narrow" pitchFamily="34" charset="0"/>
            </a:endParaRPr>
          </a:p>
          <a:p>
            <a:pPr eaLnBrk="0" hangingPunct="0"/>
            <a:r>
              <a:rPr lang="nb-NO" sz="1600" dirty="0" smtClean="0">
                <a:latin typeface="Arial Narrow" pitchFamily="34" charset="0"/>
              </a:rPr>
              <a:t>          Kilde</a:t>
            </a:r>
            <a:r>
              <a:rPr lang="nb-NO" sz="1600" dirty="0">
                <a:latin typeface="Arial Narrow" pitchFamily="34" charset="0"/>
              </a:rPr>
              <a:t>: </a:t>
            </a:r>
            <a:r>
              <a:rPr lang="nb-NO" sz="1600" dirty="0">
                <a:solidFill>
                  <a:schemeClr val="tx2"/>
                </a:solidFill>
                <a:latin typeface="Arial Narrow" pitchFamily="34" charset="0"/>
              </a:rPr>
              <a:t>Norges Bank 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857620" y="3571876"/>
            <a:ext cx="10779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Krav til egenkapital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714612" y="3571876"/>
            <a:ext cx="10715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 smtClean="0">
                <a:latin typeface="Arial Narrow" pitchFamily="34" charset="0"/>
              </a:rPr>
              <a:t>Utlånsmargin</a:t>
            </a:r>
            <a:endParaRPr lang="nb-NO" sz="1400" baseline="30000" dirty="0">
              <a:latin typeface="Arial Narrow" pitchFamily="34" charset="0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3816000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929190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072198" y="3571876"/>
            <a:ext cx="1077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048000" y="1500174"/>
            <a:ext cx="0" cy="3132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929190" y="3571876"/>
            <a:ext cx="11509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400" dirty="0">
                <a:latin typeface="Arial Narrow" pitchFamily="34" charset="0"/>
              </a:rPr>
              <a:t>Krav til sikkerhet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2143108" y="5143512"/>
            <a:ext cx="5500709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400" baseline="30000" dirty="0">
                <a:latin typeface="Arial Narrow" pitchFamily="34" charset="0"/>
              </a:rPr>
              <a:t>1)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Se </a:t>
            </a:r>
            <a:r>
              <a:rPr lang="nb-NO" sz="1400" dirty="0">
                <a:latin typeface="Arial Narrow" pitchFamily="34" charset="0"/>
              </a:rPr>
              <a:t>fotnote 1 i figur 1 </a:t>
            </a:r>
          </a:p>
          <a:p>
            <a:pPr marL="457200" indent="-457200"/>
            <a:r>
              <a:rPr lang="nb-NO" sz="1400" baseline="30000" dirty="0">
                <a:latin typeface="Arial Narrow" pitchFamily="34" charset="0"/>
              </a:rPr>
              <a:t>2)</a:t>
            </a:r>
            <a:r>
              <a:rPr lang="nb-NO" sz="1400" dirty="0">
                <a:latin typeface="Arial Narrow" pitchFamily="34" charset="0"/>
              </a:rPr>
              <a:t> </a:t>
            </a:r>
            <a:r>
              <a:rPr lang="nb-NO" sz="1400" dirty="0" smtClean="0">
                <a:latin typeface="Arial Narrow" pitchFamily="34" charset="0"/>
              </a:rPr>
              <a:t>	Positive </a:t>
            </a:r>
            <a:r>
              <a:rPr lang="nb-NO" sz="1400" dirty="0">
                <a:latin typeface="Arial Narrow" pitchFamily="34" charset="0"/>
              </a:rPr>
              <a:t>tall for utlånsmargin betyr økt utlånsmargin. Positive </a:t>
            </a:r>
            <a:r>
              <a:rPr lang="nb-NO" sz="1400" dirty="0" smtClean="0">
                <a:latin typeface="Arial Narrow" pitchFamily="34" charset="0"/>
              </a:rPr>
              <a:t>tall for </a:t>
            </a:r>
            <a:r>
              <a:rPr lang="nb-NO" sz="1400" dirty="0">
                <a:latin typeface="Arial Narrow" pitchFamily="34" charset="0"/>
              </a:rPr>
              <a:t>utlånsmargin, krav til egenkapital, krav til sikkerhet og </a:t>
            </a:r>
            <a:r>
              <a:rPr lang="nb-NO" sz="1400" dirty="0" smtClean="0">
                <a:latin typeface="Arial Narrow" pitchFamily="34" charset="0"/>
              </a:rPr>
              <a:t>for gebyrer </a:t>
            </a:r>
            <a:r>
              <a:rPr lang="nb-NO" sz="1400" dirty="0">
                <a:latin typeface="Arial Narrow" pitchFamily="34" charset="0"/>
              </a:rPr>
              <a:t>innebærer strammere kredittpraksis </a:t>
            </a:r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2143108" y="785794"/>
            <a:ext cx="5500708" cy="635000"/>
          </a:xfrm>
        </p:spPr>
        <p:txBody>
          <a:bodyPr/>
          <a:lstStyle/>
          <a:p>
            <a:pPr eaLnBrk="1" hangingPunct="1"/>
            <a:r>
              <a:rPr lang="nb-NO" b="1" dirty="0" smtClean="0"/>
              <a:t>Figur 7</a:t>
            </a:r>
            <a:r>
              <a:rPr lang="nb-NO" dirty="0" smtClean="0"/>
              <a:t> Endring i lånebetingelser for ikke-finansielle foretak i 2009. Nettotall.</a:t>
            </a:r>
            <a:r>
              <a:rPr lang="nb-NO" baseline="30000" dirty="0" smtClean="0"/>
              <a:t>1), 2)</a:t>
            </a:r>
            <a:r>
              <a:rPr lang="nb-NO" dirty="0" smtClean="0"/>
              <a:t> Prosent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4778</TotalTime>
  <Words>285</Words>
  <Application>Microsoft Office PowerPoint</Application>
  <PresentationFormat>Skjermfremvisning (4:3)</PresentationFormat>
  <Paragraphs>73</Paragraphs>
  <Slides>8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 i 2009. Nettotall.1), 2) Prosent</vt:lpstr>
      <vt:lpstr>Lysbilde 3</vt:lpstr>
      <vt:lpstr>Figur 3 Endring i lånebetingelser for husholdninger i 2009. Nettotall.1), 2) Prosent</vt:lpstr>
      <vt:lpstr>Figur 4 Etterspørsel etter lån fra ikke-finansielle foretak og utnyttelsesgrad på kredittlinjer i 2009. Nettotall.1), 2) Prosent</vt:lpstr>
      <vt:lpstr>Lysbilde 6</vt:lpstr>
      <vt:lpstr>Lysbilde 7</vt:lpstr>
      <vt:lpstr>Figur 7 Endring i lånebetingelser for ikke-finansielle foretak i 2009.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Nbafr2</cp:lastModifiedBy>
  <cp:revision>313</cp:revision>
  <dcterms:created xsi:type="dcterms:W3CDTF">2008-03-11T13:27:45Z</dcterms:created>
  <dcterms:modified xsi:type="dcterms:W3CDTF">2009-07-28T07:02:47Z</dcterms:modified>
</cp:coreProperties>
</file>